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F65D-79B0-4A20-B5D7-CCC388B06F8D}" type="datetimeFigureOut">
              <a:rPr lang="en-IN" smtClean="0"/>
              <a:pPr/>
              <a:t>09-07-2019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A7C6-F38B-4BCC-9E15-DF33F25A75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1A20F-2B96-4C8C-864D-6C961C754012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45808-4C2A-43F7-A0F3-09126728E7F2}" type="slidenum">
              <a:rPr lang="en-US" smtClean="0">
                <a:cs typeface="Arial" pitchFamily="34" charset="0"/>
              </a:rPr>
              <a:pPr/>
              <a:t>14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IN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6307F-0181-4896-987F-798DF7FFFB2F}" type="slidenum">
              <a:rPr lang="en-US" smtClean="0">
                <a:cs typeface="Arial" pitchFamily="34" charset="0"/>
              </a:rPr>
              <a:pPr/>
              <a:t>15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IN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4069D-63F9-44E7-84DF-D3A30CD806F1}" type="slidenum">
              <a:rPr lang="en-US" smtClean="0">
                <a:cs typeface="Arial" pitchFamily="34" charset="0"/>
              </a:rPr>
              <a:pPr/>
              <a:t>16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B5D5D-3D49-4388-9755-ACA16DC82E65}" type="slidenum">
              <a:rPr lang="en-US" smtClean="0">
                <a:cs typeface="Arial" pitchFamily="34" charset="0"/>
              </a:rPr>
              <a:pPr/>
              <a:t>17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9E193-A46F-4C62-83B0-A8465F13FEA0}" type="slidenum">
              <a:rPr lang="en-US" smtClean="0">
                <a:cs typeface="Arial" pitchFamily="34" charset="0"/>
              </a:rPr>
              <a:pPr/>
              <a:t>18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I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199F2-99EF-498D-B945-612AEE21FCE5}" type="slidenum">
              <a:rPr lang="en-US" smtClean="0">
                <a:cs typeface="Arial" pitchFamily="34" charset="0"/>
              </a:rPr>
              <a:pPr/>
              <a:t>19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30E4D-6162-4A47-997B-FBE994F10A77}" type="slidenum">
              <a:rPr lang="en-US" smtClean="0">
                <a:cs typeface="Arial" pitchFamily="34" charset="0"/>
              </a:rPr>
              <a:pPr/>
              <a:t>20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69CAB-25BE-4F6C-89DF-0B1B76FF559C}" type="slidenum">
              <a:rPr lang="en-US" smtClean="0">
                <a:cs typeface="Arial" pitchFamily="34" charset="0"/>
              </a:rPr>
              <a:pPr/>
              <a:t>4</a:t>
            </a:fld>
            <a:endParaRPr lang="en-US"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12119-51B2-46D5-B326-05A28EFE815C}" type="slidenum">
              <a:rPr lang="en-US" smtClean="0">
                <a:cs typeface="Arial" pitchFamily="34" charset="0"/>
              </a:rPr>
              <a:pPr/>
              <a:t>5</a:t>
            </a:fld>
            <a:endParaRPr lang="en-US"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CA9D5-CC1D-45D5-A025-D626107C2FDB}" type="slidenum">
              <a:rPr lang="en-US" smtClean="0">
                <a:cs typeface="Arial" pitchFamily="34" charset="0"/>
              </a:rPr>
              <a:pPr/>
              <a:t>7</a:t>
            </a:fld>
            <a:endParaRPr lang="en-US"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292E7-88CE-4594-904F-78420FB44AEE}" type="slidenum">
              <a:rPr lang="en-US" smtClean="0">
                <a:cs typeface="Arial" pitchFamily="34" charset="0"/>
              </a:rPr>
              <a:pPr/>
              <a:t>8</a:t>
            </a:fld>
            <a:endParaRPr lang="en-US"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C6BBA-0902-4708-851B-6DC03FDA6BDD}" type="slidenum">
              <a:rPr lang="en-US" smtClean="0">
                <a:cs typeface="Arial" pitchFamily="34" charset="0"/>
              </a:rPr>
              <a:pPr/>
              <a:t>9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1F732-7170-47F5-A1A8-B5B3CA59BDB7}" type="slidenum">
              <a:rPr lang="en-US" smtClean="0">
                <a:cs typeface="Arial" pitchFamily="34" charset="0"/>
              </a:rPr>
              <a:pPr/>
              <a:t>11</a:t>
            </a:fld>
            <a:endParaRPr lang="en-US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7CC6-9015-4A1A-8922-969AFF8D4778}" type="slidenum">
              <a:rPr lang="en-US" smtClean="0">
                <a:cs typeface="Arial" pitchFamily="34" charset="0"/>
              </a:rPr>
              <a:pPr/>
              <a:t>12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BD0E8-FC1C-4D36-ABD3-856DE3FA5760}" type="slidenum">
              <a:rPr lang="en-US" smtClean="0">
                <a:cs typeface="Arial" pitchFamily="34" charset="0"/>
              </a:rPr>
              <a:pPr/>
              <a:t>13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1137-1638-4C68-BCFC-B2258623AE45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0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5E13-D6D4-475C-97A8-0A589FF26D82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2758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5E13-D6D4-475C-97A8-0A589FF26D82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4202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5E13-D6D4-475C-97A8-0A589FF26D82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8826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5E13-D6D4-475C-97A8-0A589FF26D82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8476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5E13-D6D4-475C-97A8-0A589FF26D82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2837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2A52-3205-4CD1-BEB4-5980B5BF0FC1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6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9714-EB8D-4AA3-91A6-682EFD367C20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2A0-40B2-4F4D-B16C-7A02ABA86A6F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1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2057-85B3-41BD-A9A5-4BA0CE17FA43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4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2003-9E03-4593-AFD8-9DC4EA042BD3}" type="datetime1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A059-C5A4-4831-AEDE-A5329A8945EB}" type="datetime1">
              <a:rPr lang="en-IN" smtClean="0"/>
              <a:t>09-07-2019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89A7-62F1-418D-8B16-B5E0F76C9BAA}" type="datetime1">
              <a:rPr lang="en-IN" smtClean="0"/>
              <a:t>09-07-2019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8F5B-C682-4244-A9D9-69A8C29171A0}" type="datetime1">
              <a:rPr lang="en-IN" smtClean="0"/>
              <a:t>09-07-2019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C5A2-CA09-4C49-B012-919A7B52CDF2}" type="datetime1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D9A6-B131-4BD8-B4A9-AF34CF7CB1DB}" type="datetime1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3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5E13-D6D4-475C-97A8-0A589FF26D82}" type="datetime1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Prepared By RVK..........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6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59B119C6-BF3A-4F46-8043-786D8BC4E170}" type="slidenum">
              <a:rPr lang="en-US" smtClean="0">
                <a:cs typeface="Arial" pitchFamily="34" charset="0"/>
              </a:rPr>
              <a:pPr/>
              <a:t>10</a:t>
            </a:fld>
            <a:endParaRPr lang="en-US">
              <a:cs typeface="Arial" pitchFamily="34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04800" y="304800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String month[]=</a:t>
            </a:r>
          </a:p>
          <a:p>
            <a:endParaRPr lang="en-IN" sz="3200" b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{"Jan","Feb","Mar","Apr","May","Jun","Jly","Aug","Sep","Oct","Nov","Dec"};</a:t>
            </a:r>
          </a:p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GregorianCalendar  c=new GregorianCalendar(2010,11,1);</a:t>
            </a:r>
          </a:p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c.add(Calendar.MONTH,5);</a:t>
            </a:r>
          </a:p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System.out.println(month[c.get(Calendar.MONTH)]);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838200" y="5867400"/>
            <a:ext cx="188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Prints May</a:t>
            </a:r>
            <a:endParaRPr lang="en-I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Courier New" pitchFamily="49" charset="0"/>
                <a:cs typeface="Courier New" pitchFamily="49" charset="0"/>
              </a:rPr>
              <a:t>java.util.Date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82000" cy="55626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2"/>
              </a:buClr>
            </a:pPr>
            <a:r>
              <a:rPr lang="en-US"/>
              <a:t>Like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Calendar,</a:t>
            </a:r>
            <a:r>
              <a:rPr lang="en-US"/>
              <a:t>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/>
              <a:t> object is represented internally a single long number which represents the number of milliseconds since January 1, 1970, 00:00:00 GMT. </a:t>
            </a:r>
          </a:p>
          <a:p>
            <a:pPr eaLnBrk="1" hangingPunct="1">
              <a:buClr>
                <a:schemeClr val="tx2"/>
              </a:buClr>
            </a:pPr>
            <a:r>
              <a:rPr lang="en-US"/>
              <a:t>Most of its methods are </a:t>
            </a:r>
            <a:r>
              <a:rPr lang="en-US">
                <a:solidFill>
                  <a:srgbClr val="C00000"/>
                </a:solidFill>
              </a:rPr>
              <a:t>depreciated</a:t>
            </a:r>
            <a:r>
              <a:rPr lang="en-US"/>
              <a:t> because many of them are not amenable to internationalization.</a:t>
            </a:r>
          </a:p>
          <a:p>
            <a:pPr eaLnBrk="1" hangingPunct="1">
              <a:buClr>
                <a:schemeClr val="tx2"/>
              </a:buClr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Date(), Date(long) </a:t>
            </a:r>
            <a:r>
              <a:rPr lang="en-US"/>
              <a:t>: are 2 constructor that creates an object which represents system's current date and time. </a:t>
            </a:r>
          </a:p>
          <a:p>
            <a:pPr eaLnBrk="1" hangingPunct="1">
              <a:buClr>
                <a:schemeClr val="tx2"/>
              </a:buClr>
            </a:pPr>
            <a:r>
              <a:rPr lang="en-US"/>
              <a:t>The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getTime() </a:t>
            </a:r>
            <a:r>
              <a:rPr lang="en-US"/>
              <a:t>method of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/>
              <a:t> class returns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/>
              <a:t> object.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3B299BA9-765A-490D-8D86-D544A385EA48}" type="slidenum">
              <a:rPr lang="en-US" smtClean="0">
                <a:cs typeface="Arial" pitchFamily="34" charset="0"/>
              </a:rPr>
              <a:pPr/>
              <a:t>11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/>
              <a:t> methods</a:t>
            </a:r>
            <a:endParaRPr lang="en-IN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86400"/>
          </a:xfrm>
        </p:spPr>
        <p:txBody>
          <a:bodyPr/>
          <a:lstStyle/>
          <a:p>
            <a:r>
              <a:rPr lang="en-IN" sz="2800"/>
              <a:t> </a:t>
            </a:r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 after(Date when) </a:t>
            </a:r>
            <a:br>
              <a:rPr lang="en-IN" sz="2800"/>
            </a:br>
            <a:r>
              <a:rPr lang="en-IN" sz="2800"/>
              <a:t> 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 before(Date when) </a:t>
            </a:r>
            <a:br>
              <a:rPr lang="en-IN" sz="2800"/>
            </a:br>
            <a:r>
              <a:rPr lang="en-IN" sz="2800"/>
              <a:t> 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 getTime()</a:t>
            </a:r>
          </a:p>
          <a:p>
            <a:pPr>
              <a:buFontTx/>
              <a:buNone/>
            </a:pPr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800"/>
              <a:t>Returns the number of milliseconds since January 1, 1970, 00:00:00 GMT represented by this Date object.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1573398A-21CE-4F33-8812-3BC54D3B3721}" type="slidenum">
              <a:rPr lang="en-US" smtClean="0">
                <a:cs typeface="Arial" pitchFamily="34" charset="0"/>
              </a:rPr>
              <a:pPr/>
              <a:t>12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IN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 the difference between two dates in terms of number of days. Use Calendar where ever possible.</a:t>
            </a:r>
          </a:p>
          <a:p>
            <a:endParaRPr lang="en-US"/>
          </a:p>
          <a:p>
            <a:r>
              <a:rPr lang="en-US"/>
              <a:t>Hint: represent date in the form of millisecs and compute the difference in millisecs. Then convert it to number of days.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CAF6BB68-8E94-4785-9850-03E45954FE51}" type="slidenum">
              <a:rPr lang="en-US" smtClean="0">
                <a:cs typeface="Arial" pitchFamily="34" charset="0"/>
              </a:rPr>
              <a:pPr/>
              <a:t>13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java.lang.Math</a:t>
            </a:r>
            <a:endParaRPr lang="en-IN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6019800"/>
          </a:xfrm>
        </p:spPr>
        <p:txBody>
          <a:bodyPr/>
          <a:lstStyle/>
          <a:p>
            <a:r>
              <a:rPr lang="en-US" sz="1800"/>
              <a:t>A final class containing methods to perform mathematical operation. All the methods are static.</a:t>
            </a:r>
          </a:p>
          <a:p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XXX	 abs(XXX a) </a:t>
            </a:r>
            <a:r>
              <a:rPr lang="en-US" sz="1800"/>
              <a:t>where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XXX </a:t>
            </a:r>
            <a:r>
              <a:rPr lang="en-US" sz="1800"/>
              <a:t>is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int, long double, float</a:t>
            </a:r>
          </a:p>
          <a:p>
            <a:r>
              <a:rPr lang="en-US" sz="1800"/>
              <a:t>Trigonometric operations like </a:t>
            </a:r>
          </a:p>
          <a:p>
            <a:pPr lvl="1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acos(double a)</a:t>
            </a:r>
          </a:p>
          <a:p>
            <a:pPr lvl="1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asin(double a)</a:t>
            </a:r>
          </a:p>
          <a:p>
            <a:pPr lvl="1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atan(double a)</a:t>
            </a:r>
          </a:p>
          <a:p>
            <a:pPr lvl="1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cos(double a)</a:t>
            </a:r>
          </a:p>
          <a:p>
            <a:pPr lvl="1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cosh(double x) 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sin(double a) </a:t>
            </a:r>
          </a:p>
          <a:p>
            <a:pPr lvl="1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sinh(double x) </a:t>
            </a:r>
          </a:p>
          <a:p>
            <a:pPr lvl="1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tan(double a)</a:t>
            </a:r>
          </a:p>
          <a:p>
            <a:pPr lvl="1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tanh(double x)</a:t>
            </a:r>
            <a:endParaRPr lang="en-IN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8AA722CB-A7E9-4A50-9E1D-09CC659FC665}" type="slidenum">
              <a:rPr lang="en-US" smtClean="0">
                <a:cs typeface="Arial" pitchFamily="34" charset="0"/>
              </a:rPr>
              <a:pPr/>
              <a:t>14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610600" cy="5821363"/>
          </a:xfrm>
        </p:spPr>
        <p:txBody>
          <a:bodyPr/>
          <a:lstStyle/>
          <a:p>
            <a:r>
              <a:rPr lang="en-US" sz="1800"/>
              <a:t>Power of a number</a:t>
            </a:r>
          </a:p>
          <a:p>
            <a:pPr lvl="1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ouble pow(double a, double b) </a:t>
            </a:r>
          </a:p>
          <a:p>
            <a:pPr lvl="1"/>
            <a:r>
              <a:rPr lang="fr-FR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sqrt(double a) </a:t>
            </a:r>
          </a:p>
          <a:p>
            <a:pPr lvl="1"/>
            <a:r>
              <a:rPr lang="fr-FR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ouble cbrt(double a) </a:t>
            </a:r>
          </a:p>
          <a:p>
            <a:r>
              <a:rPr lang="en-US" sz="1800"/>
              <a:t>Round/truncation operations</a:t>
            </a:r>
          </a:p>
          <a:p>
            <a:pPr lvl="1"/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ceil(double a) </a:t>
            </a:r>
          </a:p>
          <a:p>
            <a:pPr lvl="1"/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floor(double a) </a:t>
            </a:r>
          </a:p>
          <a:p>
            <a:pPr lvl="1"/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	round(double a) </a:t>
            </a:r>
          </a:p>
          <a:p>
            <a:pPr lvl="1"/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round(float a) </a:t>
            </a:r>
          </a:p>
          <a:p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	random() </a:t>
            </a:r>
            <a:r>
              <a:rPr lang="en-IN" sz="1800"/>
              <a:t>returns a number between 0 and 1.</a:t>
            </a:r>
          </a:p>
          <a:p>
            <a:r>
              <a:rPr lang="en-US" sz="1800"/>
              <a:t>Log</a:t>
            </a:r>
          </a:p>
          <a:p>
            <a:pPr lvl="1"/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log(double a)</a:t>
            </a:r>
          </a:p>
          <a:p>
            <a:pPr lvl="1"/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log10(double a)</a:t>
            </a:r>
          </a:p>
          <a:p>
            <a:endParaRPr lang="en-IN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6789F04D-420D-49B5-AFF6-0F4F52398B61}" type="slidenum">
              <a:rPr lang="en-US" smtClean="0">
                <a:cs typeface="Arial" pitchFamily="34" charset="0"/>
              </a:rPr>
              <a:pPr/>
              <a:t>15</a:t>
            </a:fld>
            <a:endParaRPr lang="en-US">
              <a:cs typeface="Arial" pitchFamily="34" charset="0"/>
            </a:endParaRP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889500"/>
            <a:ext cx="16764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6200" y="6019800"/>
            <a:ext cx="792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How will you compute a random integer between 0 to 9?</a:t>
            </a:r>
            <a:endParaRPr lang="en-IN" sz="2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>
                <a:latin typeface="Courier New" pitchFamily="49" charset="0"/>
                <a:cs typeface="Courier New" pitchFamily="49" charset="0"/>
              </a:rPr>
              <a:t>java.util.Random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81600"/>
          </a:xfrm>
        </p:spPr>
        <p:txBody>
          <a:bodyPr/>
          <a:lstStyle/>
          <a:p>
            <a:pPr>
              <a:defRPr/>
            </a:pPr>
            <a:r>
              <a:rPr lang="en-IN" dirty="0"/>
              <a:t>Constructor</a:t>
            </a:r>
            <a:r>
              <a:rPr lang="en-IN" b="1" dirty="0"/>
              <a:t> </a:t>
            </a:r>
          </a:p>
          <a:p>
            <a:pPr lvl="1">
              <a:defRPr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Random()</a:t>
            </a:r>
          </a:p>
          <a:p>
            <a:pPr lvl="1">
              <a:defRPr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Random(long seed)</a:t>
            </a:r>
          </a:p>
          <a:p>
            <a:pPr lvl="1">
              <a:buFontTx/>
              <a:buNone/>
              <a:defRPr/>
            </a:pPr>
            <a:endParaRPr lang="en-IN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/>
              <a:t>Methods </a:t>
            </a:r>
          </a:p>
          <a:p>
            <a:pPr lvl="1">
              <a:defRPr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xxx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nextXxx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sz="2000" dirty="0"/>
              <a:t>where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xxx</a:t>
            </a:r>
            <a:r>
              <a:rPr lang="en-IN" sz="2000" dirty="0"/>
              <a:t> is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long, double or float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lvl="1">
              <a:defRPr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nextBytes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(byte[] bytes)</a:t>
            </a:r>
          </a:p>
          <a:p>
            <a:pPr lvl="1">
              <a:buFontTx/>
              <a:buNone/>
              <a:defRPr/>
            </a:pPr>
            <a:endParaRPr lang="en-IN" sz="2000" dirty="0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2760961-FF28-4373-B577-F3C3F31A5D2E}" type="slidenum">
              <a:rPr lang="en-US" smtClean="0">
                <a:cs typeface="Arial" pitchFamily="34" charset="0"/>
              </a:rPr>
              <a:pPr/>
              <a:t>16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IN">
                <a:latin typeface="Courier New" pitchFamily="49" charset="0"/>
                <a:cs typeface="Courier New" pitchFamily="49" charset="0"/>
              </a:rPr>
              <a:t>java.util.StringTokenizer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029200"/>
          </a:xfrm>
        </p:spPr>
        <p:txBody>
          <a:bodyPr/>
          <a:lstStyle/>
          <a:p>
            <a:r>
              <a:rPr lang="en-US"/>
              <a:t>Allows a string to be split into tokens based on delimiter. Default delimiter is space.</a:t>
            </a:r>
          </a:p>
          <a:p>
            <a:r>
              <a:rPr lang="en-IN"/>
              <a:t>Constructor</a:t>
            </a:r>
            <a:r>
              <a:rPr lang="en-IN" b="1"/>
              <a:t> 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StringTokenizer(String s)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StringTokenizer(String s, String d)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StringTokenizer(String s, String d, boolean flag) </a:t>
            </a:r>
          </a:p>
          <a:p>
            <a:r>
              <a:rPr lang="en-US"/>
              <a:t>Methods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	nextToken() 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	nextToken(String delim)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countTokens() 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 hasMoreTokens() </a:t>
            </a:r>
          </a:p>
          <a:p>
            <a:endParaRPr lang="en-IN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C319FCB5-703F-4FD5-A550-66F2443D4DD3}" type="slidenum">
              <a:rPr lang="en-US" smtClean="0">
                <a:cs typeface="Arial" pitchFamily="34" charset="0"/>
              </a:rPr>
              <a:pPr/>
              <a:t>17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IN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StringTokenizer st = new StringTokenizer("europe asia america");</a:t>
            </a:r>
          </a:p>
          <a:p>
            <a:pPr>
              <a:buFontTx/>
              <a:buNone/>
            </a:pPr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(st.hasMoreTokens()) {</a:t>
            </a:r>
          </a:p>
          <a:p>
            <a:pPr>
              <a:buFontTx/>
              <a:buNone/>
            </a:pPr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System.out.println(st.nextToken());}</a:t>
            </a:r>
          </a:p>
          <a:p>
            <a:pPr>
              <a:buFontTx/>
              <a:buNone/>
            </a:pPr>
            <a:endParaRPr lang="en-IN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800"/>
              <a:t>Prints</a:t>
            </a:r>
            <a:r>
              <a:rPr lang="en-IN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IN" sz="1800">
                <a:solidFill>
                  <a:srgbClr val="000000"/>
                </a:solidFill>
              </a:rPr>
              <a:t>europe</a:t>
            </a:r>
          </a:p>
          <a:p>
            <a:pPr lvl="1">
              <a:buFontTx/>
              <a:buNone/>
            </a:pPr>
            <a:r>
              <a:rPr lang="en-IN" sz="1800">
                <a:solidFill>
                  <a:srgbClr val="000000"/>
                </a:solidFill>
              </a:rPr>
              <a:t>asia</a:t>
            </a:r>
          </a:p>
          <a:p>
            <a:pPr lvl="1">
              <a:buFontTx/>
              <a:buNone/>
            </a:pPr>
            <a:r>
              <a:rPr lang="en-IN" sz="1800">
                <a:solidFill>
                  <a:srgbClr val="000000"/>
                </a:solidFill>
              </a:rPr>
              <a:t>america</a:t>
            </a:r>
            <a:endParaRPr lang="en-IN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06D6A6F-C632-4CE1-8FF3-11CA59D62E9D}" type="slidenum">
              <a:rPr lang="en-US" smtClean="0">
                <a:cs typeface="Arial" pitchFamily="34" charset="0"/>
              </a:rPr>
              <a:pPr/>
              <a:t>18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668963"/>
          </a:xfrm>
        </p:spPr>
        <p:txBody>
          <a:bodyPr/>
          <a:lstStyle/>
          <a:p>
            <a:pPr>
              <a:buFontTx/>
              <a:buNone/>
            </a:pPr>
            <a:r>
              <a:rPr lang="en-I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>
              <a:buFontTx/>
              <a:buNone/>
            </a:pPr>
            <a:r>
              <a:rPr lang="en-I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buFontTx/>
              <a:buNone/>
            </a:pPr>
            <a:r>
              <a:rPr lang="en-I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FontTx/>
              <a:buNone/>
            </a:pPr>
            <a:r>
              <a:rPr lang="en-I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number=0;</a:t>
            </a:r>
          </a:p>
          <a:p>
            <a:pPr>
              <a:buFontTx/>
              <a:buNone/>
            </a:pPr>
            <a:r>
              <a:rPr lang="en-I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pow=1;</a:t>
            </a:r>
          </a:p>
          <a:p>
            <a:pPr>
              <a:buFontTx/>
              <a:buNone/>
            </a:pPr>
            <a:r>
              <a:rPr lang="en-IN" sz="2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StringTokenizer st = new StringTokenizer("23,44,345.8", ",");</a:t>
            </a:r>
          </a:p>
          <a:p>
            <a:pPr>
              <a:buFontTx/>
              <a:buNone/>
            </a:pPr>
            <a:r>
              <a:rPr lang="en-I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(st.hasMoreTokens()) {</a:t>
            </a:r>
          </a:p>
          <a:p>
            <a:pPr>
              <a:buFontTx/>
              <a:buNone/>
            </a:pPr>
            <a:r>
              <a:rPr lang="en-I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str1="";</a:t>
            </a:r>
          </a:p>
          <a:p>
            <a:pPr>
              <a:buFontTx/>
              <a:buNone/>
            </a:pPr>
            <a:r>
              <a:rPr lang="en-IN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str=st.nextToken();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75480BE-BE91-4770-8CD9-12C4429F6B03}" type="slidenum">
              <a:rPr lang="en-US" smtClean="0">
                <a:cs typeface="Arial" pitchFamily="34" charset="0"/>
              </a:rPr>
              <a:pPr/>
              <a:t>19</a:t>
            </a:fld>
            <a:endParaRPr lang="en-US">
              <a:cs typeface="Arial" pitchFamily="34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11271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Example converts comma separated number into double</a:t>
            </a:r>
            <a:endParaRPr lang="en-IN" sz="28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Date, Calendar, Math </a:t>
            </a:r>
            <a:r>
              <a:rPr lang="en-US" b="0">
                <a:cs typeface="Courier New" pitchFamily="49" charset="0"/>
              </a:rPr>
              <a:t>and</a:t>
            </a:r>
            <a:r>
              <a:rPr lang="en-US">
                <a:latin typeface="Courier New" pitchFamily="49" charset="0"/>
                <a:cs typeface="Courier New" pitchFamily="49" charset="0"/>
              </a:rPr>
              <a:t> Random </a:t>
            </a:r>
            <a:r>
              <a:rPr lang="en-US" b="0">
                <a:cs typeface="Courier New" pitchFamily="49" charset="0"/>
              </a:rPr>
              <a:t>classes</a:t>
            </a:r>
            <a:endParaRPr lang="en-IN" b="0">
              <a:cs typeface="Courier New" pitchFamily="49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3FB4A84-43D8-4D28-B2C8-2BF73B56A4A9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5370299-28CD-43A7-BB65-DC31CFE778F5}" type="slidenum">
              <a:rPr lang="en-US" smtClean="0">
                <a:cs typeface="Arial" pitchFamily="34" charset="0"/>
              </a:rPr>
              <a:pPr/>
              <a:t>20</a:t>
            </a:fld>
            <a:endParaRPr lang="en-US">
              <a:cs typeface="Arial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76200" y="152400"/>
            <a:ext cx="91440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if(str.contains("."))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str1=str.substring(0,str.indexOf("."));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str1=str;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pow=(int)Math.pow(10,str1.length());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number=number*pow+Double.parseDouble(str);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System.out.println(number);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715000"/>
            <a:ext cx="29051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2800" dirty="0">
                <a:latin typeface="+mn-lt"/>
              </a:rPr>
              <a:t>Prints </a:t>
            </a:r>
            <a:r>
              <a:rPr lang="en-IN" sz="2800" dirty="0">
                <a:solidFill>
                  <a:srgbClr val="000000"/>
                </a:solidFill>
                <a:latin typeface="+mn-lt"/>
              </a:rPr>
              <a:t>2344345.8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cs typeface="Courier New" pitchFamily="49" charset="0"/>
              </a:rPr>
              <a:t>Date and Time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/>
              <a:t>To work with date and time there are 3 important classes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Calendar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GregorianCalendar</a:t>
            </a:r>
            <a:endParaRPr lang="en-IN" b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Date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/>
              <a:t>All of these classes are in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</a:rPr>
              <a:t>java.util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IN" sz="2800" b="1" dirty="0" err="1">
                <a:solidFill>
                  <a:srgbClr val="000000"/>
                </a:solidFill>
                <a:latin typeface="Courier New" pitchFamily="49" charset="0"/>
              </a:rPr>
              <a:t>GregorianCalendar</a:t>
            </a:r>
            <a:r>
              <a:rPr lang="en-IN" sz="2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800" dirty="0"/>
              <a:t>is subclass of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Calendar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/>
              <a:t>It is recommended that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Calendar </a:t>
            </a:r>
            <a:r>
              <a:rPr lang="en-US" sz="2800" dirty="0"/>
              <a:t>class be used whenever possible because most of the methods in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Date </a:t>
            </a:r>
            <a:r>
              <a:rPr lang="en-US" sz="2800" dirty="0"/>
              <a:t>class are depreciated.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335DA435-9A53-4290-A939-32FAA77B1D32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Calendar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8915400" cy="2819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Calendar</a:t>
            </a:r>
            <a:r>
              <a:rPr lang="en-US" sz="2400"/>
              <a:t> is an </a:t>
            </a:r>
            <a:r>
              <a:rPr lang="en-US" sz="2400">
                <a:solidFill>
                  <a:srgbClr val="C00000"/>
                </a:solidFill>
              </a:rPr>
              <a:t>abstract class</a:t>
            </a:r>
            <a:r>
              <a:rPr lang="en-US" sz="2400"/>
              <a:t>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/>
              <a:t>To create an instance of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Calendar</a:t>
            </a:r>
            <a:r>
              <a:rPr lang="en-US" sz="2400"/>
              <a:t> class use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getInstance() </a:t>
            </a:r>
            <a:r>
              <a:rPr lang="en-US" sz="2400"/>
              <a:t>static method which initializes a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Calendar</a:t>
            </a:r>
            <a:r>
              <a:rPr lang="en-US" sz="2400"/>
              <a:t> object with the system’s date and time.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IN" sz="2400" b="1">
                <a:solidFill>
                  <a:srgbClr val="000000"/>
                </a:solidFill>
                <a:latin typeface="Courier New" pitchFamily="49" charset="0"/>
              </a:rPr>
              <a:t>GregorianCalendar</a:t>
            </a:r>
            <a:r>
              <a:rPr lang="en-IN" sz="2400"/>
              <a:t> is a concrete subclass of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Calendar</a:t>
            </a:r>
            <a:r>
              <a:rPr lang="en-US" sz="2400"/>
              <a:t>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/>
              <a:t>Internally the value is stored as time in </a:t>
            </a:r>
            <a:r>
              <a:rPr lang="en-IN" sz="2400"/>
              <a:t>millisecond represented by a value that is an offset from the </a:t>
            </a:r>
            <a:r>
              <a:rPr lang="en-IN" sz="2400" i="1"/>
              <a:t>Epoch</a:t>
            </a:r>
            <a:r>
              <a:rPr lang="en-IN" sz="2400"/>
              <a:t>, January 1, 1970 00:00:00.000 GMT (Gregorian).</a:t>
            </a:r>
            <a:endParaRPr lang="en-US" sz="240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sz="240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6B19B277-09FD-42BE-A06B-3ABB419EFF61}" type="slidenum">
              <a:rPr lang="en-US" smtClean="0">
                <a:cs typeface="Arial" pitchFamily="34" charset="0"/>
              </a:rPr>
              <a:pPr/>
              <a:t>4</a:t>
            </a:fld>
            <a:endParaRPr lang="en-US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916363"/>
            <a:ext cx="7924800" cy="1570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Calendar cal =</a:t>
            </a: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Calendar.getInstance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(cal </a:t>
            </a: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instanceof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GregorianCalendar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defRPr/>
            </a:pP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cal.getTime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381000" y="5473700"/>
            <a:ext cx="6172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Prints :</a:t>
            </a:r>
          </a:p>
          <a:p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true</a:t>
            </a:r>
          </a:p>
          <a:p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Mon Nov 29 21:21:50 IST 2010</a:t>
            </a:r>
            <a:endParaRPr lang="en-IN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62600" y="5715000"/>
            <a:ext cx="990600" cy="53340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6477000" y="5410200"/>
            <a:ext cx="2057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Value depends on the current system date and time.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/>
              <a:t> members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boolean after(Object when)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boolean before(Object when)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</a:rPr>
              <a:t>void clear()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>
                <a:solidFill>
                  <a:srgbClr val="000000"/>
                </a:solidFill>
                <a:latin typeface="Courier New" pitchFamily="49" charset="0"/>
              </a:rPr>
              <a:t>final int get(int field)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>
                <a:solidFill>
                  <a:srgbClr val="000000"/>
                </a:solidFill>
                <a:latin typeface="Courier New" pitchFamily="49" charset="0"/>
              </a:rPr>
              <a:t>final void set(int field, int value)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>
                <a:solidFill>
                  <a:srgbClr val="000000"/>
                </a:solidFill>
                <a:latin typeface="Courier New" pitchFamily="49" charset="0"/>
              </a:rPr>
              <a:t>void set(int year, int month, int date)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>
                <a:solidFill>
                  <a:srgbClr val="000000"/>
                </a:solidFill>
                <a:latin typeface="Courier New" pitchFamily="49" charset="0"/>
              </a:rPr>
              <a:t>void set(int year, int month, int date, int hourOfDay, int minute)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>
                <a:solidFill>
                  <a:srgbClr val="000000"/>
                </a:solidFill>
                <a:latin typeface="Courier New" pitchFamily="49" charset="0"/>
              </a:rPr>
              <a:t>void set(int year, int month, int date, int hourOfDay, int minute, int second)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>
                <a:solidFill>
                  <a:srgbClr val="000000"/>
                </a:solidFill>
                <a:latin typeface="Courier New" pitchFamily="49" charset="0"/>
              </a:rPr>
              <a:t>Date getTime()</a:t>
            </a:r>
            <a:endParaRPr lang="en-US" sz="2800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br>
              <a:rPr lang="en-US" sz="2800" b="1"/>
            </a:br>
            <a:endParaRPr lang="en-US" sz="28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F196595-CFC8-4FF9-B7A3-5BA66A91E860}" type="slidenum">
              <a:rPr lang="en-US" smtClean="0">
                <a:cs typeface="Arial" pitchFamily="34" charset="0"/>
              </a:rPr>
              <a:pPr/>
              <a:t>5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constants</a:t>
            </a:r>
            <a:endParaRPr lang="en-IN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JANUARY  to DECEMBER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SATURDAY to FRIDAY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b="1">
                <a:solidFill>
                  <a:srgbClr val="000000"/>
                </a:solidFill>
                <a:latin typeface="Courier New" pitchFamily="49" charset="0"/>
              </a:rPr>
              <a:t>MONTH,YEAR,DATE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b="1">
                <a:solidFill>
                  <a:srgbClr val="000000"/>
                </a:solidFill>
                <a:latin typeface="Courier New" pitchFamily="49" charset="0"/>
              </a:rPr>
              <a:t>HOUR,MINUTE,SECOND MILLISECOND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b="1">
                <a:solidFill>
                  <a:srgbClr val="000000"/>
                </a:solidFill>
                <a:latin typeface="Courier New" pitchFamily="49" charset="0"/>
              </a:rPr>
              <a:t>DAY_OF_WEEK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237CF004-21D0-43AD-AEF5-479D7A4BCD06}" type="slidenum">
              <a:rPr lang="en-US" smtClean="0">
                <a:cs typeface="Arial" pitchFamily="34" charset="0"/>
              </a:rPr>
              <a:pPr/>
              <a:t>6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486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class Test{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public static void main(String str[]){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String month[]={"Jan","Feb","Mar","Apr","May","Jun","Jly","Aug","Sep","Oct","Nov","Dec"};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Calendar c=Calendar.getInstance();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c.set(2010,11,31);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String m=month[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c.get(Calendar.MONTH)</a:t>
            </a:r>
            <a:r>
              <a:rPr lang="en-US" sz="2400" b="1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System.out.print(m);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System.out.println(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</a:rPr>
              <a:t>c.get(Calendar.DATE)</a:t>
            </a:r>
            <a:r>
              <a:rPr lang="en-US" sz="2400" b="1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>
              <a:latin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08080FDB-9063-44DB-9579-CB6CE370A69C}" type="slidenum">
              <a:rPr lang="en-US" smtClean="0">
                <a:cs typeface="Arial" pitchFamily="34" charset="0"/>
              </a:rPr>
              <a:pPr/>
              <a:t>7</a:t>
            </a:fld>
            <a:endParaRPr lang="en-US">
              <a:cs typeface="Arial" pitchFamily="34" charset="0"/>
            </a:endParaRP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562600" y="5410200"/>
            <a:ext cx="0" cy="457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197" name="Freeform 4"/>
          <p:cNvSpPr>
            <a:spLocks/>
          </p:cNvSpPr>
          <p:nvPr/>
        </p:nvSpPr>
        <p:spPr bwMode="auto">
          <a:xfrm>
            <a:off x="5638800" y="4038600"/>
            <a:ext cx="3225800" cy="1752600"/>
          </a:xfrm>
          <a:custGeom>
            <a:avLst/>
            <a:gdLst>
              <a:gd name="T0" fmla="*/ 2147483647 w 2032"/>
              <a:gd name="T1" fmla="*/ 0 h 1104"/>
              <a:gd name="T2" fmla="*/ 2147483647 w 2032"/>
              <a:gd name="T3" fmla="*/ 2147483647 h 1104"/>
              <a:gd name="T4" fmla="*/ 2147483647 w 2032"/>
              <a:gd name="T5" fmla="*/ 2147483647 h 1104"/>
              <a:gd name="T6" fmla="*/ 0 w 2032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2032"/>
              <a:gd name="T13" fmla="*/ 0 h 1104"/>
              <a:gd name="T14" fmla="*/ 2032 w 2032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" h="1104">
                <a:moveTo>
                  <a:pt x="144" y="0"/>
                </a:moveTo>
                <a:cubicBezTo>
                  <a:pt x="704" y="8"/>
                  <a:pt x="1264" y="16"/>
                  <a:pt x="1536" y="144"/>
                </a:cubicBezTo>
                <a:cubicBezTo>
                  <a:pt x="1808" y="272"/>
                  <a:pt x="2032" y="608"/>
                  <a:pt x="1776" y="768"/>
                </a:cubicBezTo>
                <a:cubicBezTo>
                  <a:pt x="1520" y="928"/>
                  <a:pt x="760" y="1016"/>
                  <a:pt x="0" y="110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733800" y="5715000"/>
            <a:ext cx="54102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Static constants that specifies what get() must return.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5241925" y="650875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919163" y="304800"/>
            <a:ext cx="37211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  <a:cs typeface="Arial" charset="0"/>
              </a:rPr>
              <a:t>Get date components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6BA95847-AD0C-4344-85DB-85091013AC52}" type="slidenum">
              <a:rPr lang="en-US" smtClean="0">
                <a:cs typeface="Arial" pitchFamily="34" charset="0"/>
              </a:rPr>
              <a:pPr/>
              <a:t>8</a:t>
            </a:fld>
            <a:endParaRPr lang="en-US">
              <a:cs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04800" y="609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import java.util.*;</a:t>
            </a:r>
          </a:p>
          <a:p>
            <a:pPr marL="342900" indent="-342900">
              <a:spcBef>
                <a:spcPct val="20000"/>
              </a:spcBef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class Test{</a:t>
            </a:r>
          </a:p>
          <a:p>
            <a:pPr marL="342900" indent="-342900">
              <a:spcBef>
                <a:spcPct val="20000"/>
              </a:spcBef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public static void main(String str[]){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String week[]={"Sun","Mon","Tue","Wed","Thu","Fri","Sat"};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Calendar c=Calendar.getInstance();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c.set(2010,11,31);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int wk=c.get(c.DAY_OF_WEEK);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System.out.println(week[wk-1]);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c.set(Calendar.YEAR,2011);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wk=c.get(c.DAY_OF_WEEK);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System.out.println(week[wk-1]);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81E1E"/>
              </a:buClr>
            </a:pPr>
            <a:endParaRPr lang="en-US" sz="2400" b="1">
              <a:latin typeface="Courier New" pitchFamily="49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241925" y="193675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390900" y="0"/>
            <a:ext cx="315753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  <a:cs typeface="Arial" charset="0"/>
              </a:rPr>
              <a:t>Week computation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Courier New" pitchFamily="49" charset="0"/>
                <a:cs typeface="Courier New" pitchFamily="49" charset="0"/>
              </a:rPr>
              <a:t>GregorianCalendar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/>
            </a:pPr>
            <a:r>
              <a:rPr lang="en-IN" dirty="0"/>
              <a:t>Provides the standard calendar system used by most of the world.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Constructor:</a:t>
            </a:r>
          </a:p>
          <a:p>
            <a:pPr lvl="1">
              <a:spcBef>
                <a:spcPts val="500"/>
              </a:spcBef>
              <a:defRPr/>
            </a:pP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GregorianCalendar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()</a:t>
            </a:r>
          </a:p>
          <a:p>
            <a:pPr lvl="1">
              <a:spcBef>
                <a:spcPts val="500"/>
              </a:spcBef>
              <a:defRPr/>
            </a:pP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GregorianCalendar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 year, </a:t>
            </a: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 month, </a:t>
            </a: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 </a:t>
            </a: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dayOfMonth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,[ </a:t>
            </a: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 </a:t>
            </a: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hourOfDay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 minute, </a:t>
            </a:r>
            <a:r>
              <a:rPr lang="en-IN" sz="32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 second])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An interesting method here is</a:t>
            </a:r>
          </a:p>
          <a:p>
            <a:pPr>
              <a:spcBef>
                <a:spcPts val="500"/>
              </a:spcBef>
              <a:defRPr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void add(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 field,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 amount</a:t>
            </a:r>
            <a:r>
              <a:rPr lang="en-IN" dirty="0"/>
              <a:t>)</a:t>
            </a:r>
            <a:endParaRPr lang="en-IN" sz="3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Prepared By RVK..........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8CBA735-5031-4034-A694-C445E820AF45}" type="slidenum">
              <a:rPr lang="en-US" smtClean="0">
                <a:cs typeface="Arial" pitchFamily="34" charset="0"/>
              </a:rPr>
              <a:pPr/>
              <a:t>9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973</Words>
  <Application>Microsoft Office PowerPoint</Application>
  <PresentationFormat>On-screen Show (4:3)</PresentationFormat>
  <Paragraphs>228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PowerPoint Presentation</vt:lpstr>
      <vt:lpstr>Date, Calendar, Math and Random classes</vt:lpstr>
      <vt:lpstr>Date and Time</vt:lpstr>
      <vt:lpstr>Calendar</vt:lpstr>
      <vt:lpstr> Calendar members</vt:lpstr>
      <vt:lpstr>Static constants</vt:lpstr>
      <vt:lpstr>PowerPoint Presentation</vt:lpstr>
      <vt:lpstr>PowerPoint Presentation</vt:lpstr>
      <vt:lpstr>GregorianCalendar</vt:lpstr>
      <vt:lpstr>PowerPoint Presentation</vt:lpstr>
      <vt:lpstr>java.util.Date</vt:lpstr>
      <vt:lpstr>Date methods</vt:lpstr>
      <vt:lpstr>Exercise</vt:lpstr>
      <vt:lpstr>java.lang.Math</vt:lpstr>
      <vt:lpstr>PowerPoint Presentation</vt:lpstr>
      <vt:lpstr>java.util.Random</vt:lpstr>
      <vt:lpstr>java.util.StringTokenizer</vt:lpstr>
      <vt:lpstr>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RADHA</dc:creator>
  <cp:lastModifiedBy>Radha V Krishna</cp:lastModifiedBy>
  <cp:revision>3</cp:revision>
  <dcterms:created xsi:type="dcterms:W3CDTF">2012-12-07T03:45:43Z</dcterms:created>
  <dcterms:modified xsi:type="dcterms:W3CDTF">2019-07-09T07:42:08Z</dcterms:modified>
</cp:coreProperties>
</file>