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C32CE-4F57-4E22-81DE-1C0F5D83EF7E}" type="datetimeFigureOut">
              <a:rPr lang="en-IN" smtClean="0"/>
              <a:pPr/>
              <a:t>15-05-2013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ABC5-62A4-49CF-8A2A-DB4FE4EFE62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WrapperClasses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 = 1;         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b1 = new Byte(b);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b2 = new Byte(1); // line 1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b3=1; 		     // 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(b1+b2+b3);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is the result of compilation and execution of the code?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3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1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2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 = 1;         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b1 = new Byte(b);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b2 = new Byte(1); // line 1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b3=1; 		     // 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(b1+b2+b3);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is the result of compilation and execution of the code?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3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Compilation error at line 1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2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763000" cy="5486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Print{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=50;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x=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//line1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y=50; //line 2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+ y);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happens on compilation and execution of the code?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line1.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 2.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 3.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Compiles and prints 100.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763000" cy="5486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Print{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=50;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x=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//line1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y=50; //line 2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+ y);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happens on compilation and execution of the code?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line1.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>
                <a:solidFill>
                  <a:srgbClr val="FF0000"/>
                </a:solidFill>
              </a:rPr>
              <a:t>Compilation Error at line 2.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 3.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Compiles and prints 100.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914400"/>
            <a:ext cx="8915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Byte b1=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Byte.parseByte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Byte b2=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Byte.parseByte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(b1+b2);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Assume that the code is executed as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java Test 123abc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Which of the following is true about the code?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ArrayIndexOutOfBounds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NumberFormatException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NullPointer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ArrayIndexOutOfBounds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when no argument is passed.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914400"/>
            <a:ext cx="8915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Byte b1=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Byte.parseByte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Byte b2=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Byte.parseByte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(b1+b2);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Assume that the code is executed as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java Test 123abc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Which of the following is true about the code?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ArrayIndexOutOfBounds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NumberFormatException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NullPointer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ArrayIndexOutOfBounds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when no argument is passed.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these statements are valid</a:t>
            </a:r>
          </a:p>
          <a:p>
            <a:pPr>
              <a:buNone/>
            </a:pPr>
            <a:r>
              <a:rPr lang="en-IN" dirty="0"/>
              <a:t>Byte b1=12;</a:t>
            </a:r>
          </a:p>
          <a:p>
            <a:pPr>
              <a:buNone/>
            </a:pPr>
            <a:r>
              <a:rPr lang="en-IN" dirty="0"/>
              <a:t>Number </a:t>
            </a:r>
            <a:r>
              <a:rPr lang="en-IN" dirty="0" err="1"/>
              <a:t>i</a:t>
            </a:r>
            <a:r>
              <a:rPr lang="en-IN" dirty="0"/>
              <a:t>=b1;</a:t>
            </a:r>
          </a:p>
          <a:p>
            <a:pPr>
              <a:buNone/>
            </a:pPr>
            <a:r>
              <a:rPr lang="en-IN" dirty="0"/>
              <a:t>Integer i2=</a:t>
            </a:r>
            <a:r>
              <a:rPr lang="en-IN" u="sng" dirty="0"/>
              <a:t>b1;</a:t>
            </a:r>
          </a:p>
          <a:p>
            <a:pPr>
              <a:buNone/>
            </a:pPr>
            <a:r>
              <a:rPr lang="en-IN" b="1" dirty="0" err="1"/>
              <a:t>int</a:t>
            </a:r>
            <a:r>
              <a:rPr lang="en-IN" b="1" dirty="0"/>
              <a:t> i4=b1;</a:t>
            </a:r>
          </a:p>
          <a:p>
            <a:pPr>
              <a:buNone/>
            </a:pPr>
            <a:r>
              <a:rPr lang="en-IN" dirty="0"/>
              <a:t>Character c=</a:t>
            </a:r>
            <a:r>
              <a:rPr lang="en-IN" u="sng" dirty="0" err="1"/>
              <a:t>i</a:t>
            </a:r>
            <a:r>
              <a:rPr lang="en-IN" u="sng" dirty="0"/>
              <a:t>;</a:t>
            </a:r>
          </a:p>
          <a:p>
            <a:pPr>
              <a:buNone/>
            </a:pPr>
            <a:r>
              <a:rPr lang="en-IN" dirty="0"/>
              <a:t>Character c1=23;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47260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these statements are valid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Byte b1=12;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Number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=b1;</a:t>
            </a:r>
          </a:p>
          <a:p>
            <a:pPr>
              <a:buNone/>
            </a:pPr>
            <a:r>
              <a:rPr lang="en-IN" dirty="0"/>
              <a:t>Integer i2=</a:t>
            </a:r>
            <a:r>
              <a:rPr lang="en-IN" u="sng" dirty="0"/>
              <a:t>b1;</a:t>
            </a:r>
          </a:p>
          <a:p>
            <a:pPr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i4=b1;</a:t>
            </a:r>
          </a:p>
          <a:p>
            <a:pPr>
              <a:buNone/>
            </a:pPr>
            <a:r>
              <a:rPr lang="en-IN" dirty="0"/>
              <a:t>Character c=</a:t>
            </a:r>
            <a:r>
              <a:rPr lang="en-IN" u="sng" dirty="0" err="1"/>
              <a:t>i</a:t>
            </a:r>
            <a:r>
              <a:rPr lang="en-IN" u="sng" dirty="0"/>
              <a:t>;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Character c1=23;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output: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Character </a:t>
            </a:r>
            <a:r>
              <a:rPr lang="en-IN" dirty="0" err="1"/>
              <a:t>ch</a:t>
            </a:r>
            <a:r>
              <a:rPr lang="en-IN" dirty="0"/>
              <a:t>=48;</a:t>
            </a:r>
          </a:p>
          <a:p>
            <a:pPr>
              <a:buNone/>
            </a:pPr>
            <a:r>
              <a:rPr lang="en-IN" b="1" dirty="0"/>
              <a:t>char x=</a:t>
            </a:r>
            <a:r>
              <a:rPr lang="en-IN" b="1" dirty="0" err="1"/>
              <a:t>ch.charValue</a:t>
            </a:r>
            <a:r>
              <a:rPr lang="en-IN" b="1" dirty="0"/>
              <a:t>();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(x);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Character </a:t>
            </a:r>
            <a:r>
              <a:rPr lang="en-IN" dirty="0" err="1"/>
              <a:t>ch</a:t>
            </a:r>
            <a:r>
              <a:rPr lang="en-IN" dirty="0"/>
              <a:t>=48;</a:t>
            </a:r>
          </a:p>
          <a:p>
            <a:pPr>
              <a:buNone/>
            </a:pPr>
            <a:r>
              <a:rPr lang="en-IN" b="1" dirty="0"/>
              <a:t>char x=</a:t>
            </a:r>
            <a:r>
              <a:rPr lang="en-IN" b="1" dirty="0" err="1"/>
              <a:t>ch.charValue</a:t>
            </a:r>
            <a:r>
              <a:rPr lang="en-IN" b="1" dirty="0"/>
              <a:t>();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(x);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O:p  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these are not Wrapper Classes</a:t>
            </a:r>
          </a:p>
          <a:p>
            <a:pPr>
              <a:buNone/>
            </a:pPr>
            <a:r>
              <a:rPr lang="en-US" dirty="0" smtClean="0"/>
              <a:t>A	Char</a:t>
            </a:r>
          </a:p>
          <a:p>
            <a:pPr>
              <a:buNone/>
            </a:pPr>
            <a:r>
              <a:rPr lang="en-US" dirty="0" smtClean="0"/>
              <a:t>B	String</a:t>
            </a:r>
          </a:p>
          <a:p>
            <a:pPr>
              <a:buNone/>
            </a:pPr>
            <a:r>
              <a:rPr lang="en-US" dirty="0" smtClean="0"/>
              <a:t>C	Integer</a:t>
            </a:r>
          </a:p>
          <a:p>
            <a:pPr>
              <a:buNone/>
            </a:pPr>
            <a:r>
              <a:rPr lang="en-US" dirty="0" smtClean="0"/>
              <a:t>D	Boolean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76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Which of the following statements are legal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/>
              <a:t>a="1";</a:t>
            </a:r>
          </a:p>
          <a:p>
            <a:pPr>
              <a:buNone/>
            </a:pPr>
            <a:r>
              <a:rPr lang="en-IN" dirty="0" smtClean="0"/>
              <a:t>char </a:t>
            </a:r>
            <a:r>
              <a:rPr lang="en-IN" dirty="0"/>
              <a:t>c=</a:t>
            </a:r>
            <a:r>
              <a:rPr lang="en-IN" dirty="0" err="1"/>
              <a:t>Character.parseChar</a:t>
            </a:r>
            <a:r>
              <a:rPr lang="en-IN" dirty="0"/>
              <a:t>(a</a:t>
            </a:r>
            <a:r>
              <a:rPr lang="en-IN" dirty="0" smtClean="0"/>
              <a:t>);  //stmt 1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char </a:t>
            </a:r>
            <a:r>
              <a:rPr lang="en-IN" b="1" u="sng" dirty="0"/>
              <a:t>c1=</a:t>
            </a:r>
            <a:r>
              <a:rPr lang="en-IN" b="1" u="sng" dirty="0" err="1"/>
              <a:t>a.charAt</a:t>
            </a:r>
            <a:r>
              <a:rPr lang="en-IN" b="1" u="sng" dirty="0"/>
              <a:t>(0</a:t>
            </a:r>
            <a:r>
              <a:rPr lang="en-IN" b="1" u="sng" dirty="0" smtClean="0"/>
              <a:t>);  //stmt 2</a:t>
            </a:r>
            <a:endParaRPr lang="en-IN" b="1" u="sng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char c2=48;</a:t>
            </a:r>
          </a:p>
          <a:p>
            <a:pPr>
              <a:buNone/>
            </a:pPr>
            <a:r>
              <a:rPr lang="en-IN" b="1" dirty="0"/>
              <a:t>char c3=</a:t>
            </a:r>
            <a:r>
              <a:rPr lang="en-IN" b="1" dirty="0" err="1"/>
              <a:t>a.charAt</a:t>
            </a:r>
            <a:r>
              <a:rPr lang="en-IN" b="1" dirty="0"/>
              <a:t>(c2-48</a:t>
            </a:r>
            <a:r>
              <a:rPr lang="en-IN" b="1" dirty="0" smtClean="0"/>
              <a:t>); //stmt 3</a:t>
            </a:r>
            <a:endParaRPr lang="en-IN" b="1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(c3);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76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Which of the following statements are legal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/>
              <a:t>a="1";</a:t>
            </a:r>
          </a:p>
          <a:p>
            <a:pPr>
              <a:buNone/>
            </a:pPr>
            <a:r>
              <a:rPr lang="en-IN" dirty="0" smtClean="0"/>
              <a:t>char </a:t>
            </a:r>
            <a:r>
              <a:rPr lang="en-IN" dirty="0"/>
              <a:t>c=</a:t>
            </a:r>
            <a:r>
              <a:rPr lang="en-IN" dirty="0" err="1"/>
              <a:t>Character.parseChar</a:t>
            </a:r>
            <a:r>
              <a:rPr lang="en-IN" dirty="0"/>
              <a:t>(a</a:t>
            </a:r>
            <a:r>
              <a:rPr lang="en-IN" dirty="0" smtClean="0"/>
              <a:t>);  //stmt 1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char </a:t>
            </a:r>
            <a:r>
              <a:rPr lang="en-IN" b="1" u="sng" dirty="0"/>
              <a:t>c1=</a:t>
            </a:r>
            <a:r>
              <a:rPr lang="en-IN" b="1" u="sng" dirty="0" err="1"/>
              <a:t>a.charAt</a:t>
            </a:r>
            <a:r>
              <a:rPr lang="en-IN" b="1" u="sng" dirty="0"/>
              <a:t>(0</a:t>
            </a:r>
            <a:r>
              <a:rPr lang="en-IN" b="1" u="sng" dirty="0" smtClean="0"/>
              <a:t>);  //stmt 2</a:t>
            </a:r>
            <a:endParaRPr lang="en-IN" b="1" u="sng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char c2=48;</a:t>
            </a:r>
          </a:p>
          <a:p>
            <a:pPr>
              <a:buNone/>
            </a:pPr>
            <a:r>
              <a:rPr lang="en-IN" b="1" dirty="0"/>
              <a:t>char c3=</a:t>
            </a:r>
            <a:r>
              <a:rPr lang="en-IN" b="1" dirty="0" err="1"/>
              <a:t>a.charAt</a:t>
            </a:r>
            <a:r>
              <a:rPr lang="en-IN" b="1" dirty="0"/>
              <a:t>(c2-48</a:t>
            </a:r>
            <a:r>
              <a:rPr lang="en-IN" b="1" dirty="0" smtClean="0"/>
              <a:t>); //stmt 3</a:t>
            </a:r>
            <a:endParaRPr lang="en-IN" b="1" dirty="0"/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(c3);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What is the output of the code:</a:t>
            </a:r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sv-SE" b="1" dirty="0"/>
              <a:t>static void m1(Integer i1,Integer i2)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("m1");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Byte b1=12,b2=13;</a:t>
            </a:r>
          </a:p>
          <a:p>
            <a:pPr>
              <a:buNone/>
            </a:pPr>
            <a:r>
              <a:rPr lang="en-IN" i="1" u="sng" dirty="0"/>
              <a:t>m1(b1,b2</a:t>
            </a:r>
            <a:r>
              <a:rPr lang="en-IN" i="1" u="sng" dirty="0" smtClean="0"/>
              <a:t>);</a:t>
            </a:r>
          </a:p>
          <a:p>
            <a:pPr>
              <a:buNone/>
            </a:pPr>
            <a:r>
              <a:rPr lang="en-US" i="1" u="sng" dirty="0" smtClean="0"/>
              <a:t>}</a:t>
            </a:r>
          </a:p>
          <a:p>
            <a:pPr>
              <a:buNone/>
            </a:pPr>
            <a:r>
              <a:rPr lang="en-US" i="1" u="sng" dirty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What is the output of the code:</a:t>
            </a:r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sv-SE" b="1" dirty="0"/>
              <a:t>static void m1(Integer i1,Integer i2)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("m1");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Byte b1=12,b2=13;</a:t>
            </a:r>
          </a:p>
          <a:p>
            <a:pPr>
              <a:buNone/>
            </a:pPr>
            <a:r>
              <a:rPr lang="en-IN" i="1" u="sng" dirty="0"/>
              <a:t>m1(b1,b2</a:t>
            </a:r>
            <a:r>
              <a:rPr lang="en-IN" i="1" u="sng" dirty="0" smtClean="0"/>
              <a:t>);</a:t>
            </a:r>
          </a:p>
          <a:p>
            <a:pPr>
              <a:buNone/>
            </a:pPr>
            <a:r>
              <a:rPr lang="en-US" i="1" u="sng" dirty="0" smtClean="0"/>
              <a:t>}</a:t>
            </a:r>
          </a:p>
          <a:p>
            <a:pPr>
              <a:buNone/>
            </a:pPr>
            <a:r>
              <a:rPr lang="en-US" i="1" u="sng" dirty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92514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What is the output of the code:</a:t>
            </a:r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sv-SE" b="1" dirty="0"/>
              <a:t>static void </a:t>
            </a:r>
            <a:r>
              <a:rPr lang="sv-SE" b="1" dirty="0" smtClean="0"/>
              <a:t>m1(Number i1,INumber </a:t>
            </a:r>
            <a:r>
              <a:rPr lang="sv-SE" b="1" dirty="0"/>
              <a:t>i2)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("m1");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sv-SE" b="1" dirty="0" smtClean="0"/>
              <a:t>static void m1(Object i1,Object i2)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("m2");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i="1" u="sng" dirty="0" smtClean="0"/>
              <a:t>m1(‘</a:t>
            </a:r>
            <a:r>
              <a:rPr lang="en-IN" i="1" u="sng" dirty="0" err="1" smtClean="0"/>
              <a:t>a’,’b</a:t>
            </a:r>
            <a:r>
              <a:rPr lang="en-IN" i="1" u="sng" dirty="0" smtClean="0"/>
              <a:t>’);</a:t>
            </a:r>
          </a:p>
          <a:p>
            <a:pPr>
              <a:buNone/>
            </a:pPr>
            <a:r>
              <a:rPr lang="en-US" i="1" u="sng" dirty="0" smtClean="0"/>
              <a:t>}</a:t>
            </a:r>
          </a:p>
          <a:p>
            <a:pPr>
              <a:buNone/>
            </a:pPr>
            <a:r>
              <a:rPr lang="en-US" i="1" u="sng" dirty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92514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What is the output of the code:</a:t>
            </a:r>
          </a:p>
          <a:p>
            <a:pPr>
              <a:buNone/>
            </a:pPr>
            <a:r>
              <a:rPr lang="en-IN" b="1" dirty="0"/>
              <a:t>public class Demo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sv-SE" b="1" dirty="0"/>
              <a:t>static void </a:t>
            </a:r>
            <a:r>
              <a:rPr lang="sv-SE" b="1" dirty="0" smtClean="0"/>
              <a:t>m1(Number i1,INumber </a:t>
            </a:r>
            <a:r>
              <a:rPr lang="sv-SE" b="1" dirty="0"/>
              <a:t>i2)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System.</a:t>
            </a:r>
            <a:r>
              <a:rPr lang="en-IN" i="1" dirty="0" err="1"/>
              <a:t>out.println</a:t>
            </a:r>
            <a:r>
              <a:rPr lang="en-IN" i="1" dirty="0"/>
              <a:t>("m1");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sv-SE" b="1" dirty="0" smtClean="0"/>
              <a:t>static void m1(Object i1,Object i2)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System.</a:t>
            </a:r>
            <a:r>
              <a:rPr lang="en-IN" i="1" dirty="0" err="1" smtClean="0"/>
              <a:t>out.println</a:t>
            </a:r>
            <a:r>
              <a:rPr lang="en-IN" i="1" dirty="0" smtClean="0"/>
              <a:t>("m2");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 {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i="1" u="sng" dirty="0" smtClean="0"/>
              <a:t>m1(‘</a:t>
            </a:r>
            <a:r>
              <a:rPr lang="en-IN" i="1" u="sng" dirty="0" err="1" smtClean="0"/>
              <a:t>a’,’b</a:t>
            </a:r>
            <a:r>
              <a:rPr lang="en-IN" i="1" u="sng" dirty="0" smtClean="0"/>
              <a:t>’);</a:t>
            </a:r>
          </a:p>
          <a:p>
            <a:pPr>
              <a:buNone/>
            </a:pPr>
            <a:r>
              <a:rPr lang="en-US" i="1" u="sng" dirty="0" smtClean="0"/>
              <a:t>}</a:t>
            </a:r>
          </a:p>
          <a:p>
            <a:pPr>
              <a:buNone/>
            </a:pPr>
            <a:r>
              <a:rPr lang="en-US" i="1" u="sng" dirty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these are not Wrapper Classes</a:t>
            </a:r>
          </a:p>
          <a:p>
            <a:pPr>
              <a:buNone/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</a:rPr>
              <a:t>	Char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B	String</a:t>
            </a:r>
          </a:p>
          <a:p>
            <a:pPr>
              <a:buNone/>
            </a:pPr>
            <a:r>
              <a:rPr lang="en-US" dirty="0" smtClean="0"/>
              <a:t>C	Integer</a:t>
            </a:r>
          </a:p>
          <a:p>
            <a:pPr>
              <a:buNone/>
            </a:pPr>
            <a:r>
              <a:rPr lang="en-US" dirty="0" smtClean="0"/>
              <a:t>D	Boolean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2400" y="914400"/>
            <a:ext cx="8534400" cy="4343400"/>
          </a:xfrm>
          <a:prstGeom prst="wedgeRectCallout">
            <a:avLst>
              <a:gd name="adj1" fmla="val 33023"/>
              <a:gd name="adj2" fmla="val 49926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>
                <a:latin typeface="Courier New" pitchFamily="49" charset="0"/>
              </a:rPr>
              <a:t>class Test {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(Long x, Long y) { return 1;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(long... x) { return 2;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(Integer x, Integer y) { return 3;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(Number n, Number m) { return 4; } </a:t>
            </a: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public static void main(String[]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) { </a:t>
            </a:r>
          </a:p>
          <a:p>
            <a:r>
              <a:rPr lang="en-US" sz="2000" b="1" dirty="0">
                <a:latin typeface="Courier New" pitchFamily="49" charset="0"/>
              </a:rPr>
              <a:t>new Test().go();</a:t>
            </a:r>
          </a:p>
          <a:p>
            <a:r>
              <a:rPr lang="en-US" sz="2000" b="1" dirty="0">
                <a:latin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</a:rPr>
              <a:t>void go() { </a:t>
            </a:r>
          </a:p>
          <a:p>
            <a:r>
              <a:rPr lang="en-US" sz="2000" b="1" dirty="0">
                <a:latin typeface="Courier New" pitchFamily="49" charset="0"/>
              </a:rPr>
              <a:t>short s = 7; </a:t>
            </a:r>
          </a:p>
          <a:p>
            <a:r>
              <a:rPr lang="en-US" sz="2000" b="1" dirty="0" err="1">
                <a:latin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s,s</a:t>
            </a:r>
            <a:r>
              <a:rPr lang="en-US" sz="2000" b="1" dirty="0">
                <a:latin typeface="Courier New" pitchFamily="49" charset="0"/>
              </a:rPr>
              <a:t>) + " "); </a:t>
            </a:r>
          </a:p>
          <a:p>
            <a:r>
              <a:rPr lang="en-US" sz="2000" b="1" dirty="0" err="1">
                <a:latin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(7,7));</a:t>
            </a:r>
          </a:p>
          <a:p>
            <a:r>
              <a:rPr lang="en-US" sz="2000" b="1" dirty="0">
                <a:latin typeface="Courier New" pitchFamily="49" charset="0"/>
              </a:rPr>
              <a:t>} } </a:t>
            </a:r>
            <a:endParaRPr lang="en-US" sz="2000" b="1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solidFill>
                  <a:srgbClr val="5F5F5F"/>
                </a:solidFill>
              </a:rPr>
              <a:t>What does the code above print?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4 3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3 3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3 1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4 2</a:t>
            </a:r>
          </a:p>
          <a:p>
            <a:endParaRPr lang="en-US" sz="2000" dirty="0" smtClean="0"/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2400" y="914400"/>
            <a:ext cx="8534400" cy="4343400"/>
          </a:xfrm>
          <a:prstGeom prst="wedgeRectCallout">
            <a:avLst>
              <a:gd name="adj1" fmla="val 33023"/>
              <a:gd name="adj2" fmla="val 49926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>
                <a:latin typeface="Courier New" pitchFamily="49" charset="0"/>
              </a:rPr>
              <a:t>class Test {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(Long x, Long y) { return 1;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(long... x) { return 2;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(Integer x, Integer y) { return 3;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(Number n, Number m) { return 4; } </a:t>
            </a: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public static void main(String[]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) { </a:t>
            </a:r>
          </a:p>
          <a:p>
            <a:r>
              <a:rPr lang="en-US" sz="2000" b="1" dirty="0">
                <a:latin typeface="Courier New" pitchFamily="49" charset="0"/>
              </a:rPr>
              <a:t>new Test().go();</a:t>
            </a:r>
          </a:p>
          <a:p>
            <a:r>
              <a:rPr lang="en-US" sz="2000" b="1" dirty="0">
                <a:latin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</a:rPr>
              <a:t>void go() { </a:t>
            </a:r>
          </a:p>
          <a:p>
            <a:r>
              <a:rPr lang="en-US" sz="2000" b="1" dirty="0">
                <a:latin typeface="Courier New" pitchFamily="49" charset="0"/>
              </a:rPr>
              <a:t>short s = 7; </a:t>
            </a:r>
          </a:p>
          <a:p>
            <a:r>
              <a:rPr lang="en-US" sz="2000" b="1" dirty="0" err="1">
                <a:latin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s,s</a:t>
            </a:r>
            <a:r>
              <a:rPr lang="en-US" sz="2000" b="1" dirty="0">
                <a:latin typeface="Courier New" pitchFamily="49" charset="0"/>
              </a:rPr>
              <a:t>) + " "); </a:t>
            </a:r>
          </a:p>
          <a:p>
            <a:r>
              <a:rPr lang="en-US" sz="2000" b="1" dirty="0" err="1">
                <a:latin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(7,7));</a:t>
            </a:r>
          </a:p>
          <a:p>
            <a:r>
              <a:rPr lang="en-US" sz="2000" b="1" dirty="0">
                <a:latin typeface="Courier New" pitchFamily="49" charset="0"/>
              </a:rPr>
              <a:t>} } </a:t>
            </a:r>
            <a:endParaRPr lang="en-US" sz="2000" b="1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solidFill>
                  <a:srgbClr val="5F5F5F"/>
                </a:solidFill>
              </a:rPr>
              <a:t>What does the code above print?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FF0000"/>
                </a:solidFill>
              </a:rPr>
              <a:t>4 3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3 3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3 1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4 2</a:t>
            </a:r>
          </a:p>
          <a:p>
            <a:endParaRPr lang="en-US" sz="2000" dirty="0" smtClean="0"/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5344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are the subclasses of </a:t>
            </a:r>
            <a:r>
              <a:rPr lang="en-US" b="1" dirty="0" smtClean="0">
                <a:latin typeface="Courier New" pitchFamily="49" charset="0"/>
              </a:rPr>
              <a:t>Number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endParaRPr lang="en-US" sz="2000" b="1" dirty="0" smtClean="0"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Byte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Char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Long</a:t>
            </a: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5344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are the subclasses of </a:t>
            </a:r>
            <a:r>
              <a:rPr lang="en-US" b="1" dirty="0" smtClean="0">
                <a:latin typeface="Courier New" pitchFamily="49" charset="0"/>
              </a:rPr>
              <a:t>Number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endParaRPr lang="en-US" sz="2000" b="1" dirty="0" smtClean="0"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Byte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Char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Long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following declaration will give compilation error?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Character f= 65;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Number n=10;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Double d=-25.65e-3;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StringBuffer</a:t>
            </a: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 s="hello";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following declaration will give compilation error?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Character f= 65;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Number n=10;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Double d=-25.65e-3;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StringBuffer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 s="hello";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885</Words>
  <Application>Microsoft Office PowerPoint</Application>
  <PresentationFormat>On-screen Show (4:3)</PresentationFormat>
  <Paragraphs>297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WrapperClasses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RADHA</dc:creator>
  <cp:lastModifiedBy>RADHA</cp:lastModifiedBy>
  <cp:revision>15</cp:revision>
  <dcterms:created xsi:type="dcterms:W3CDTF">2013-05-14T08:21:08Z</dcterms:created>
  <dcterms:modified xsi:type="dcterms:W3CDTF">2013-05-15T06:50:47Z</dcterms:modified>
</cp:coreProperties>
</file>