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0" r:id="rId4"/>
    <p:sldId id="261" r:id="rId5"/>
    <p:sldId id="257" r:id="rId6"/>
    <p:sldId id="263" r:id="rId7"/>
    <p:sldId id="264" r:id="rId8"/>
    <p:sldId id="259"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96D0-B367-48C9-AC28-A03D018E8D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5CD235-57A1-4494-A5BD-F0B248BEA6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5A8AF7-2FD9-4C94-A95B-FDDAD66CB6A7}"/>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5" name="Footer Placeholder 4">
            <a:extLst>
              <a:ext uri="{FF2B5EF4-FFF2-40B4-BE49-F238E27FC236}">
                <a16:creationId xmlns:a16="http://schemas.microsoft.com/office/drawing/2014/main" id="{DDAE6089-C939-4F21-BE77-10BDD47BA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D8A67-0B3A-4756-BC8F-2E712F97A0D5}"/>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3006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0AF7-46E3-4CD7-AA1A-1DCDC0F64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B18AA1-EE51-4870-BF54-EAE486710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AB680-3632-4101-82D8-012960A5BC11}"/>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5" name="Footer Placeholder 4">
            <a:extLst>
              <a:ext uri="{FF2B5EF4-FFF2-40B4-BE49-F238E27FC236}">
                <a16:creationId xmlns:a16="http://schemas.microsoft.com/office/drawing/2014/main" id="{2E3D3EFA-50A8-4C93-AB7E-AEEA44827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E6994A-BA03-4A53-8EB3-DEB423B0C09F}"/>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30324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99187-B84B-4BA6-9683-6BAAC1DA96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0B92D3-2192-4E70-9B21-C443BB4635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B3CC6-D52C-4AC9-89E7-A06C25A836E7}"/>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5" name="Footer Placeholder 4">
            <a:extLst>
              <a:ext uri="{FF2B5EF4-FFF2-40B4-BE49-F238E27FC236}">
                <a16:creationId xmlns:a16="http://schemas.microsoft.com/office/drawing/2014/main" id="{CDC79E3F-91E6-4353-81B9-0592629C4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8CD82-E3B4-405B-8E0F-7E40BBAA2D06}"/>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421716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3152-EB12-41FA-80A8-B72F06F87C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651E3-E07C-4C2A-9F8F-7193BD4C00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11080-E563-4140-944F-7DD7AFEA5ECE}"/>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5" name="Footer Placeholder 4">
            <a:extLst>
              <a:ext uri="{FF2B5EF4-FFF2-40B4-BE49-F238E27FC236}">
                <a16:creationId xmlns:a16="http://schemas.microsoft.com/office/drawing/2014/main" id="{443670CA-0DE1-4BA4-8343-C28E4F7B2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D6C12-8142-4443-A7F2-33DE0FD2D05A}"/>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32380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928F-B5BC-4051-9244-EAF964209F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9853C2-FA90-48EA-B30C-9F4266E983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7BE6A7-7BCF-4B96-B044-9470C65ED38C}"/>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5" name="Footer Placeholder 4">
            <a:extLst>
              <a:ext uri="{FF2B5EF4-FFF2-40B4-BE49-F238E27FC236}">
                <a16:creationId xmlns:a16="http://schemas.microsoft.com/office/drawing/2014/main" id="{EEFC0BE8-93DA-4023-A089-DFCF32E74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056B8-B574-4B33-A4E8-CA0A99BA7C7C}"/>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53928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0796-C40D-4D43-879F-6F073C139E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325BCA-04AC-440E-B453-B9198036A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6A6196-339D-437E-9386-6CFEC5762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EC5186-33B9-416E-A197-450C058B30DA}"/>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6" name="Footer Placeholder 5">
            <a:extLst>
              <a:ext uri="{FF2B5EF4-FFF2-40B4-BE49-F238E27FC236}">
                <a16:creationId xmlns:a16="http://schemas.microsoft.com/office/drawing/2014/main" id="{80D8EE4D-9CE5-43A7-A703-A097EF9B5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32ECA5-F5C0-434A-8D95-8497F25DD201}"/>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26957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8CF5-B6AD-45C3-ADE4-2D7FD12D2A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FD4870-6314-43AB-B509-613BB3845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1CAB8-E07F-4A88-BA46-D8C098C0B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440156-6428-4889-B894-24C74A07AB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4C1DB-D67D-4739-B9DD-C072134969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524790-B86B-4BF3-8FD2-23E4E791D698}"/>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8" name="Footer Placeholder 7">
            <a:extLst>
              <a:ext uri="{FF2B5EF4-FFF2-40B4-BE49-F238E27FC236}">
                <a16:creationId xmlns:a16="http://schemas.microsoft.com/office/drawing/2014/main" id="{E91B1578-FE1A-4905-907F-A7BED951CB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3136DA-2512-4745-8A37-EB10F6C2EC55}"/>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12927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4E68-0510-4069-8B42-8EBC8FBE33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C429CF-F2D7-4DAF-94AA-BC3DF2DCA796}"/>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4" name="Footer Placeholder 3">
            <a:extLst>
              <a:ext uri="{FF2B5EF4-FFF2-40B4-BE49-F238E27FC236}">
                <a16:creationId xmlns:a16="http://schemas.microsoft.com/office/drawing/2014/main" id="{C2E6C68B-D02B-4525-B535-1766423FB3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FB270E-A486-4757-9F9E-2009A9D3195C}"/>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40164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D763A5-E418-41F0-A596-BFACB3B9F7E7}"/>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3" name="Footer Placeholder 2">
            <a:extLst>
              <a:ext uri="{FF2B5EF4-FFF2-40B4-BE49-F238E27FC236}">
                <a16:creationId xmlns:a16="http://schemas.microsoft.com/office/drawing/2014/main" id="{59C77B2E-1EE4-4197-B51B-45DE7C7143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3733D7-5403-418E-9900-CDD513B27161}"/>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221661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A517-2941-4833-9B6F-F7C8AB511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519ACB-91A2-4C83-81F2-DB9840203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A21508-37C8-480E-B82E-EE77EC46B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1AA4F-2C9E-4E2D-812A-24A93D4DCD8B}"/>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6" name="Footer Placeholder 5">
            <a:extLst>
              <a:ext uri="{FF2B5EF4-FFF2-40B4-BE49-F238E27FC236}">
                <a16:creationId xmlns:a16="http://schemas.microsoft.com/office/drawing/2014/main" id="{42F84E5B-F33A-4954-8AF7-6217F914B4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3F02C-C9CB-4F3C-A4E5-3AF598089D82}"/>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59570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CB5F-9A9D-43FD-B625-8DEB88F00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505117-3DEF-4A82-A3D3-320B4690E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F5EC38-59B9-4C99-B4A9-3CA6CC8C4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C12CD-02ED-43AD-B3F6-04D7428A575B}"/>
              </a:ext>
            </a:extLst>
          </p:cNvPr>
          <p:cNvSpPr>
            <a:spLocks noGrp="1"/>
          </p:cNvSpPr>
          <p:nvPr>
            <p:ph type="dt" sz="half" idx="10"/>
          </p:nvPr>
        </p:nvSpPr>
        <p:spPr/>
        <p:txBody>
          <a:bodyPr/>
          <a:lstStyle/>
          <a:p>
            <a:fld id="{6AD098D9-5174-4A38-852F-74599A9700EF}" type="datetimeFigureOut">
              <a:rPr lang="en-IN" smtClean="0"/>
              <a:t>16-03-2022</a:t>
            </a:fld>
            <a:endParaRPr lang="en-IN"/>
          </a:p>
        </p:txBody>
      </p:sp>
      <p:sp>
        <p:nvSpPr>
          <p:cNvPr id="6" name="Footer Placeholder 5">
            <a:extLst>
              <a:ext uri="{FF2B5EF4-FFF2-40B4-BE49-F238E27FC236}">
                <a16:creationId xmlns:a16="http://schemas.microsoft.com/office/drawing/2014/main" id="{B8EE62C3-0B91-48E9-8451-E21FFB84B1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8DFF0D-D6FB-43F7-A43E-A08EA0F052DE}"/>
              </a:ext>
            </a:extLst>
          </p:cNvPr>
          <p:cNvSpPr>
            <a:spLocks noGrp="1"/>
          </p:cNvSpPr>
          <p:nvPr>
            <p:ph type="sldNum" sz="quarter" idx="12"/>
          </p:nvPr>
        </p:nvSpPr>
        <p:spPr/>
        <p:txBody>
          <a:bodyPr/>
          <a:lstStyle/>
          <a:p>
            <a:fld id="{4B172BFA-4BB5-49BA-BF57-834E980F87EA}" type="slidenum">
              <a:rPr lang="en-IN" smtClean="0"/>
              <a:t>‹#›</a:t>
            </a:fld>
            <a:endParaRPr lang="en-IN"/>
          </a:p>
        </p:txBody>
      </p:sp>
    </p:spTree>
    <p:extLst>
      <p:ext uri="{BB962C8B-B14F-4D97-AF65-F5344CB8AC3E}">
        <p14:creationId xmlns:p14="http://schemas.microsoft.com/office/powerpoint/2010/main" val="111760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B6E73-9F99-4FDE-A325-B48371631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1566F5-28CF-4742-BFD0-32AE2EDC1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C2FB8-E84D-4EDD-AC56-968394609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098D9-5174-4A38-852F-74599A9700EF}" type="datetimeFigureOut">
              <a:rPr lang="en-IN" smtClean="0"/>
              <a:t>16-03-2022</a:t>
            </a:fld>
            <a:endParaRPr lang="en-IN"/>
          </a:p>
        </p:txBody>
      </p:sp>
      <p:sp>
        <p:nvSpPr>
          <p:cNvPr id="5" name="Footer Placeholder 4">
            <a:extLst>
              <a:ext uri="{FF2B5EF4-FFF2-40B4-BE49-F238E27FC236}">
                <a16:creationId xmlns:a16="http://schemas.microsoft.com/office/drawing/2014/main" id="{049A81C2-30F7-4898-8B05-A3DC43EEC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D3022F-3A9E-43F0-9FDF-CC783DEB4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72BFA-4BB5-49BA-BF57-834E980F87EA}" type="slidenum">
              <a:rPr lang="en-IN" smtClean="0"/>
              <a:t>‹#›</a:t>
            </a:fld>
            <a:endParaRPr lang="en-IN"/>
          </a:p>
        </p:txBody>
      </p:sp>
    </p:spTree>
    <p:extLst>
      <p:ext uri="{BB962C8B-B14F-4D97-AF65-F5344CB8AC3E}">
        <p14:creationId xmlns:p14="http://schemas.microsoft.com/office/powerpoint/2010/main" val="287810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AP_theore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77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43C2F-DF0E-422E-95E1-EB8019644217}"/>
              </a:ext>
            </a:extLst>
          </p:cNvPr>
          <p:cNvPicPr>
            <a:picLocks noChangeAspect="1"/>
          </p:cNvPicPr>
          <p:nvPr/>
        </p:nvPicPr>
        <p:blipFill>
          <a:blip r:embed="rId2"/>
          <a:stretch>
            <a:fillRect/>
          </a:stretch>
        </p:blipFill>
        <p:spPr>
          <a:xfrm>
            <a:off x="2059806" y="1555053"/>
            <a:ext cx="6792235" cy="3153538"/>
          </a:xfrm>
          <a:prstGeom prst="rect">
            <a:avLst/>
          </a:prstGeom>
        </p:spPr>
      </p:pic>
    </p:spTree>
    <p:extLst>
      <p:ext uri="{BB962C8B-B14F-4D97-AF65-F5344CB8AC3E}">
        <p14:creationId xmlns:p14="http://schemas.microsoft.com/office/powerpoint/2010/main" val="366979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3092B-ACA4-4665-81AC-48FB5DA8465D}"/>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CQRS</a:t>
            </a:r>
            <a:endParaRPr lang="en-IN" dirty="0"/>
          </a:p>
        </p:txBody>
      </p:sp>
      <p:sp>
        <p:nvSpPr>
          <p:cNvPr id="3" name="Subtitle 2">
            <a:extLst>
              <a:ext uri="{FF2B5EF4-FFF2-40B4-BE49-F238E27FC236}">
                <a16:creationId xmlns:a16="http://schemas.microsoft.com/office/drawing/2014/main" id="{105FF4F3-9F74-48D1-8767-BE4F527655E4}"/>
              </a:ext>
            </a:extLst>
          </p:cNvPr>
          <p:cNvSpPr>
            <a:spLocks noGrp="1"/>
          </p:cNvSpPr>
          <p:nvPr>
            <p:ph type="subTitle" idx="1"/>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a:t>Command Query Responsibility Segregation</a:t>
            </a:r>
            <a:endParaRPr lang="en-IN" sz="3600" dirty="0"/>
          </a:p>
        </p:txBody>
      </p:sp>
    </p:spTree>
    <p:extLst>
      <p:ext uri="{BB962C8B-B14F-4D97-AF65-F5344CB8AC3E}">
        <p14:creationId xmlns:p14="http://schemas.microsoft.com/office/powerpoint/2010/main" val="62487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5909D3-53A7-41AD-94B7-C504A8E138F4}"/>
              </a:ext>
            </a:extLst>
          </p:cNvPr>
          <p:cNvSpPr txBox="1"/>
          <p:nvPr/>
        </p:nvSpPr>
        <p:spPr>
          <a:xfrm>
            <a:off x="1023486" y="385010"/>
            <a:ext cx="10145028" cy="2246769"/>
          </a:xfrm>
          <a:prstGeom prst="rect">
            <a:avLst/>
          </a:prstGeom>
          <a:noFill/>
        </p:spPr>
        <p:txBody>
          <a:bodyPr wrap="square">
            <a:spAutoFit/>
          </a:bodyPr>
          <a:lstStyle/>
          <a:p>
            <a:r>
              <a:rPr lang="en-US" sz="2800" b="0" i="0" dirty="0">
                <a:solidFill>
                  <a:srgbClr val="292929"/>
                </a:solidFill>
                <a:effectLst/>
                <a:latin typeface="charter"/>
              </a:rPr>
              <a:t>CQRS is one of the important pattern when querying between microservices. We can use </a:t>
            </a:r>
            <a:r>
              <a:rPr lang="en-US" sz="2800" b="1" i="0" dirty="0">
                <a:solidFill>
                  <a:srgbClr val="292929"/>
                </a:solidFill>
                <a:effectLst/>
                <a:latin typeface="charter"/>
              </a:rPr>
              <a:t>CQRS </a:t>
            </a:r>
            <a:r>
              <a:rPr lang="en-US" sz="2800" b="0" i="0" dirty="0">
                <a:solidFill>
                  <a:srgbClr val="292929"/>
                </a:solidFill>
                <a:effectLst/>
                <a:latin typeface="charter"/>
              </a:rPr>
              <a:t>design pattern in order to avoid complex queries to get rid of inefficient joins. CQRS stands for</a:t>
            </a:r>
            <a:r>
              <a:rPr lang="en-US" sz="2800" b="1" i="0" dirty="0">
                <a:solidFill>
                  <a:srgbClr val="292929"/>
                </a:solidFill>
                <a:effectLst/>
                <a:latin typeface="charter"/>
              </a:rPr>
              <a:t> Command and Query Responsibility Segregation</a:t>
            </a:r>
            <a:r>
              <a:rPr lang="en-US" sz="2800" b="0" i="0" dirty="0">
                <a:solidFill>
                  <a:srgbClr val="292929"/>
                </a:solidFill>
                <a:effectLst/>
                <a:latin typeface="charter"/>
              </a:rPr>
              <a:t>. Basically this pattern separates read and update operations for a database.</a:t>
            </a:r>
            <a:endParaRPr lang="en-IN" sz="2800" dirty="0"/>
          </a:p>
        </p:txBody>
      </p:sp>
      <p:pic>
        <p:nvPicPr>
          <p:cNvPr id="5" name="Picture 2" descr="CQRS Design Pattern in Microservices Architectures | by Mehmet Özkaya |  Design Microservices Architecture with Patterns &amp; Principles | Medium">
            <a:extLst>
              <a:ext uri="{FF2B5EF4-FFF2-40B4-BE49-F238E27FC236}">
                <a16:creationId xmlns:a16="http://schemas.microsoft.com/office/drawing/2014/main" id="{ED9DDCE6-BFF0-4CED-B03D-79803B0F8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524" y="2765022"/>
            <a:ext cx="7372952" cy="403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02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170E01-C0F1-4479-9D9E-77368EB6B69C}"/>
              </a:ext>
            </a:extLst>
          </p:cNvPr>
          <p:cNvSpPr txBox="1"/>
          <p:nvPr/>
        </p:nvSpPr>
        <p:spPr>
          <a:xfrm>
            <a:off x="635267" y="471637"/>
            <a:ext cx="10607039" cy="403187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4000" b="0" i="0" dirty="0">
                <a:solidFill>
                  <a:srgbClr val="141414"/>
                </a:solidFill>
                <a:effectLst/>
                <a:highlight>
                  <a:srgbClr val="FFFF00"/>
                </a:highlight>
                <a:latin typeface="RedHatDisplay"/>
              </a:rPr>
              <a:t>Understanding the CRQS pattern</a:t>
            </a:r>
          </a:p>
          <a:p>
            <a:pPr algn="l"/>
            <a:endParaRPr lang="en-US" sz="2400" b="0" i="0" dirty="0">
              <a:solidFill>
                <a:srgbClr val="141414"/>
              </a:solidFill>
              <a:effectLst/>
              <a:latin typeface="RedHatDisplay"/>
            </a:endParaRPr>
          </a:p>
          <a:p>
            <a:pPr algn="l"/>
            <a:r>
              <a:rPr lang="en-US" sz="2400" b="0" i="0" dirty="0">
                <a:solidFill>
                  <a:srgbClr val="141414"/>
                </a:solidFill>
                <a:effectLst/>
                <a:latin typeface="RedHatText"/>
              </a:rPr>
              <a:t>The </a:t>
            </a:r>
            <a:r>
              <a:rPr lang="en-US" sz="2400" b="0" i="1" dirty="0">
                <a:solidFill>
                  <a:srgbClr val="141414"/>
                </a:solidFill>
                <a:effectLst/>
                <a:latin typeface="RedHatText"/>
              </a:rPr>
              <a:t>Command Query Responsibility Segregation</a:t>
            </a:r>
            <a:r>
              <a:rPr lang="en-US" sz="2400" b="0" i="0" dirty="0">
                <a:solidFill>
                  <a:srgbClr val="141414"/>
                </a:solidFill>
                <a:effectLst/>
                <a:latin typeface="RedHatText"/>
              </a:rPr>
              <a:t> (CQRS) pattern separates a service’s </a:t>
            </a:r>
            <a:r>
              <a:rPr lang="en-US" sz="2400" b="0" i="1" dirty="0">
                <a:solidFill>
                  <a:srgbClr val="141414"/>
                </a:solidFill>
                <a:effectLst/>
                <a:latin typeface="RedHatText"/>
              </a:rPr>
              <a:t>write</a:t>
            </a:r>
            <a:r>
              <a:rPr lang="en-US" sz="2400" b="0" i="0" dirty="0">
                <a:solidFill>
                  <a:srgbClr val="141414"/>
                </a:solidFill>
                <a:effectLst/>
                <a:latin typeface="RedHatText"/>
              </a:rPr>
              <a:t> tasks from its </a:t>
            </a:r>
            <a:r>
              <a:rPr lang="en-US" sz="2400" b="0" i="1" dirty="0">
                <a:solidFill>
                  <a:srgbClr val="141414"/>
                </a:solidFill>
                <a:effectLst/>
                <a:latin typeface="RedHatText"/>
              </a:rPr>
              <a:t>read</a:t>
            </a:r>
            <a:r>
              <a:rPr lang="en-US" sz="2400" b="0" i="0" dirty="0">
                <a:solidFill>
                  <a:srgbClr val="141414"/>
                </a:solidFill>
                <a:effectLst/>
                <a:latin typeface="RedHatText"/>
              </a:rPr>
              <a:t> tasks. While reading and writing to the same database is acceptable for small applications, distributed applications operating at web-scale require a segmented approach. Typically there’s more read activity than write activity. Also, read activity is immutable. Thus, replicas dedicated to reading data can be spread out over a variety of geolocations. This approach allows users to get the data that closest to them. The result is a more efficient enterprise application.</a:t>
            </a:r>
          </a:p>
        </p:txBody>
      </p:sp>
    </p:spTree>
    <p:extLst>
      <p:ext uri="{BB962C8B-B14F-4D97-AF65-F5344CB8AC3E}">
        <p14:creationId xmlns:p14="http://schemas.microsoft.com/office/powerpoint/2010/main" val="31457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F48E9ED-F646-4E23-9AB3-CDDABFCE7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606" y="510139"/>
            <a:ext cx="5862788" cy="563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77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3ECD1-FB1E-4900-9F9F-A3701E92AF3F}"/>
              </a:ext>
            </a:extLst>
          </p:cNvPr>
          <p:cNvSpPr txBox="1"/>
          <p:nvPr/>
        </p:nvSpPr>
        <p:spPr>
          <a:xfrm>
            <a:off x="1653138" y="368787"/>
            <a:ext cx="6097604"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latinLnBrk="0"/>
            <a:r>
              <a:rPr lang="en-IN" sz="2400" b="1" i="0" dirty="0">
                <a:solidFill>
                  <a:srgbClr val="30313F"/>
                </a:solidFill>
                <a:effectLst/>
                <a:latin typeface="Lato" panose="020B0604020202020204" pitchFamily="34" charset="0"/>
              </a:rPr>
              <a:t>Event Sourcing</a:t>
            </a:r>
          </a:p>
        </p:txBody>
      </p:sp>
      <p:sp>
        <p:nvSpPr>
          <p:cNvPr id="5" name="TextBox 4">
            <a:extLst>
              <a:ext uri="{FF2B5EF4-FFF2-40B4-BE49-F238E27FC236}">
                <a16:creationId xmlns:a16="http://schemas.microsoft.com/office/drawing/2014/main" id="{4455F52C-3D8A-49BB-964C-9409E5096E6D}"/>
              </a:ext>
            </a:extLst>
          </p:cNvPr>
          <p:cNvSpPr txBox="1"/>
          <p:nvPr/>
        </p:nvSpPr>
        <p:spPr>
          <a:xfrm>
            <a:off x="719488" y="1428088"/>
            <a:ext cx="9704672" cy="1200329"/>
          </a:xfrm>
          <a:prstGeom prst="rect">
            <a:avLst/>
          </a:prstGeom>
          <a:noFill/>
        </p:spPr>
        <p:txBody>
          <a:bodyPr wrap="square">
            <a:spAutoFit/>
          </a:bodyPr>
          <a:lstStyle/>
          <a:p>
            <a:pPr algn="l" latinLnBrk="0"/>
            <a:r>
              <a:rPr lang="en-US" b="1" i="0" dirty="0">
                <a:solidFill>
                  <a:srgbClr val="00B7BF"/>
                </a:solidFill>
                <a:effectLst/>
                <a:latin typeface="Lato" panose="020F0502020204030203" pitchFamily="34" charset="0"/>
              </a:rPr>
              <a:t>Event Sourcing is a pattern for data storage, where instead of storing the current state of any entity, all past changes to that state are stored. With Axon Framework, you can implement Event Sourcing with minimal boilerplate code, giving you the benefits of Event Sourcing, without the hassle.</a:t>
            </a:r>
          </a:p>
        </p:txBody>
      </p:sp>
    </p:spTree>
    <p:extLst>
      <p:ext uri="{BB962C8B-B14F-4D97-AF65-F5344CB8AC3E}">
        <p14:creationId xmlns:p14="http://schemas.microsoft.com/office/powerpoint/2010/main" val="365810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22F960-7340-4267-A5AB-94DB68093ACD}"/>
              </a:ext>
            </a:extLst>
          </p:cNvPr>
          <p:cNvPicPr>
            <a:picLocks noChangeAspect="1"/>
          </p:cNvPicPr>
          <p:nvPr/>
        </p:nvPicPr>
        <p:blipFill>
          <a:blip r:embed="rId2"/>
          <a:stretch>
            <a:fillRect/>
          </a:stretch>
        </p:blipFill>
        <p:spPr>
          <a:xfrm>
            <a:off x="6728432" y="939069"/>
            <a:ext cx="4972306" cy="2825895"/>
          </a:xfrm>
          <a:prstGeom prst="rect">
            <a:avLst/>
          </a:prstGeom>
        </p:spPr>
      </p:pic>
      <p:sp>
        <p:nvSpPr>
          <p:cNvPr id="4" name="TextBox 3">
            <a:extLst>
              <a:ext uri="{FF2B5EF4-FFF2-40B4-BE49-F238E27FC236}">
                <a16:creationId xmlns:a16="http://schemas.microsoft.com/office/drawing/2014/main" id="{81FADD9A-EC73-4008-884A-1F998EBDAC8D}"/>
              </a:ext>
            </a:extLst>
          </p:cNvPr>
          <p:cNvSpPr txBox="1"/>
          <p:nvPr/>
        </p:nvSpPr>
        <p:spPr>
          <a:xfrm>
            <a:off x="96255" y="616017"/>
            <a:ext cx="6545178" cy="3139321"/>
          </a:xfrm>
          <a:prstGeom prst="rect">
            <a:avLst/>
          </a:prstGeom>
          <a:noFill/>
        </p:spPr>
        <p:txBody>
          <a:bodyPr wrap="square">
            <a:spAutoFit/>
          </a:bodyPr>
          <a:lstStyle/>
          <a:p>
            <a:r>
              <a:rPr lang="en-US" b="0" i="0" dirty="0">
                <a:solidFill>
                  <a:srgbClr val="272833"/>
                </a:solidFill>
                <a:effectLst/>
                <a:latin typeface="Lato" panose="020F0502020204030203" pitchFamily="34" charset="0"/>
              </a:rPr>
              <a:t>Event Sourcing is a way of storing an application’s state through the history of events that have happened in the past. The current state is reconstructed based on the full history of events, where each event represents a change or fact in our application. Events give us a single source of truth about what happened in our application. It is especially beneficial in applications that need to provide a full audit log to external reviewers. The current state is called </a:t>
            </a:r>
            <a:r>
              <a:rPr lang="en-US" b="1" i="0" dirty="0">
                <a:solidFill>
                  <a:srgbClr val="272833"/>
                </a:solidFill>
                <a:effectLst/>
                <a:latin typeface="Lato" panose="020F0502020204030203" pitchFamily="34" charset="0"/>
              </a:rPr>
              <a:t>Materialized state</a:t>
            </a:r>
            <a:r>
              <a:rPr lang="en-US" b="0" i="0" dirty="0">
                <a:solidFill>
                  <a:srgbClr val="272833"/>
                </a:solidFill>
                <a:effectLst/>
                <a:latin typeface="Lato" panose="020F0502020204030203" pitchFamily="34" charset="0"/>
              </a:rPr>
              <a:t> in some resources. The following figure represents the reconstruction of materialized state based on the history of events.</a:t>
            </a:r>
            <a:endParaRPr lang="en-IN" dirty="0"/>
          </a:p>
        </p:txBody>
      </p:sp>
    </p:spTree>
    <p:extLst>
      <p:ext uri="{BB962C8B-B14F-4D97-AF65-F5344CB8AC3E}">
        <p14:creationId xmlns:p14="http://schemas.microsoft.com/office/powerpoint/2010/main" val="287076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9481F1-F353-40D2-9A3E-3EC4B3443590}"/>
              </a:ext>
            </a:extLst>
          </p:cNvPr>
          <p:cNvSpPr txBox="1"/>
          <p:nvPr/>
        </p:nvSpPr>
        <p:spPr>
          <a:xfrm>
            <a:off x="0" y="308008"/>
            <a:ext cx="8414886"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2000" b="1" i="0" dirty="0">
                <a:solidFill>
                  <a:srgbClr val="141414"/>
                </a:solidFill>
                <a:effectLst/>
                <a:latin typeface="RedHatText"/>
              </a:rPr>
              <a:t>Pros</a:t>
            </a:r>
            <a:endParaRPr lang="en-US" sz="2000" b="0" i="0" dirty="0">
              <a:solidFill>
                <a:srgbClr val="141414"/>
              </a:solidFill>
              <a:effectLst/>
              <a:latin typeface="RedHatText"/>
            </a:endParaRPr>
          </a:p>
          <a:p>
            <a:pPr algn="l">
              <a:buFont typeface="Arial" panose="020B0604020202020204" pitchFamily="34" charset="0"/>
              <a:buChar char="•"/>
            </a:pPr>
            <a:r>
              <a:rPr lang="en-US" sz="2000" b="0" i="0" dirty="0">
                <a:solidFill>
                  <a:srgbClr val="141414"/>
                </a:solidFill>
                <a:effectLst/>
                <a:latin typeface="RedHatText"/>
              </a:rPr>
              <a:t>Separating write activity from ready activities allows you to use the best database technology for the task at hand, for example, a SQL database for writing and a non-SQL database for reading.</a:t>
            </a:r>
          </a:p>
          <a:p>
            <a:pPr algn="l">
              <a:buFont typeface="Arial" panose="020B0604020202020204" pitchFamily="34" charset="0"/>
              <a:buChar char="•"/>
            </a:pPr>
            <a:r>
              <a:rPr lang="en-US" sz="2000" b="0" i="0" dirty="0">
                <a:solidFill>
                  <a:srgbClr val="141414"/>
                </a:solidFill>
                <a:effectLst/>
                <a:latin typeface="RedHatText"/>
              </a:rPr>
              <a:t>Read activity tends to be more frequent than writing, thus you can reduce response latency by placing read data sources in strategic geolocations for better performance.</a:t>
            </a:r>
          </a:p>
          <a:p>
            <a:pPr algn="l">
              <a:buFont typeface="Arial" panose="020B0604020202020204" pitchFamily="34" charset="0"/>
              <a:buChar char="•"/>
            </a:pPr>
            <a:r>
              <a:rPr lang="en-US" sz="2000" b="0" i="0" dirty="0">
                <a:solidFill>
                  <a:srgbClr val="141414"/>
                </a:solidFill>
                <a:effectLst/>
                <a:latin typeface="RedHatText"/>
              </a:rPr>
              <a:t>Separating write from read activity leads to more efficient scaling of storage capacity based on real-world usage.</a:t>
            </a:r>
          </a:p>
        </p:txBody>
      </p:sp>
      <p:sp>
        <p:nvSpPr>
          <p:cNvPr id="5" name="TextBox 4">
            <a:extLst>
              <a:ext uri="{FF2B5EF4-FFF2-40B4-BE49-F238E27FC236}">
                <a16:creationId xmlns:a16="http://schemas.microsoft.com/office/drawing/2014/main" id="{649BA61A-D549-4C64-BFF4-F5AAB9088ED2}"/>
              </a:ext>
            </a:extLst>
          </p:cNvPr>
          <p:cNvSpPr txBox="1"/>
          <p:nvPr/>
        </p:nvSpPr>
        <p:spPr>
          <a:xfrm>
            <a:off x="0" y="3429000"/>
            <a:ext cx="8953902" cy="34778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2000" b="0" i="0" dirty="0">
                <a:solidFill>
                  <a:srgbClr val="141414"/>
                </a:solidFill>
                <a:effectLst/>
                <a:latin typeface="RedHatText"/>
              </a:rPr>
              <a:t>Cons</a:t>
            </a:r>
          </a:p>
          <a:p>
            <a:pPr algn="l">
              <a:buFont typeface="Arial" panose="020B0604020202020204" pitchFamily="34" charset="0"/>
              <a:buChar char="•"/>
            </a:pPr>
            <a:r>
              <a:rPr lang="en-US" sz="2000" b="0" i="0" dirty="0">
                <a:solidFill>
                  <a:srgbClr val="141414"/>
                </a:solidFill>
                <a:effectLst/>
                <a:latin typeface="RedHatText"/>
              </a:rPr>
              <a:t>Supporting the CQRS pattern requires expertise in a variety of database technologies.</a:t>
            </a:r>
          </a:p>
          <a:p>
            <a:pPr algn="l">
              <a:buFont typeface="Arial" panose="020B0604020202020204" pitchFamily="34" charset="0"/>
              <a:buChar char="•"/>
            </a:pPr>
            <a:r>
              <a:rPr lang="en-US" sz="2000" b="0" i="0" dirty="0">
                <a:solidFill>
                  <a:srgbClr val="141414"/>
                </a:solidFill>
                <a:effectLst/>
                <a:latin typeface="RedHatText"/>
              </a:rPr>
              <a:t>Using the CQRS patterns means that more database technologies are required hence there is more inherent cost either in terms of hardware or if a cloud provider is used, utilization expense.</a:t>
            </a:r>
          </a:p>
          <a:p>
            <a:pPr algn="l">
              <a:buFont typeface="Arial" panose="020B0604020202020204" pitchFamily="34" charset="0"/>
              <a:buChar char="•"/>
            </a:pPr>
            <a:r>
              <a:rPr lang="en-US" sz="2000" b="0" i="0" dirty="0">
                <a:solidFill>
                  <a:srgbClr val="141414"/>
                </a:solidFill>
                <a:effectLst/>
                <a:latin typeface="RedHatText"/>
              </a:rPr>
              <a:t>Ensuring data consistency requires special consideration in terms of Service Level Agreements (see the </a:t>
            </a:r>
            <a:r>
              <a:rPr lang="en-US" sz="2000" b="0" i="0" u="none" strike="noStrike" dirty="0">
                <a:solidFill>
                  <a:srgbClr val="0066CC"/>
                </a:solidFill>
                <a:effectLst/>
                <a:latin typeface="RedHatText"/>
                <a:hlinkClick r:id="rId2"/>
              </a:rPr>
              <a:t>CAP theorem</a:t>
            </a:r>
            <a:r>
              <a:rPr lang="en-US" sz="2000" b="0" i="0" dirty="0">
                <a:solidFill>
                  <a:srgbClr val="141414"/>
                </a:solidFill>
                <a:effectLst/>
                <a:latin typeface="RedHatText"/>
              </a:rPr>
              <a:t>).</a:t>
            </a:r>
          </a:p>
          <a:p>
            <a:pPr algn="l">
              <a:buFont typeface="Arial" panose="020B0604020202020204" pitchFamily="34" charset="0"/>
              <a:buChar char="•"/>
            </a:pPr>
            <a:r>
              <a:rPr lang="en-US" sz="2000" b="0" i="0" dirty="0">
                <a:solidFill>
                  <a:srgbClr val="141414"/>
                </a:solidFill>
                <a:effectLst/>
                <a:latin typeface="RedHatText"/>
              </a:rPr>
              <a:t>Using a large number of databases means more points of failure, thus companies need to have comprehensive monitoring and fail-safety mechanisms in place to provide adequate operation</a:t>
            </a:r>
          </a:p>
        </p:txBody>
      </p:sp>
    </p:spTree>
    <p:extLst>
      <p:ext uri="{BB962C8B-B14F-4D97-AF65-F5344CB8AC3E}">
        <p14:creationId xmlns:p14="http://schemas.microsoft.com/office/powerpoint/2010/main" val="338024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6AFE3-810E-457A-B30F-326216EAB085}"/>
              </a:ext>
            </a:extLst>
          </p:cNvPr>
          <p:cNvSpPr txBox="1"/>
          <p:nvPr/>
        </p:nvSpPr>
        <p:spPr>
          <a:xfrm>
            <a:off x="151597" y="1196559"/>
            <a:ext cx="6097604" cy="369332"/>
          </a:xfrm>
          <a:prstGeom prst="rect">
            <a:avLst/>
          </a:prstGeom>
          <a:noFill/>
        </p:spPr>
        <p:txBody>
          <a:bodyPr wrap="square">
            <a:spAutoFit/>
          </a:bodyPr>
          <a:lstStyle/>
          <a:p>
            <a:r>
              <a:rPr lang="en-IN" dirty="0"/>
              <a:t>https://developer.axoniq.io/download</a:t>
            </a:r>
          </a:p>
        </p:txBody>
      </p:sp>
      <p:pic>
        <p:nvPicPr>
          <p:cNvPr id="5" name="Picture 4">
            <a:extLst>
              <a:ext uri="{FF2B5EF4-FFF2-40B4-BE49-F238E27FC236}">
                <a16:creationId xmlns:a16="http://schemas.microsoft.com/office/drawing/2014/main" id="{3BA04E87-574F-48CA-9DA7-7AC15D58DCB0}"/>
              </a:ext>
            </a:extLst>
          </p:cNvPr>
          <p:cNvPicPr>
            <a:picLocks noChangeAspect="1"/>
          </p:cNvPicPr>
          <p:nvPr/>
        </p:nvPicPr>
        <p:blipFill>
          <a:blip r:embed="rId2"/>
          <a:stretch>
            <a:fillRect/>
          </a:stretch>
        </p:blipFill>
        <p:spPr>
          <a:xfrm>
            <a:off x="2541068" y="2448454"/>
            <a:ext cx="6649722" cy="3374830"/>
          </a:xfrm>
          <a:prstGeom prst="rect">
            <a:avLst/>
          </a:prstGeom>
        </p:spPr>
      </p:pic>
    </p:spTree>
    <p:extLst>
      <p:ext uri="{BB962C8B-B14F-4D97-AF65-F5344CB8AC3E}">
        <p14:creationId xmlns:p14="http://schemas.microsoft.com/office/powerpoint/2010/main" val="1289231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507</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charter</vt:lpstr>
      <vt:lpstr>Lato</vt:lpstr>
      <vt:lpstr>RedHatDisplay</vt:lpstr>
      <vt:lpstr>RedHatText</vt:lpstr>
      <vt:lpstr>Office Theme</vt:lpstr>
      <vt:lpstr>PowerPoint Presentation</vt:lpstr>
      <vt:lpstr>CQRS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CQRS</dc:title>
  <dc:creator>Radha V krishna</dc:creator>
  <cp:lastModifiedBy>Radha V krishna</cp:lastModifiedBy>
  <cp:revision>3</cp:revision>
  <dcterms:created xsi:type="dcterms:W3CDTF">2022-03-10T06:48:53Z</dcterms:created>
  <dcterms:modified xsi:type="dcterms:W3CDTF">2022-03-16T13:00:09Z</dcterms:modified>
</cp:coreProperties>
</file>