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70" r:id="rId7"/>
    <p:sldId id="271"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4" autoAdjust="0"/>
    <p:restoredTop sz="94660"/>
  </p:normalViewPr>
  <p:slideViewPr>
    <p:cSldViewPr snapToGrid="0">
      <p:cViewPr varScale="1">
        <p:scale>
          <a:sx n="67" d="100"/>
          <a:sy n="67" d="100"/>
        </p:scale>
        <p:origin x="5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2T06:10:24.493"/>
    </inkml:context>
    <inkml:brush xml:id="br0">
      <inkml:brushProperty name="width" value="0.05" units="cm"/>
      <inkml:brushProperty name="height" value="0.05" units="cm"/>
      <inkml:brushProperty name="ignorePressure" value="1"/>
    </inkml:brush>
  </inkml:definitions>
  <inkml:trace contextRef="#ctx0" brushRef="#br0">0 0,'0'0,"0"0,0 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7.241"/>
    </inkml:context>
    <inkml:brush xml:id="br0">
      <inkml:brushProperty name="width" value="0.05" units="cm"/>
      <inkml:brushProperty name="height" value="0.05" units="cm"/>
    </inkml:brush>
  </inkml:definitions>
  <inkml:trace contextRef="#ctx0" brushRef="#br0">5 167 1352,'0'0'0,"-1"1"0,1-1 0,0 0 1,-1 1-1,1-1 0,0 0 0,-1 1 0,1-1 1,0 0-1,0 1 0,0-1 0,-1 0 0,1 1 0,0-1 1,0 1-1,0-1 0,0 1 0,0-1 0,0 0 0,0 1 1,-1-1-1,1 1 0,1-1 0,-1 1 0,0-1 1,0 0-1,0 1 0,0-1 0,0 1 0,0-1 0,0 1 1,0-1-1,1 0 0,-1 1 0,0-1 0,0 0 0,1 1 1,-1-1-1,0 1 0,1-1 0,-1 0 0,0 0 1,1 1-1,-1-1 0,0 0 0,1 0 0,-1 1 0,0-1 1,1 0-1,-1 0 0,1 0 0,-1 0 0,1 0 0,-1 1 1,0-1-1,1 0 0,-1 0 0,1 0 0,-1 0 1,1 0-1,-1 0 0,1-1 0,3 2 5,33 7 108,144 32 279,102 1 844,-121-21-397,-117-16-783,-2-1 124,224 10 93,-208-12 14,243 1 101,-239-3-167,256-3 114,-254 1-14,266-18 140,-262 17-107,297-13 150,-291 13-103,306-21 147,-303 19-241,326-23 103,-321 24-196,351-25 92,-346 23-51,350-23 66,-350 24-267,346-27 51,-347 27 102,350-18 54,-353 20-194,317-10 37,-325 12 17,276-2 40,-286 2-106,248-18 28,-256 17-22,243-8 82,-100 8-15,-123 3-78,-59 4-164,-19-4 111,1 0 0,-1 0 0,0 1 0,1-1 0,-1 0 0,0 0 0,1 1 0,-1-1 0,0 0 0,0 1 0,1-1 0,-1 0 1,0 1-1,0-1 0,0 0 0,1 1 0,-1-1 0,0 0 0,0 1 0,0-1 0,0 1 0,0-1 0,0 1 0,-13 2-230,-209 28-1330,13-2-4850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6:10:35.681"/>
    </inkml:context>
    <inkml:brush xml:id="br0">
      <inkml:brushProperty name="width" value="0.05" units="cm"/>
      <inkml:brushProperty name="height" value="0.05" units="cm"/>
    </inkml:brush>
  </inkml:definitions>
  <inkml:trace contextRef="#ctx0" brushRef="#br0">794 1158 12616,'2'18'32</inkml:trace>
  <inkml:trace contextRef="#ctx0" brushRef="#br0" timeOffset="-1">1008 2472 12947,'1'3'-13,"34"68"-136,-29-59 13,1-1-1,1-1 1,9 12 0,-17-22 102,1 1 0,-1-1 0,0 0 1,1 1-1,-1-1 0,1 0 0,-1 1 1,0-1-1,1 0 0,-1 0 0,1 1 1,-1-1-1,1 0 0,-1 0 0,1 0 1,-1 0-1,1 0 0,-1 0 0,1 0 0,-1 0 1,1 0-1,-1 0 0,1 0 0,-1 0 1,1 0-1,-1 0 0,1 0 0,-1 0 1,1 0-1,-1-1 0,1 1 0,-1 0 1,1 0-1,-1-1 0,0 1 0,1 0 1,-1-1-1,1 1 0,-1 0 0,0-1 1,1 1-1,-1-1 0,0 1 0,0 0 1,1-1-1,-1 1 0,0-1 0,0 1 0,0-1 1,1 1-1,-1-1 0,2-3-854,13-7-5332</inkml:trace>
  <inkml:trace contextRef="#ctx0" brushRef="#br0" timeOffset="-3">786 2533 2696,'40'17'1136,"2"-3"0,68 16 0,-75-24-383,0-2 0,65 0 1,-92-5-718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6:12:14.691"/>
    </inkml:context>
    <inkml:brush xml:id="br0">
      <inkml:brushProperty name="width" value="0.05" units="cm"/>
      <inkml:brushProperty name="height" value="0.05" units="cm"/>
    </inkml:brush>
  </inkml:definitions>
  <inkml:trace contextRef="#ctx0" brushRef="#br0">235 36 10772,'-54'19'38,"51"-17"-27,0-1-1,1 0 1,-1 1-1,0 0 1,0 0-1,1 0 1,-1 0-1,-2 2 1,-21 24 33,0 1-1,-27 41 1,50-66-36,1-1 1,0 1-1,0-1 1,1 1 0,-1 0-1,-1 5 1,-8 37-29,7-23 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6:12:14.679"/>
    </inkml:context>
    <inkml:brush xml:id="br0">
      <inkml:brushProperty name="width" value="0.05" units="cm"/>
      <inkml:brushProperty name="height" value="0.05" units="cm"/>
    </inkml:brush>
  </inkml:definitions>
  <inkml:trace contextRef="#ctx0" brushRef="#br0">17 2540 5869,'47'188'-160,"-44"-179"137,1 0 0,0 0 0,4 9 0,122 184-97,-125-196 106,-3-4 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5:43:26.676"/>
    </inkml:context>
    <inkml:brush xml:id="br0">
      <inkml:brushProperty name="width" value="0.05" units="cm"/>
      <inkml:brushProperty name="height" value="0.05" units="cm"/>
    </inkml:brush>
  </inkml:definitions>
  <inkml:trace contextRef="#ctx0" brushRef="#br0">315 141 12238,'-84'-37'-518,"-147"-67"-7402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5:43:26.675"/>
    </inkml:context>
    <inkml:brush xml:id="br0">
      <inkml:brushProperty name="width" value="0.05" units="cm"/>
      <inkml:brushProperty name="height" value="0.05" units="cm"/>
    </inkml:brush>
  </inkml:definitions>
  <inkml:trace contextRef="#ctx0" brushRef="#br0">497 1 9952,'-31'57'-289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5:43:26.674"/>
    </inkml:context>
    <inkml:brush xml:id="br0">
      <inkml:brushProperty name="width" value="0.05" units="cm"/>
      <inkml:brushProperty name="height" value="0.05" units="cm"/>
    </inkml:brush>
  </inkml:definitions>
  <inkml:trace contextRef="#ctx0" brushRef="#br0">1574 486 11187,'-1'-1'1,"-1"0"5,0 0 0,0 0 0,0 0 0,0 0 0,0 1 0,0-1 0,-1 0 0,1 1 0,-2-1 0,-3 0 6,-8-2-3,0 0 1,-1 1-1,1 1 1,0 1-1,0 0 1,0 1-1,-1 0 1,-17 5-1,-3 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5:43:26.672"/>
    </inkml:context>
    <inkml:brush xml:id="br0">
      <inkml:brushProperty name="width" value="0.05" units="cm"/>
      <inkml:brushProperty name="height" value="0.05" units="cm"/>
    </inkml:brush>
  </inkml:definitions>
  <inkml:trace contextRef="#ctx0" brushRef="#br0">182 34 3767,'1'-1'12,"0"1"-1,-1-1 0,1 0 0,0 1 1,-1-1-1,1 0 0,0 1 0,0-1 1,1 0-1,8-4 54,-1 1 1,1 0 0,0 0-1,1 1 1,18-4-1,-12 8 823,4 5-458,0 1 0,24 13-41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5:43:26.670"/>
    </inkml:context>
    <inkml:brush xml:id="br0">
      <inkml:brushProperty name="width" value="0.05" units="cm"/>
      <inkml:brushProperty name="height" value="0.05" units="cm"/>
    </inkml:brush>
  </inkml:definitions>
  <inkml:trace contextRef="#ctx0" brushRef="#br0">2008 121 14480,'-9'-43'0,"8"40"0</inkml:trace>
  <inkml:trace contextRef="#ctx0" brushRef="#br0" timeOffset="-1">1952 72 14416,'5'49'-17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3T05:43:44.100"/>
    </inkml:context>
    <inkml:brush xml:id="br0">
      <inkml:brushProperty name="width" value="0.05" units="cm"/>
      <inkml:brushProperty name="height" value="0.05" units="cm"/>
    </inkml:brush>
  </inkml:definitions>
  <inkml:trace contextRef="#ctx0" brushRef="#br0">3229 3930 13989,'15'-2'51,"238"-45"202</inkml:trace>
  <inkml:trace contextRef="#ctx0" brushRef="#br0" timeOffset="-1">3982 3763 15045,'2'-1'4,"116"-44"70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6.554"/>
    </inkml:context>
    <inkml:brush xml:id="br0">
      <inkml:brushProperty name="width" value="0.05" units="cm"/>
      <inkml:brushProperty name="height" value="0.05" units="cm"/>
    </inkml:brush>
  </inkml:definitions>
  <inkml:trace contextRef="#ctx0" brushRef="#br0">1 1 728,'0'0'0,"29"5"0,23 4 0,28 6-72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06:14:16.895"/>
    </inkml:context>
    <inkml:brush xml:id="br0">
      <inkml:brushProperty name="width" value="0.05" units="cm"/>
      <inkml:brushProperty name="height" value="0.05" units="cm"/>
    </inkml:brush>
  </inkml:definitions>
  <inkml:trace contextRef="#ctx0" brushRef="#br0">1 0 904,'0'0'0,"23"10"0,17 4 0,-51-25-24,-1-2-160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0385-DB07-417E-9F4A-C85EE88DA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286326-5317-486C-B32C-6F2111B2E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4E1307-D8BD-4FB1-8DAC-FF4E248483F7}"/>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5" name="Footer Placeholder 4">
            <a:extLst>
              <a:ext uri="{FF2B5EF4-FFF2-40B4-BE49-F238E27FC236}">
                <a16:creationId xmlns:a16="http://schemas.microsoft.com/office/drawing/2014/main" id="{8FCF0422-65C1-4B6F-8562-8057B18A98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EA852-7B03-4B2E-9FD0-77AF354622BE}"/>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282417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4355-956B-4A60-B13F-C3673A7464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88451E-A003-4007-A669-FC5C87C362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E3031-38B2-4805-9DF0-307F7AFE5081}"/>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5" name="Footer Placeholder 4">
            <a:extLst>
              <a:ext uri="{FF2B5EF4-FFF2-40B4-BE49-F238E27FC236}">
                <a16:creationId xmlns:a16="http://schemas.microsoft.com/office/drawing/2014/main" id="{9E80CFCC-C50C-49DF-96D5-44C21B9DDA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0F061-86F5-40D5-A18B-32CB523FF7E3}"/>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16865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5903B-7E93-4399-9ED6-2DC6B30ED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57B87B-FBDF-46F0-8294-C4DB6AA61A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348568-7755-48C4-932E-89CCD40E1E1B}"/>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5" name="Footer Placeholder 4">
            <a:extLst>
              <a:ext uri="{FF2B5EF4-FFF2-40B4-BE49-F238E27FC236}">
                <a16:creationId xmlns:a16="http://schemas.microsoft.com/office/drawing/2014/main" id="{A243EAFB-F25F-45B3-8A20-65E6DE415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98D95-9FF5-4EA6-86A8-E46B998DCC8B}"/>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292531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BC6E-B8B6-4F41-9C4F-14BAE557C7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F714FE-CB88-406F-A071-A746EB91A7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2D3582-749B-4E32-8A57-0C438F177FFE}"/>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5" name="Footer Placeholder 4">
            <a:extLst>
              <a:ext uri="{FF2B5EF4-FFF2-40B4-BE49-F238E27FC236}">
                <a16:creationId xmlns:a16="http://schemas.microsoft.com/office/drawing/2014/main" id="{2A11467E-B47B-41FC-B1D7-ACB3552B9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F56CE9-B2DF-444C-9F6D-31EE461451CE}"/>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416762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C275-63CE-4806-875D-7BFEE55838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C0AD81-E1D0-4FF9-A850-00FB14871E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59973-0763-4AC0-AE19-B139808F684B}"/>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5" name="Footer Placeholder 4">
            <a:extLst>
              <a:ext uri="{FF2B5EF4-FFF2-40B4-BE49-F238E27FC236}">
                <a16:creationId xmlns:a16="http://schemas.microsoft.com/office/drawing/2014/main" id="{0F4CDD41-74C3-471D-96BD-14CED243A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379EB-4322-49CD-87AE-B127200989E8}"/>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128165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8B3-365E-4B09-829E-7714B62871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E700C7-B034-4D36-955D-09690CDC78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775534-1E35-4E40-A55A-494A95083E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E76A30-DEFC-49B2-AF5C-D95D51A3B263}"/>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6" name="Footer Placeholder 5">
            <a:extLst>
              <a:ext uri="{FF2B5EF4-FFF2-40B4-BE49-F238E27FC236}">
                <a16:creationId xmlns:a16="http://schemas.microsoft.com/office/drawing/2014/main" id="{59FE4D8F-3F79-4F58-9C2E-F7C022127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1D03DA-EA22-4FDF-A6F0-A979432946B3}"/>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428523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40B2-1BFF-4A32-846B-68B45590D0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A67AEA-23D9-4136-B376-2E08CE079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C7F049-BD2C-4B7F-BF63-3D37FC1B44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2D31C2-A7C1-4820-93A5-E1FF42983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03ACEF-C558-49D1-A881-C6F91E247A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0AF602-8972-4516-9D19-6466A42F7585}"/>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8" name="Footer Placeholder 7">
            <a:extLst>
              <a:ext uri="{FF2B5EF4-FFF2-40B4-BE49-F238E27FC236}">
                <a16:creationId xmlns:a16="http://schemas.microsoft.com/office/drawing/2014/main" id="{DD8D4BD8-72E2-4D49-B9CA-8640342E55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61512F-B5B7-4A40-90C7-B1AE4BAC0C7B}"/>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236002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3071-6182-415A-AA10-FC356C277B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3D71A4-C23E-4ADD-AAB0-B236F167FB17}"/>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4" name="Footer Placeholder 3">
            <a:extLst>
              <a:ext uri="{FF2B5EF4-FFF2-40B4-BE49-F238E27FC236}">
                <a16:creationId xmlns:a16="http://schemas.microsoft.com/office/drawing/2014/main" id="{99438AF7-95F7-41B1-B19D-49B1E5FA01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7A5B75-BB24-46C1-B8D5-05D455BE43A6}"/>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128510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51212-B0F1-44F6-B9DD-B4D268D2A9AF}"/>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3" name="Footer Placeholder 2">
            <a:extLst>
              <a:ext uri="{FF2B5EF4-FFF2-40B4-BE49-F238E27FC236}">
                <a16:creationId xmlns:a16="http://schemas.microsoft.com/office/drawing/2014/main" id="{264E4060-950D-436F-B217-0AB0370EF5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3659AD-9BEA-4EB2-AC3F-B5591F1826D4}"/>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23721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5CC4-07E4-465D-975A-21B8A892F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0531D4-0A87-4FEE-84BF-D4CA3A958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138D8D-2B57-4620-B32D-FE944F064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112D37-9752-42AE-9E7E-56F4CFEB96F9}"/>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6" name="Footer Placeholder 5">
            <a:extLst>
              <a:ext uri="{FF2B5EF4-FFF2-40B4-BE49-F238E27FC236}">
                <a16:creationId xmlns:a16="http://schemas.microsoft.com/office/drawing/2014/main" id="{3E256E6D-C4C3-4BFD-A02B-7E2EA825F2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66C221-04C6-4712-B461-DE9886031FB0}"/>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356725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FA5C-27CE-4B94-9EDC-F941410B0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403331-8710-45A0-B232-75E021851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8CED15-BF9F-47E0-BC10-5781A6F60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EC7CE3-B943-4325-8EF2-12DE1A2FFBEB}"/>
              </a:ext>
            </a:extLst>
          </p:cNvPr>
          <p:cNvSpPr>
            <a:spLocks noGrp="1"/>
          </p:cNvSpPr>
          <p:nvPr>
            <p:ph type="dt" sz="half" idx="10"/>
          </p:nvPr>
        </p:nvSpPr>
        <p:spPr/>
        <p:txBody>
          <a:bodyPr/>
          <a:lstStyle/>
          <a:p>
            <a:fld id="{53C7FD70-961D-48E0-B201-7F1DB1866310}" type="datetimeFigureOut">
              <a:rPr lang="en-IN" smtClean="0"/>
              <a:t>23-09-2021</a:t>
            </a:fld>
            <a:endParaRPr lang="en-IN"/>
          </a:p>
        </p:txBody>
      </p:sp>
      <p:sp>
        <p:nvSpPr>
          <p:cNvPr id="6" name="Footer Placeholder 5">
            <a:extLst>
              <a:ext uri="{FF2B5EF4-FFF2-40B4-BE49-F238E27FC236}">
                <a16:creationId xmlns:a16="http://schemas.microsoft.com/office/drawing/2014/main" id="{D0857525-1DAF-4CCC-82CE-12671D1815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3958C-2965-4D2D-9B48-E63C3B1EE3F1}"/>
              </a:ext>
            </a:extLst>
          </p:cNvPr>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39595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E7FE9-FE75-49BA-8582-6708DBC32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CC890D-0DAB-4EED-9E66-0DC9F3DD8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B88D9-3DF7-4CBC-9C50-549304A8B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7FD70-961D-48E0-B201-7F1DB1866310}" type="datetimeFigureOut">
              <a:rPr lang="en-IN" smtClean="0"/>
              <a:t>23-09-2021</a:t>
            </a:fld>
            <a:endParaRPr lang="en-IN"/>
          </a:p>
        </p:txBody>
      </p:sp>
      <p:sp>
        <p:nvSpPr>
          <p:cNvPr id="5" name="Footer Placeholder 4">
            <a:extLst>
              <a:ext uri="{FF2B5EF4-FFF2-40B4-BE49-F238E27FC236}">
                <a16:creationId xmlns:a16="http://schemas.microsoft.com/office/drawing/2014/main" id="{80E2F92B-003E-4CBC-AF43-F9A37E2DE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A74E6D-6859-4644-B86A-4F5AF1860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829A3-602C-45D0-A318-EEEDACD7984D}" type="slidenum">
              <a:rPr lang="en-IN" smtClean="0"/>
              <a:t>‹#›</a:t>
            </a:fld>
            <a:endParaRPr lang="en-IN"/>
          </a:p>
        </p:txBody>
      </p:sp>
    </p:spTree>
    <p:extLst>
      <p:ext uri="{BB962C8B-B14F-4D97-AF65-F5344CB8AC3E}">
        <p14:creationId xmlns:p14="http://schemas.microsoft.com/office/powerpoint/2010/main" val="769520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rojects.spring.io/spring-clou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Modular_programming" TargetMode="External"/><Relationship Id="rId13" Type="http://schemas.openxmlformats.org/officeDocument/2006/relationships/hyperlink" Target="https://en.wikipedia.org/wiki/Microservices#cite_note-Ach_Chen-3" TargetMode="External"/><Relationship Id="rId3" Type="http://schemas.openxmlformats.org/officeDocument/2006/relationships/hyperlink" Target="https://en.wikipedia.org/wiki/Service-oriented_architecture" TargetMode="External"/><Relationship Id="rId7" Type="http://schemas.openxmlformats.org/officeDocument/2006/relationships/hyperlink" Target="https://en.wikipedia.org/wiki/Protocol_(computing)" TargetMode="External"/><Relationship Id="rId12" Type="http://schemas.openxmlformats.org/officeDocument/2006/relationships/hyperlink" Target="https://en.wikipedia.org/wiki/Refactoring"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Service_granularity_principle" TargetMode="External"/><Relationship Id="rId11" Type="http://schemas.openxmlformats.org/officeDocument/2006/relationships/hyperlink" Target="https://en.wikipedia.org/wiki/Microservices#cite_note-2" TargetMode="External"/><Relationship Id="rId5" Type="http://schemas.openxmlformats.org/officeDocument/2006/relationships/hyperlink" Target="https://en.wikipedia.org/wiki/Coupling_(computer_programming)" TargetMode="External"/><Relationship Id="rId10" Type="http://schemas.openxmlformats.org/officeDocument/2006/relationships/hyperlink" Target="https://en.wikipedia.org/wiki/Software_deployment" TargetMode="External"/><Relationship Id="rId4" Type="http://schemas.openxmlformats.org/officeDocument/2006/relationships/hyperlink" Target="https://en.wikipedia.org/wiki/Application_(computing)" TargetMode="External"/><Relationship Id="rId9" Type="http://schemas.openxmlformats.org/officeDocument/2006/relationships/hyperlink" Target="https://en.wikipedia.org/wiki/Microservices#cite_note-Micro_Chen-1" TargetMode="External"/><Relationship Id="rId14" Type="http://schemas.openxmlformats.org/officeDocument/2006/relationships/hyperlink" Target="https://en.wikipedia.org/wiki/Continuous_delive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69.png"/><Relationship Id="rId12" Type="http://schemas.openxmlformats.org/officeDocument/2006/relationships/customXml" Target="../ink/ink10.xml"/><Relationship Id="rId2" Type="http://schemas.openxmlformats.org/officeDocument/2006/relationships/customXml" Target="../ink/ink8.xml"/><Relationship Id="rId1" Type="http://schemas.openxmlformats.org/officeDocument/2006/relationships/slideLayout" Target="../slideLayouts/slideLayout2.xml"/><Relationship Id="rId11" Type="http://schemas.openxmlformats.org/officeDocument/2006/relationships/image" Target="../media/image68.png"/><Relationship Id="rId10" Type="http://schemas.openxmlformats.org/officeDocument/2006/relationships/customXml" Target="../ink/ink9.xml"/><Relationship Id="rId9" Type="http://schemas.openxmlformats.org/officeDocument/2006/relationships/image" Target="../media/image6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76EC-4DA0-40C8-9971-739926A374DB}"/>
              </a:ext>
            </a:extLst>
          </p:cNvPr>
          <p:cNvSpPr>
            <a:spLocks noGrp="1"/>
          </p:cNvSpPr>
          <p:nvPr>
            <p:ph type="ctrTitle"/>
          </p:nvPr>
        </p:nvSpPr>
        <p:spPr/>
        <p:txBody>
          <a:bodyPr/>
          <a:lstStyle/>
          <a:p>
            <a:r>
              <a:rPr lang="en-IN" dirty="0" err="1"/>
              <a:t>MicroServices</a:t>
            </a:r>
            <a:endParaRPr lang="en-IN" dirty="0"/>
          </a:p>
        </p:txBody>
      </p:sp>
      <p:sp>
        <p:nvSpPr>
          <p:cNvPr id="3" name="Subtitle 2">
            <a:extLst>
              <a:ext uri="{FF2B5EF4-FFF2-40B4-BE49-F238E27FC236}">
                <a16:creationId xmlns:a16="http://schemas.microsoft.com/office/drawing/2014/main" id="{4E29273C-B52B-46FF-8BA4-1EB6E9C115A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2755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7F5B-2AFF-46E6-8622-934CCCED31E2}"/>
              </a:ext>
            </a:extLst>
          </p:cNvPr>
          <p:cNvSpPr>
            <a:spLocks noGrp="1"/>
          </p:cNvSpPr>
          <p:nvPr>
            <p:ph type="title"/>
          </p:nvPr>
        </p:nvSpPr>
        <p:spPr/>
        <p:txBody>
          <a:bodyPr/>
          <a:lstStyle/>
          <a:p>
            <a:r>
              <a:rPr lang="en-IN" dirty="0"/>
              <a:t>Spring Cloud</a:t>
            </a:r>
          </a:p>
        </p:txBody>
      </p:sp>
      <p:sp>
        <p:nvSpPr>
          <p:cNvPr id="3" name="Content Placeholder 2">
            <a:extLst>
              <a:ext uri="{FF2B5EF4-FFF2-40B4-BE49-F238E27FC236}">
                <a16:creationId xmlns:a16="http://schemas.microsoft.com/office/drawing/2014/main" id="{DCF54B91-614F-476B-B967-0430D2700FD7}"/>
              </a:ext>
            </a:extLst>
          </p:cNvPr>
          <p:cNvSpPr>
            <a:spLocks noGrp="1"/>
          </p:cNvSpPr>
          <p:nvPr>
            <p:ph idx="1"/>
          </p:nvPr>
        </p:nvSpPr>
        <p:spPr/>
        <p:txBody>
          <a:bodyPr>
            <a:normAutofit fontScale="92500"/>
          </a:bodyPr>
          <a:lstStyle/>
          <a:p>
            <a:r>
              <a:rPr lang="en-IN" dirty="0">
                <a:hlinkClick r:id="rId2"/>
              </a:rPr>
              <a:t>https://projects.spring.io/spring-cloud/</a:t>
            </a:r>
            <a:endParaRPr lang="en-IN" dirty="0"/>
          </a:p>
          <a:p>
            <a:endParaRPr lang="en-IN" dirty="0"/>
          </a:p>
          <a:p>
            <a:r>
              <a:rPr lang="en-IN" dirty="0"/>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centres, and managed platforms such as Cloud Foundry.</a:t>
            </a:r>
          </a:p>
        </p:txBody>
      </p:sp>
    </p:spTree>
    <p:extLst>
      <p:ext uri="{BB962C8B-B14F-4D97-AF65-F5344CB8AC3E}">
        <p14:creationId xmlns:p14="http://schemas.microsoft.com/office/powerpoint/2010/main" val="271392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30FA-21EB-4AE9-A7F0-FE7EDB80F176}"/>
              </a:ext>
            </a:extLst>
          </p:cNvPr>
          <p:cNvSpPr>
            <a:spLocks noGrp="1"/>
          </p:cNvSpPr>
          <p:nvPr>
            <p:ph type="title"/>
          </p:nvPr>
        </p:nvSpPr>
        <p:spPr/>
        <p:txBody>
          <a:bodyPr/>
          <a:lstStyle/>
          <a:p>
            <a:r>
              <a:rPr lang="en-IN" dirty="0"/>
              <a:t>Netflix</a:t>
            </a:r>
          </a:p>
        </p:txBody>
      </p:sp>
      <p:sp>
        <p:nvSpPr>
          <p:cNvPr id="3" name="Content Placeholder 2">
            <a:extLst>
              <a:ext uri="{FF2B5EF4-FFF2-40B4-BE49-F238E27FC236}">
                <a16:creationId xmlns:a16="http://schemas.microsoft.com/office/drawing/2014/main" id="{9C0CB5BC-D7D7-4A09-975A-55ACD6198395}"/>
              </a:ext>
            </a:extLst>
          </p:cNvPr>
          <p:cNvSpPr>
            <a:spLocks noGrp="1"/>
          </p:cNvSpPr>
          <p:nvPr>
            <p:ph idx="1"/>
          </p:nvPr>
        </p:nvSpPr>
        <p:spPr/>
        <p:txBody>
          <a:bodyPr/>
          <a:lstStyle/>
          <a:p>
            <a:r>
              <a:rPr lang="en-IN" dirty="0"/>
              <a:t>Provides patterns to address the challenges of Microservices.</a:t>
            </a:r>
          </a:p>
          <a:p>
            <a:pPr lvl="1"/>
            <a:r>
              <a:rPr lang="en-IN" dirty="0"/>
              <a:t>Eureka – Naming and Locating services</a:t>
            </a:r>
          </a:p>
          <a:p>
            <a:pPr lvl="1"/>
            <a:r>
              <a:rPr lang="en-IN" dirty="0" err="1"/>
              <a:t>Histrix</a:t>
            </a:r>
            <a:r>
              <a:rPr lang="en-IN" dirty="0"/>
              <a:t>  -- Fault tolerance /Circuit Breaker </a:t>
            </a:r>
          </a:p>
          <a:p>
            <a:pPr lvl="1"/>
            <a:r>
              <a:rPr lang="en-IN" dirty="0" err="1"/>
              <a:t>Zuul</a:t>
            </a:r>
            <a:r>
              <a:rPr lang="en-IN" dirty="0"/>
              <a:t>  -- API Gateway</a:t>
            </a:r>
          </a:p>
          <a:p>
            <a:pPr lvl="1"/>
            <a:r>
              <a:rPr lang="en-IN" dirty="0"/>
              <a:t>Ribbon  -- Client Load Balancing</a:t>
            </a:r>
          </a:p>
          <a:p>
            <a:pPr lvl="1"/>
            <a:r>
              <a:rPr lang="en-IN" dirty="0"/>
              <a:t>Feign  --  proxy</a:t>
            </a:r>
          </a:p>
          <a:p>
            <a:pPr lvl="1"/>
            <a:r>
              <a:rPr lang="en-IN" dirty="0"/>
              <a:t>Swagger -- </a:t>
            </a:r>
          </a:p>
          <a:p>
            <a:pPr lvl="1"/>
            <a:r>
              <a:rPr lang="en-IN" dirty="0"/>
              <a:t>ETC…</a:t>
            </a:r>
          </a:p>
          <a:p>
            <a:endParaRPr lang="en-IN" dirty="0"/>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AEB45DFA-7339-44C7-A824-785E738A2D9E}"/>
                  </a:ext>
                </a:extLst>
              </p14:cNvPr>
              <p14:cNvContentPartPr/>
              <p14:nvPr/>
            </p14:nvContentPartPr>
            <p14:xfrm>
              <a:off x="3261008" y="738745"/>
              <a:ext cx="78120" cy="95400"/>
            </p14:xfrm>
          </p:contentPart>
        </mc:Choice>
        <mc:Fallback>
          <p:pic>
            <p:nvPicPr>
              <p:cNvPr id="12" name="Ink 11">
                <a:extLst>
                  <a:ext uri="{FF2B5EF4-FFF2-40B4-BE49-F238E27FC236}">
                    <a16:creationId xmlns:a16="http://schemas.microsoft.com/office/drawing/2014/main" id="{AEB45DFA-7339-44C7-A824-785E738A2D9E}"/>
                  </a:ext>
                </a:extLst>
              </p:cNvPr>
              <p:cNvPicPr/>
              <p:nvPr/>
            </p:nvPicPr>
            <p:blipFill>
              <a:blip r:embed="rId3"/>
              <a:stretch>
                <a:fillRect/>
              </a:stretch>
            </p:blipFill>
            <p:spPr>
              <a:xfrm>
                <a:off x="3252008" y="729745"/>
                <a:ext cx="957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7842AF1-AF2F-4E15-9500-7ADA2B5F780E}"/>
                  </a:ext>
                </a:extLst>
              </p14:cNvPr>
              <p14:cNvContentPartPr/>
              <p14:nvPr/>
            </p14:nvContentPartPr>
            <p14:xfrm>
              <a:off x="1124048" y="4805305"/>
              <a:ext cx="73080" cy="159840"/>
            </p14:xfrm>
          </p:contentPart>
        </mc:Choice>
        <mc:Fallback>
          <p:pic>
            <p:nvPicPr>
              <p:cNvPr id="7" name="Ink 6">
                <a:extLst>
                  <a:ext uri="{FF2B5EF4-FFF2-40B4-BE49-F238E27FC236}">
                    <a16:creationId xmlns:a16="http://schemas.microsoft.com/office/drawing/2014/main" id="{67842AF1-AF2F-4E15-9500-7ADA2B5F780E}"/>
                  </a:ext>
                </a:extLst>
              </p:cNvPr>
              <p:cNvPicPr/>
              <p:nvPr/>
            </p:nvPicPr>
            <p:blipFill>
              <a:blip r:embed="rId5"/>
              <a:stretch>
                <a:fillRect/>
              </a:stretch>
            </p:blipFill>
            <p:spPr>
              <a:xfrm>
                <a:off x="1115450" y="4796305"/>
                <a:ext cx="90634" cy="177480"/>
              </a:xfrm>
              <a:prstGeom prst="rect">
                <a:avLst/>
              </a:prstGeom>
            </p:spPr>
          </p:pic>
        </mc:Fallback>
      </mc:AlternateContent>
    </p:spTree>
    <p:extLst>
      <p:ext uri="{BB962C8B-B14F-4D97-AF65-F5344CB8AC3E}">
        <p14:creationId xmlns:p14="http://schemas.microsoft.com/office/powerpoint/2010/main" val="231411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52AE-13FD-4D32-AADE-D07387CA61D2}"/>
              </a:ext>
            </a:extLst>
          </p:cNvPr>
          <p:cNvSpPr>
            <a:spLocks noGrp="1"/>
          </p:cNvSpPr>
          <p:nvPr>
            <p:ph type="title"/>
          </p:nvPr>
        </p:nvSpPr>
        <p:spPr/>
        <p:txBody>
          <a:bodyPr/>
          <a:lstStyle/>
          <a:p>
            <a:r>
              <a:rPr lang="en-IN" dirty="0"/>
              <a:t>Spring Cloud Config</a:t>
            </a:r>
          </a:p>
        </p:txBody>
      </p:sp>
      <p:sp>
        <p:nvSpPr>
          <p:cNvPr id="3" name="Content Placeholder 2">
            <a:extLst>
              <a:ext uri="{FF2B5EF4-FFF2-40B4-BE49-F238E27FC236}">
                <a16:creationId xmlns:a16="http://schemas.microsoft.com/office/drawing/2014/main" id="{92237D0F-AF57-4D2C-8919-B6A3859C0DAD}"/>
              </a:ext>
            </a:extLst>
          </p:cNvPr>
          <p:cNvSpPr>
            <a:spLocks noGrp="1"/>
          </p:cNvSpPr>
          <p:nvPr>
            <p:ph idx="1"/>
          </p:nvPr>
        </p:nvSpPr>
        <p:spPr>
          <a:xfrm>
            <a:off x="838200" y="1690688"/>
            <a:ext cx="10515600" cy="4486275"/>
          </a:xfrm>
        </p:spPr>
        <p:txBody>
          <a:bodyPr>
            <a:normAutofit fontScale="92500" lnSpcReduction="20000"/>
          </a:bodyPr>
          <a:lstStyle/>
          <a:p>
            <a:r>
              <a:rPr lang="en-IN" dirty="0"/>
              <a:t>Spring Cloud Config provides server and client-side support for externalized configuration in a distributed system. With the Config Server you have a central place to manage external properties for applications across all environments. The concepts on both client and server map identically to the Spring Environment and </a:t>
            </a:r>
            <a:r>
              <a:rPr lang="en-IN" dirty="0" err="1"/>
              <a:t>PropertySource</a:t>
            </a:r>
            <a:r>
              <a:rPr lang="en-IN" dirty="0"/>
              <a:t> abstractions, so they fit very well with Spring applications, but can be used with any application running in any language. As an application moves through the deployment pipeline from dev to test and into production you can manage the configuration between those environments and be certain that applications have everything they need to run when they migrate. The default implementation of the server storage backend uses git so it easily supports labelled versions of configuration environments, as well as being accessible to a wide range of tooling for managing the content. It is easy to add alternative implementations and plug them in with Spring configuration.</a:t>
            </a:r>
          </a:p>
          <a:p>
            <a:endParaRPr lang="en-IN" dirty="0"/>
          </a:p>
        </p:txBody>
      </p:sp>
    </p:spTree>
    <p:extLst>
      <p:ext uri="{BB962C8B-B14F-4D97-AF65-F5344CB8AC3E}">
        <p14:creationId xmlns:p14="http://schemas.microsoft.com/office/powerpoint/2010/main" val="61120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081F-9FCE-4D3D-A9FA-10A785755715}"/>
              </a:ext>
            </a:extLst>
          </p:cNvPr>
          <p:cNvSpPr>
            <a:spLocks noGrp="1"/>
          </p:cNvSpPr>
          <p:nvPr>
            <p:ph type="title"/>
          </p:nvPr>
        </p:nvSpPr>
        <p:spPr/>
        <p:txBody>
          <a:bodyPr/>
          <a:lstStyle/>
          <a:p>
            <a:r>
              <a:rPr lang="en-IN" dirty="0"/>
              <a:t>Spring Cloud Config Server</a:t>
            </a:r>
          </a:p>
        </p:txBody>
      </p:sp>
      <p:sp>
        <p:nvSpPr>
          <p:cNvPr id="3" name="Content Placeholder 2">
            <a:extLst>
              <a:ext uri="{FF2B5EF4-FFF2-40B4-BE49-F238E27FC236}">
                <a16:creationId xmlns:a16="http://schemas.microsoft.com/office/drawing/2014/main" id="{0374B538-C4EF-4B12-9211-8CFB430E99C1}"/>
              </a:ext>
            </a:extLst>
          </p:cNvPr>
          <p:cNvSpPr>
            <a:spLocks noGrp="1"/>
          </p:cNvSpPr>
          <p:nvPr>
            <p:ph idx="1"/>
          </p:nvPr>
        </p:nvSpPr>
        <p:spPr/>
        <p:txBody>
          <a:bodyPr/>
          <a:lstStyle/>
          <a:p>
            <a:r>
              <a:rPr lang="en-IN" dirty="0"/>
              <a:t>Configuration for all microservices can be stored in a central repository like git and Spring Config Server manages the configuration.</a:t>
            </a:r>
          </a:p>
        </p:txBody>
      </p:sp>
    </p:spTree>
    <p:extLst>
      <p:ext uri="{BB962C8B-B14F-4D97-AF65-F5344CB8AC3E}">
        <p14:creationId xmlns:p14="http://schemas.microsoft.com/office/powerpoint/2010/main" val="2571695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496E-E2D4-4062-AD1A-07F2B7C5E9A1}"/>
              </a:ext>
            </a:extLst>
          </p:cNvPr>
          <p:cNvSpPr>
            <a:spLocks noGrp="1"/>
          </p:cNvSpPr>
          <p:nvPr>
            <p:ph type="title"/>
          </p:nvPr>
        </p:nvSpPr>
        <p:spPr/>
        <p:txBody>
          <a:bodyPr/>
          <a:lstStyle/>
          <a:p>
            <a:r>
              <a:rPr lang="en-IN" dirty="0"/>
              <a:t>How to address challenges of </a:t>
            </a:r>
            <a:r>
              <a:rPr lang="en-IN" dirty="0" err="1"/>
              <a:t>MicroServices</a:t>
            </a:r>
            <a:endParaRPr lang="en-IN" dirty="0"/>
          </a:p>
        </p:txBody>
      </p:sp>
      <p:sp>
        <p:nvSpPr>
          <p:cNvPr id="3" name="Content Placeholder 2">
            <a:extLst>
              <a:ext uri="{FF2B5EF4-FFF2-40B4-BE49-F238E27FC236}">
                <a16:creationId xmlns:a16="http://schemas.microsoft.com/office/drawing/2014/main" id="{6BD05C77-9205-43DC-B75F-59E74FA4AFAD}"/>
              </a:ext>
            </a:extLst>
          </p:cNvPr>
          <p:cNvSpPr>
            <a:spLocks noGrp="1"/>
          </p:cNvSpPr>
          <p:nvPr>
            <p:ph idx="1"/>
          </p:nvPr>
        </p:nvSpPr>
        <p:spPr>
          <a:xfrm>
            <a:off x="756557" y="1629682"/>
            <a:ext cx="10515600" cy="4351338"/>
          </a:xfrm>
        </p:spPr>
        <p:txBody>
          <a:bodyPr/>
          <a:lstStyle/>
          <a:p>
            <a:r>
              <a:rPr lang="en-IN" dirty="0"/>
              <a:t>Challenge of Dynamic Scale up and Scale Down</a:t>
            </a:r>
          </a:p>
          <a:p>
            <a:pPr lvl="1"/>
            <a:r>
              <a:rPr lang="en-IN" dirty="0"/>
              <a:t>Naming Server (Eureka)  -- </a:t>
            </a:r>
          </a:p>
          <a:p>
            <a:pPr lvl="2"/>
            <a:r>
              <a:rPr lang="en-IN" dirty="0"/>
              <a:t>Service registry</a:t>
            </a:r>
          </a:p>
          <a:p>
            <a:pPr lvl="2"/>
            <a:r>
              <a:rPr lang="en-IN" dirty="0"/>
              <a:t>Service Discovery</a:t>
            </a:r>
          </a:p>
          <a:p>
            <a:pPr lvl="3"/>
            <a:r>
              <a:rPr lang="en-IN" dirty="0"/>
              <a:t>Also gives information of how many instances are running.</a:t>
            </a:r>
          </a:p>
          <a:p>
            <a:pPr lvl="1"/>
            <a:r>
              <a:rPr lang="en-IN" dirty="0"/>
              <a:t>Ribbon (Client Side Load Balancing)-</a:t>
            </a:r>
          </a:p>
          <a:p>
            <a:pPr lvl="2"/>
            <a:r>
              <a:rPr lang="en-IN" dirty="0"/>
              <a:t>Load is evenly distributed </a:t>
            </a:r>
          </a:p>
          <a:p>
            <a:pPr lvl="2"/>
            <a:r>
              <a:rPr lang="en-IN" dirty="0"/>
              <a:t>Dynamic up and down scaling of instances</a:t>
            </a:r>
          </a:p>
          <a:p>
            <a:pPr lvl="1"/>
            <a:r>
              <a:rPr lang="en-IN" dirty="0"/>
              <a:t>Feign (Easier REST Clients)</a:t>
            </a:r>
          </a:p>
          <a:p>
            <a:pPr lvl="2"/>
            <a:r>
              <a:rPr lang="en-IN" dirty="0" err="1"/>
              <a:t>Mechansim</a:t>
            </a:r>
            <a:r>
              <a:rPr lang="en-IN" dirty="0"/>
              <a:t> for writing simple rest clients</a:t>
            </a:r>
          </a:p>
          <a:p>
            <a:endParaRPr lang="en-IN" dirty="0"/>
          </a:p>
        </p:txBody>
      </p:sp>
    </p:spTree>
    <p:extLst>
      <p:ext uri="{BB962C8B-B14F-4D97-AF65-F5344CB8AC3E}">
        <p14:creationId xmlns:p14="http://schemas.microsoft.com/office/powerpoint/2010/main" val="102790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D103-6C95-423A-BF3C-31F19A0ACF16}"/>
              </a:ext>
            </a:extLst>
          </p:cNvPr>
          <p:cNvSpPr>
            <a:spLocks noGrp="1"/>
          </p:cNvSpPr>
          <p:nvPr>
            <p:ph type="title"/>
          </p:nvPr>
        </p:nvSpPr>
        <p:spPr/>
        <p:txBody>
          <a:bodyPr/>
          <a:lstStyle/>
          <a:p>
            <a:r>
              <a:rPr lang="en-IN" dirty="0"/>
              <a:t>Visibility and Monitoring</a:t>
            </a:r>
          </a:p>
        </p:txBody>
      </p:sp>
      <p:sp>
        <p:nvSpPr>
          <p:cNvPr id="3" name="Content Placeholder 2">
            <a:extLst>
              <a:ext uri="{FF2B5EF4-FFF2-40B4-BE49-F238E27FC236}">
                <a16:creationId xmlns:a16="http://schemas.microsoft.com/office/drawing/2014/main" id="{E7E0E4D4-F67E-4585-9951-F0D97BC3B0A2}"/>
              </a:ext>
            </a:extLst>
          </p:cNvPr>
          <p:cNvSpPr>
            <a:spLocks noGrp="1"/>
          </p:cNvSpPr>
          <p:nvPr>
            <p:ph idx="1"/>
          </p:nvPr>
        </p:nvSpPr>
        <p:spPr>
          <a:xfrm>
            <a:off x="342900" y="1323975"/>
            <a:ext cx="10515600" cy="4351338"/>
          </a:xfrm>
        </p:spPr>
        <p:txBody>
          <a:bodyPr/>
          <a:lstStyle/>
          <a:p>
            <a:r>
              <a:rPr lang="en-IN" dirty="0" err="1"/>
              <a:t>Zipkin</a:t>
            </a:r>
            <a:r>
              <a:rPr lang="en-IN" dirty="0"/>
              <a:t> Distributed Tracing – </a:t>
            </a:r>
          </a:p>
          <a:p>
            <a:pPr lvl="1"/>
            <a:r>
              <a:rPr lang="en-IN" dirty="0"/>
              <a:t>Spring cloud Sleuth</a:t>
            </a:r>
          </a:p>
          <a:p>
            <a:pPr lvl="1"/>
            <a:r>
              <a:rPr lang="en-IN" dirty="0"/>
              <a:t>Assign an id to request across multiple components</a:t>
            </a:r>
          </a:p>
          <a:p>
            <a:pPr lvl="1"/>
            <a:endParaRPr lang="en-IN" dirty="0"/>
          </a:p>
          <a:p>
            <a:r>
              <a:rPr lang="en-IN" dirty="0"/>
              <a:t>NETFLIX </a:t>
            </a:r>
            <a:r>
              <a:rPr lang="en-IN" dirty="0" err="1"/>
              <a:t>Api</a:t>
            </a:r>
            <a:r>
              <a:rPr lang="en-IN" dirty="0"/>
              <a:t> Gateway  --  Unified interface for multiple </a:t>
            </a:r>
            <a:r>
              <a:rPr lang="en-IN" dirty="0" err="1"/>
              <a:t>MicroServices</a:t>
            </a:r>
            <a:r>
              <a:rPr lang="en-IN" dirty="0"/>
              <a:t> like logging, security, analytics etc..</a:t>
            </a:r>
          </a:p>
          <a:p>
            <a:pPr lvl="1"/>
            <a:r>
              <a:rPr lang="en-IN" dirty="0" err="1"/>
              <a:t>Zuul</a:t>
            </a:r>
            <a:r>
              <a:rPr lang="en-IN" dirty="0"/>
              <a:t> API Gateway</a:t>
            </a:r>
          </a:p>
          <a:p>
            <a:pPr lvl="1"/>
            <a:r>
              <a:rPr lang="en-IN" dirty="0"/>
              <a:t>Fault tolerance with </a:t>
            </a:r>
            <a:r>
              <a:rPr lang="en-IN" dirty="0" err="1"/>
              <a:t>hystrix</a:t>
            </a:r>
            <a:endParaRPr lang="en-IN" dirty="0"/>
          </a:p>
          <a:p>
            <a:pPr lvl="1"/>
            <a:endParaRPr lang="en-IN" dirty="0"/>
          </a:p>
        </p:txBody>
      </p:sp>
    </p:spTree>
    <p:extLst>
      <p:ext uri="{BB962C8B-B14F-4D97-AF65-F5344CB8AC3E}">
        <p14:creationId xmlns:p14="http://schemas.microsoft.com/office/powerpoint/2010/main" val="202957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7442-CD9B-4ACC-B4A9-D49439B38D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23FC9F-8918-43D5-96CA-A36D8C3545DA}"/>
              </a:ext>
            </a:extLst>
          </p:cNvPr>
          <p:cNvSpPr>
            <a:spLocks noGrp="1"/>
          </p:cNvSpPr>
          <p:nvPr>
            <p:ph idx="1"/>
          </p:nvPr>
        </p:nvSpPr>
        <p:spPr>
          <a:xfrm>
            <a:off x="1368879" y="1939925"/>
            <a:ext cx="10515600" cy="4351338"/>
          </a:xfrm>
        </p:spPr>
        <p:txBody>
          <a:bodyPr>
            <a:normAutofit fontScale="92500" lnSpcReduction="10000"/>
          </a:bodyPr>
          <a:lstStyle/>
          <a:p>
            <a:r>
              <a:rPr lang="en-IN" dirty="0">
                <a:effectLst>
                  <a:glow rad="12700">
                    <a:schemeClr val="accent1">
                      <a:alpha val="40000"/>
                    </a:schemeClr>
                  </a:glow>
                </a:effectLst>
              </a:rPr>
              <a:t>A 'microservice' is a </a:t>
            </a:r>
            <a:r>
              <a:rPr lang="en-IN" dirty="0">
                <a:effectLst>
                  <a:glow rad="12700">
                    <a:schemeClr val="accent1">
                      <a:alpha val="40000"/>
                    </a:schemeClr>
                  </a:glow>
                </a:effectLst>
                <a:hlinkClick r:id="rId2" tooltip="Software development">
                  <a:extLst>
                    <a:ext uri="{A12FA001-AC4F-418D-AE19-62706E023703}">
                      <ahyp:hlinkClr xmlns:ahyp="http://schemas.microsoft.com/office/drawing/2018/hyperlinkcolor" val="tx"/>
                    </a:ext>
                  </a:extLst>
                </a:hlinkClick>
              </a:rPr>
              <a:t>software development</a:t>
            </a:r>
            <a:r>
              <a:rPr lang="en-IN" dirty="0">
                <a:effectLst>
                  <a:glow rad="12700">
                    <a:schemeClr val="accent1">
                      <a:alpha val="40000"/>
                    </a:schemeClr>
                  </a:glow>
                </a:effectLst>
              </a:rPr>
              <a:t> technique—a variant of the </a:t>
            </a:r>
            <a:r>
              <a:rPr lang="en-IN" dirty="0">
                <a:effectLst>
                  <a:glow rad="12700">
                    <a:schemeClr val="accent1">
                      <a:alpha val="40000"/>
                    </a:schemeClr>
                  </a:glow>
                </a:effectLst>
                <a:hlinkClick r:id="rId3" tooltip="Service-oriented architecture">
                  <a:extLst>
                    <a:ext uri="{A12FA001-AC4F-418D-AE19-62706E023703}">
                      <ahyp:hlinkClr xmlns:ahyp="http://schemas.microsoft.com/office/drawing/2018/hyperlinkcolor" val="tx"/>
                    </a:ext>
                  </a:extLst>
                </a:hlinkClick>
              </a:rPr>
              <a:t>service-oriented architecture</a:t>
            </a:r>
            <a:r>
              <a:rPr lang="en-IN" dirty="0">
                <a:effectLst>
                  <a:glow rad="12700">
                    <a:schemeClr val="accent1">
                      <a:alpha val="40000"/>
                    </a:schemeClr>
                  </a:glow>
                </a:effectLst>
              </a:rPr>
              <a:t> (SOA) architectural style that structures an </a:t>
            </a:r>
            <a:r>
              <a:rPr lang="en-IN" dirty="0">
                <a:effectLst>
                  <a:glow rad="12700">
                    <a:schemeClr val="accent1">
                      <a:alpha val="40000"/>
                    </a:schemeClr>
                  </a:glow>
                </a:effectLst>
                <a:hlinkClick r:id="rId4" tooltip="Application (computing)">
                  <a:extLst>
                    <a:ext uri="{A12FA001-AC4F-418D-AE19-62706E023703}">
                      <ahyp:hlinkClr xmlns:ahyp="http://schemas.microsoft.com/office/drawing/2018/hyperlinkcolor" val="tx"/>
                    </a:ext>
                  </a:extLst>
                </a:hlinkClick>
              </a:rPr>
              <a:t>application</a:t>
            </a:r>
            <a:r>
              <a:rPr lang="en-IN" dirty="0">
                <a:effectLst>
                  <a:glow rad="12700">
                    <a:schemeClr val="accent1">
                      <a:alpha val="40000"/>
                    </a:schemeClr>
                  </a:glow>
                </a:effectLst>
              </a:rPr>
              <a:t> as a collection of </a:t>
            </a:r>
            <a:r>
              <a:rPr lang="en-IN" dirty="0">
                <a:effectLst>
                  <a:glow rad="12700">
                    <a:schemeClr val="accent1">
                      <a:alpha val="40000"/>
                    </a:schemeClr>
                  </a:glow>
                </a:effectLst>
                <a:hlinkClick r:id="rId5" tooltip="Coupling (computer programming)">
                  <a:extLst>
                    <a:ext uri="{A12FA001-AC4F-418D-AE19-62706E023703}">
                      <ahyp:hlinkClr xmlns:ahyp="http://schemas.microsoft.com/office/drawing/2018/hyperlinkcolor" val="tx"/>
                    </a:ext>
                  </a:extLst>
                </a:hlinkClick>
              </a:rPr>
              <a:t>loosely coupled</a:t>
            </a:r>
            <a:r>
              <a:rPr lang="en-IN" dirty="0">
                <a:effectLst>
                  <a:glow rad="12700">
                    <a:schemeClr val="accent1">
                      <a:alpha val="40000"/>
                    </a:schemeClr>
                  </a:glow>
                </a:effectLst>
              </a:rPr>
              <a:t> services. In a microservices architecture, services are </a:t>
            </a:r>
            <a:r>
              <a:rPr lang="en-IN" dirty="0">
                <a:effectLst>
                  <a:glow rad="12700">
                    <a:schemeClr val="accent1">
                      <a:alpha val="40000"/>
                    </a:schemeClr>
                  </a:glow>
                </a:effectLst>
                <a:hlinkClick r:id="rId6" tooltip="Service granularity principle">
                  <a:extLst>
                    <a:ext uri="{A12FA001-AC4F-418D-AE19-62706E023703}">
                      <ahyp:hlinkClr xmlns:ahyp="http://schemas.microsoft.com/office/drawing/2018/hyperlinkcolor" val="tx"/>
                    </a:ext>
                  </a:extLst>
                </a:hlinkClick>
              </a:rPr>
              <a:t>fine-grained</a:t>
            </a:r>
            <a:r>
              <a:rPr lang="en-IN" dirty="0">
                <a:effectLst>
                  <a:glow rad="12700">
                    <a:schemeClr val="accent1">
                      <a:alpha val="40000"/>
                    </a:schemeClr>
                  </a:glow>
                </a:effectLst>
              </a:rPr>
              <a:t> and the </a:t>
            </a:r>
            <a:r>
              <a:rPr lang="en-IN" dirty="0">
                <a:effectLst>
                  <a:glow rad="12700">
                    <a:schemeClr val="accent1">
                      <a:alpha val="40000"/>
                    </a:schemeClr>
                  </a:glow>
                </a:effectLst>
                <a:hlinkClick r:id="rId7" tooltip="Protocol (computing)">
                  <a:extLst>
                    <a:ext uri="{A12FA001-AC4F-418D-AE19-62706E023703}">
                      <ahyp:hlinkClr xmlns:ahyp="http://schemas.microsoft.com/office/drawing/2018/hyperlinkcolor" val="tx"/>
                    </a:ext>
                  </a:extLst>
                </a:hlinkClick>
              </a:rPr>
              <a:t>protocols</a:t>
            </a:r>
            <a:r>
              <a:rPr lang="en-IN" dirty="0">
                <a:effectLst>
                  <a:glow rad="12700">
                    <a:schemeClr val="accent1">
                      <a:alpha val="40000"/>
                    </a:schemeClr>
                  </a:glow>
                </a:effectLst>
              </a:rPr>
              <a:t> are lightweight. The benefit of decomposing an application into different smaller services is that it improves </a:t>
            </a:r>
            <a:r>
              <a:rPr lang="en-IN" dirty="0">
                <a:effectLst>
                  <a:glow rad="12700">
                    <a:schemeClr val="accent1">
                      <a:alpha val="40000"/>
                    </a:schemeClr>
                  </a:glow>
                </a:effectLst>
                <a:hlinkClick r:id="rId8" tooltip="Modular programming">
                  <a:extLst>
                    <a:ext uri="{A12FA001-AC4F-418D-AE19-62706E023703}">
                      <ahyp:hlinkClr xmlns:ahyp="http://schemas.microsoft.com/office/drawing/2018/hyperlinkcolor" val="tx"/>
                    </a:ext>
                  </a:extLst>
                </a:hlinkClick>
              </a:rPr>
              <a:t>modularity</a:t>
            </a:r>
            <a:r>
              <a:rPr lang="en-IN" dirty="0">
                <a:effectLst>
                  <a:glow rad="12700">
                    <a:schemeClr val="accent1">
                      <a:alpha val="40000"/>
                    </a:schemeClr>
                  </a:glow>
                </a:effectLst>
              </a:rPr>
              <a:t> and makes the application easier to understand, develop, test, and more resilient to architecture erosion.</a:t>
            </a:r>
            <a:r>
              <a:rPr lang="en-IN" baseline="30000" dirty="0">
                <a:effectLst>
                  <a:glow rad="12700">
                    <a:schemeClr val="accent1">
                      <a:alpha val="40000"/>
                    </a:schemeClr>
                  </a:glow>
                </a:effectLst>
                <a:hlinkClick r:id="rId9">
                  <a:extLst>
                    <a:ext uri="{A12FA001-AC4F-418D-AE19-62706E023703}">
                      <ahyp:hlinkClr xmlns:ahyp="http://schemas.microsoft.com/office/drawing/2018/hyperlinkcolor" val="tx"/>
                    </a:ext>
                  </a:extLst>
                </a:hlinkClick>
              </a:rPr>
              <a:t>[1]</a:t>
            </a:r>
            <a:r>
              <a:rPr lang="en-IN" dirty="0">
                <a:effectLst>
                  <a:glow rad="12700">
                    <a:schemeClr val="accent1">
                      <a:alpha val="40000"/>
                    </a:schemeClr>
                  </a:glow>
                </a:effectLst>
              </a:rPr>
              <a:t> It parallelizes </a:t>
            </a:r>
            <a:r>
              <a:rPr lang="en-IN" dirty="0">
                <a:effectLst>
                  <a:glow rad="12700">
                    <a:schemeClr val="accent1">
                      <a:alpha val="40000"/>
                    </a:schemeClr>
                  </a:glow>
                </a:effectLst>
                <a:hlinkClick r:id="rId2" tooltip="Software development">
                  <a:extLst>
                    <a:ext uri="{A12FA001-AC4F-418D-AE19-62706E023703}">
                      <ahyp:hlinkClr xmlns:ahyp="http://schemas.microsoft.com/office/drawing/2018/hyperlinkcolor" val="tx"/>
                    </a:ext>
                  </a:extLst>
                </a:hlinkClick>
              </a:rPr>
              <a:t>development</a:t>
            </a:r>
            <a:r>
              <a:rPr lang="en-IN" dirty="0">
                <a:effectLst>
                  <a:glow rad="12700">
                    <a:schemeClr val="accent1">
                      <a:alpha val="40000"/>
                    </a:schemeClr>
                  </a:glow>
                </a:effectLst>
              </a:rPr>
              <a:t> by enabling small autonomous teams to develop, </a:t>
            </a:r>
            <a:r>
              <a:rPr lang="en-IN" dirty="0">
                <a:effectLst>
                  <a:glow rad="12700">
                    <a:schemeClr val="accent1">
                      <a:alpha val="40000"/>
                    </a:schemeClr>
                  </a:glow>
                </a:effectLst>
                <a:hlinkClick r:id="rId10" tooltip="Software deployment">
                  <a:extLst>
                    <a:ext uri="{A12FA001-AC4F-418D-AE19-62706E023703}">
                      <ahyp:hlinkClr xmlns:ahyp="http://schemas.microsoft.com/office/drawing/2018/hyperlinkcolor" val="tx"/>
                    </a:ext>
                  </a:extLst>
                </a:hlinkClick>
              </a:rPr>
              <a:t>deploy</a:t>
            </a:r>
            <a:r>
              <a:rPr lang="en-IN" dirty="0">
                <a:effectLst>
                  <a:glow rad="12700">
                    <a:schemeClr val="accent1">
                      <a:alpha val="40000"/>
                    </a:schemeClr>
                  </a:glow>
                </a:effectLst>
              </a:rPr>
              <a:t> and scale their respective services independently.</a:t>
            </a:r>
            <a:r>
              <a:rPr lang="en-IN" baseline="30000" dirty="0">
                <a:effectLst>
                  <a:glow rad="12700">
                    <a:schemeClr val="accent1">
                      <a:alpha val="40000"/>
                    </a:schemeClr>
                  </a:glow>
                </a:effectLst>
                <a:hlinkClick r:id="rId11">
                  <a:extLst>
                    <a:ext uri="{A12FA001-AC4F-418D-AE19-62706E023703}">
                      <ahyp:hlinkClr xmlns:ahyp="http://schemas.microsoft.com/office/drawing/2018/hyperlinkcolor" val="tx"/>
                    </a:ext>
                  </a:extLst>
                </a:hlinkClick>
              </a:rPr>
              <a:t>[2]</a:t>
            </a:r>
            <a:r>
              <a:rPr lang="en-IN" dirty="0">
                <a:effectLst>
                  <a:glow rad="12700">
                    <a:schemeClr val="accent1">
                      <a:alpha val="40000"/>
                    </a:schemeClr>
                  </a:glow>
                </a:effectLst>
              </a:rPr>
              <a:t> It also allows the architecture of an individual service to emerge through continuous </a:t>
            </a:r>
            <a:r>
              <a:rPr lang="en-IN" dirty="0">
                <a:effectLst>
                  <a:glow rad="12700">
                    <a:schemeClr val="accent1">
                      <a:alpha val="40000"/>
                    </a:schemeClr>
                  </a:glow>
                </a:effectLst>
                <a:hlinkClick r:id="rId12" tooltip="Refactoring">
                  <a:extLst>
                    <a:ext uri="{A12FA001-AC4F-418D-AE19-62706E023703}">
                      <ahyp:hlinkClr xmlns:ahyp="http://schemas.microsoft.com/office/drawing/2018/hyperlinkcolor" val="tx"/>
                    </a:ext>
                  </a:extLst>
                </a:hlinkClick>
              </a:rPr>
              <a:t>refactoring</a:t>
            </a:r>
            <a:r>
              <a:rPr lang="en-IN" dirty="0">
                <a:effectLst>
                  <a:glow rad="12700">
                    <a:schemeClr val="accent1">
                      <a:alpha val="40000"/>
                    </a:schemeClr>
                  </a:glow>
                </a:effectLst>
              </a:rPr>
              <a:t>.</a:t>
            </a:r>
            <a:r>
              <a:rPr lang="en-IN" baseline="30000" dirty="0">
                <a:effectLst>
                  <a:glow rad="12700">
                    <a:schemeClr val="accent1">
                      <a:alpha val="40000"/>
                    </a:schemeClr>
                  </a:glow>
                </a:effectLst>
                <a:hlinkClick r:id="rId13">
                  <a:extLst>
                    <a:ext uri="{A12FA001-AC4F-418D-AE19-62706E023703}">
                      <ahyp:hlinkClr xmlns:ahyp="http://schemas.microsoft.com/office/drawing/2018/hyperlinkcolor" val="tx"/>
                    </a:ext>
                  </a:extLst>
                </a:hlinkClick>
              </a:rPr>
              <a:t>[3]</a:t>
            </a:r>
            <a:r>
              <a:rPr lang="en-IN" dirty="0">
                <a:effectLst>
                  <a:glow rad="12700">
                    <a:schemeClr val="accent1">
                      <a:alpha val="40000"/>
                    </a:schemeClr>
                  </a:glow>
                </a:effectLst>
              </a:rPr>
              <a:t> Microservices-based architectures enable </a:t>
            </a:r>
            <a:r>
              <a:rPr lang="en-IN" dirty="0">
                <a:effectLst>
                  <a:glow rad="12700">
                    <a:schemeClr val="accent1">
                      <a:alpha val="40000"/>
                    </a:schemeClr>
                  </a:glow>
                </a:effectLst>
                <a:hlinkClick r:id="rId14" tooltip="Continuous delivery">
                  <a:extLst>
                    <a:ext uri="{A12FA001-AC4F-418D-AE19-62706E023703}">
                      <ahyp:hlinkClr xmlns:ahyp="http://schemas.microsoft.com/office/drawing/2018/hyperlinkcolor" val="tx"/>
                    </a:ext>
                  </a:extLst>
                </a:hlinkClick>
              </a:rPr>
              <a:t>continuous delivery</a:t>
            </a:r>
            <a:r>
              <a:rPr lang="en-IN" dirty="0">
                <a:effectLst>
                  <a:glow rad="12700">
                    <a:schemeClr val="accent1">
                      <a:alpha val="40000"/>
                    </a:schemeClr>
                  </a:glow>
                </a:effectLst>
              </a:rPr>
              <a:t> and deployment.</a:t>
            </a:r>
          </a:p>
          <a:p>
            <a:r>
              <a:rPr lang="en-IN" dirty="0">
                <a:effectLst>
                  <a:glow rad="12700">
                    <a:schemeClr val="accent1">
                      <a:alpha val="40000"/>
                    </a:schemeClr>
                  </a:glow>
                </a:effectLst>
              </a:rPr>
              <a:t>https://en.wikipedia.org/wiki/Microservices</a:t>
            </a:r>
          </a:p>
        </p:txBody>
      </p:sp>
    </p:spTree>
    <p:extLst>
      <p:ext uri="{BB962C8B-B14F-4D97-AF65-F5344CB8AC3E}">
        <p14:creationId xmlns:p14="http://schemas.microsoft.com/office/powerpoint/2010/main" val="261245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1391-361D-4B7B-9EC5-92B3CCA35F5F}"/>
              </a:ext>
            </a:extLst>
          </p:cNvPr>
          <p:cNvSpPr>
            <a:spLocks noGrp="1"/>
          </p:cNvSpPr>
          <p:nvPr>
            <p:ph type="title"/>
          </p:nvPr>
        </p:nvSpPr>
        <p:spPr/>
        <p:txBody>
          <a:bodyPr/>
          <a:lstStyle/>
          <a:p>
            <a:r>
              <a:rPr lang="en-IN" dirty="0"/>
              <a:t>What are microservices?</a:t>
            </a:r>
            <a:br>
              <a:rPr lang="en-IN" dirty="0"/>
            </a:br>
            <a:endParaRPr lang="en-IN" dirty="0"/>
          </a:p>
        </p:txBody>
      </p:sp>
      <p:sp>
        <p:nvSpPr>
          <p:cNvPr id="3" name="Content Placeholder 2">
            <a:extLst>
              <a:ext uri="{FF2B5EF4-FFF2-40B4-BE49-F238E27FC236}">
                <a16:creationId xmlns:a16="http://schemas.microsoft.com/office/drawing/2014/main" id="{1BE33953-4DA3-48AD-AB98-81E5F31884EE}"/>
              </a:ext>
            </a:extLst>
          </p:cNvPr>
          <p:cNvSpPr>
            <a:spLocks noGrp="1"/>
          </p:cNvSpPr>
          <p:nvPr>
            <p:ph idx="1"/>
          </p:nvPr>
        </p:nvSpPr>
        <p:spPr>
          <a:xfrm>
            <a:off x="838200" y="1216058"/>
            <a:ext cx="10515600" cy="4960905"/>
          </a:xfrm>
        </p:spPr>
        <p:txBody>
          <a:bodyPr/>
          <a:lstStyle/>
          <a:p>
            <a:r>
              <a:rPr lang="en-IN" dirty="0"/>
              <a:t>Microservices – </a:t>
            </a:r>
          </a:p>
          <a:p>
            <a:pPr marL="0" indent="0">
              <a:buNone/>
            </a:pPr>
            <a:endParaRPr lang="en-IN" dirty="0"/>
          </a:p>
          <a:p>
            <a:r>
              <a:rPr lang="en-IN" dirty="0"/>
              <a:t>Also known as the microservice architecture </a:t>
            </a:r>
          </a:p>
          <a:p>
            <a:r>
              <a:rPr lang="en-IN" dirty="0"/>
              <a:t>An architectural style that structures an application as a collection of loosely coupled services, which implement business capabilities. </a:t>
            </a:r>
          </a:p>
          <a:p>
            <a:r>
              <a:rPr lang="en-IN" dirty="0"/>
              <a:t>The microservice architecture enables the continuous delivery/deployment of large, complex applications</a:t>
            </a:r>
          </a:p>
        </p:txBody>
      </p:sp>
    </p:spTree>
    <p:extLst>
      <p:ext uri="{BB962C8B-B14F-4D97-AF65-F5344CB8AC3E}">
        <p14:creationId xmlns:p14="http://schemas.microsoft.com/office/powerpoint/2010/main" val="102348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867C-19B0-4749-AAFD-410F61C46151}"/>
              </a:ext>
            </a:extLst>
          </p:cNvPr>
          <p:cNvSpPr>
            <a:spLocks noGrp="1"/>
          </p:cNvSpPr>
          <p:nvPr>
            <p:ph type="title"/>
          </p:nvPr>
        </p:nvSpPr>
        <p:spPr/>
        <p:txBody>
          <a:bodyPr/>
          <a:lstStyle/>
          <a:p>
            <a:r>
              <a:rPr lang="en-IN" dirty="0" err="1"/>
              <a:t>MicroService</a:t>
            </a:r>
            <a:r>
              <a:rPr lang="en-IN" dirty="0"/>
              <a:t> Architecture</a:t>
            </a:r>
          </a:p>
        </p:txBody>
      </p:sp>
      <p:pic>
        <p:nvPicPr>
          <p:cNvPr id="9" name="Graphic 8">
            <a:extLst>
              <a:ext uri="{FF2B5EF4-FFF2-40B4-BE49-F238E27FC236}">
                <a16:creationId xmlns:a16="http://schemas.microsoft.com/office/drawing/2014/main" id="{7836B385-2AD7-4A74-82DA-6BC43F68FD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6420" y="1859597"/>
            <a:ext cx="9451526" cy="4998403"/>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A6AE006-77DA-43BD-89B4-507E9BAA406E}"/>
                  </a:ext>
                </a:extLst>
              </p14:cNvPr>
              <p14:cNvContentPartPr/>
              <p14:nvPr/>
            </p14:nvContentPartPr>
            <p14:xfrm>
              <a:off x="13031768" y="1391785"/>
              <a:ext cx="360" cy="360"/>
            </p14:xfrm>
          </p:contentPart>
        </mc:Choice>
        <mc:Fallback xmlns="">
          <p:pic>
            <p:nvPicPr>
              <p:cNvPr id="3" name="Ink 2">
                <a:extLst>
                  <a:ext uri="{FF2B5EF4-FFF2-40B4-BE49-F238E27FC236}">
                    <a16:creationId xmlns:a16="http://schemas.microsoft.com/office/drawing/2014/main" id="{AA6AE006-77DA-43BD-89B4-507E9BAA406E}"/>
                  </a:ext>
                </a:extLst>
              </p:cNvPr>
              <p:cNvPicPr/>
              <p:nvPr/>
            </p:nvPicPr>
            <p:blipFill>
              <a:blip r:embed="rId5"/>
              <a:stretch>
                <a:fillRect/>
              </a:stretch>
            </p:blipFill>
            <p:spPr>
              <a:xfrm>
                <a:off x="13022768" y="13827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4" name="Ink 43">
                <a:extLst>
                  <a:ext uri="{FF2B5EF4-FFF2-40B4-BE49-F238E27FC236}">
                    <a16:creationId xmlns:a16="http://schemas.microsoft.com/office/drawing/2014/main" id="{B4E779E5-9797-4666-B322-2326B91F080B}"/>
                  </a:ext>
                </a:extLst>
              </p14:cNvPr>
              <p14:cNvContentPartPr/>
              <p14:nvPr/>
            </p14:nvContentPartPr>
            <p14:xfrm>
              <a:off x="1005248" y="4036345"/>
              <a:ext cx="113760" cy="51120"/>
            </p14:xfrm>
          </p:contentPart>
        </mc:Choice>
        <mc:Fallback>
          <p:pic>
            <p:nvPicPr>
              <p:cNvPr id="44" name="Ink 43">
                <a:extLst>
                  <a:ext uri="{FF2B5EF4-FFF2-40B4-BE49-F238E27FC236}">
                    <a16:creationId xmlns:a16="http://schemas.microsoft.com/office/drawing/2014/main" id="{B4E779E5-9797-4666-B322-2326B91F080B}"/>
                  </a:ext>
                </a:extLst>
              </p:cNvPr>
              <p:cNvPicPr/>
              <p:nvPr/>
            </p:nvPicPr>
            <p:blipFill>
              <a:blip r:embed="rId7"/>
              <a:stretch>
                <a:fillRect/>
              </a:stretch>
            </p:blipFill>
            <p:spPr>
              <a:xfrm>
                <a:off x="996248" y="4027345"/>
                <a:ext cx="131400" cy="68760"/>
              </a:xfrm>
              <a:prstGeom prst="rect">
                <a:avLst/>
              </a:prstGeom>
            </p:spPr>
          </p:pic>
        </mc:Fallback>
      </mc:AlternateContent>
      <p:grpSp>
        <p:nvGrpSpPr>
          <p:cNvPr id="57" name="Group 56">
            <a:extLst>
              <a:ext uri="{FF2B5EF4-FFF2-40B4-BE49-F238E27FC236}">
                <a16:creationId xmlns:a16="http://schemas.microsoft.com/office/drawing/2014/main" id="{ABEEEA6B-FC79-4660-8C0D-ADE75CCDCF3A}"/>
              </a:ext>
            </a:extLst>
          </p:cNvPr>
          <p:cNvGrpSpPr/>
          <p:nvPr/>
        </p:nvGrpSpPr>
        <p:grpSpPr>
          <a:xfrm>
            <a:off x="7055768" y="465145"/>
            <a:ext cx="4368600" cy="576720"/>
            <a:chOff x="7055768" y="465145"/>
            <a:chExt cx="4368600" cy="576720"/>
          </a:xfrm>
        </p:grpSpPr>
        <mc:AlternateContent xmlns:mc="http://schemas.openxmlformats.org/markup-compatibility/2006">
          <mc:Choice xmlns:p14="http://schemas.microsoft.com/office/powerpoint/2010/main" Requires="p14">
            <p:contentPart p14:bwMode="auto" r:id="rId8">
              <p14:nvContentPartPr>
                <p14:cNvPr id="30" name="Ink 29">
                  <a:extLst>
                    <a:ext uri="{FF2B5EF4-FFF2-40B4-BE49-F238E27FC236}">
                      <a16:creationId xmlns:a16="http://schemas.microsoft.com/office/drawing/2014/main" id="{E4B433F3-0329-42E7-8D97-00DE2D0C4DC6}"/>
                    </a:ext>
                  </a:extLst>
                </p14:cNvPr>
                <p14:cNvContentPartPr/>
                <p14:nvPr/>
              </p14:nvContentPartPr>
              <p14:xfrm>
                <a:off x="7055768" y="920545"/>
                <a:ext cx="11880" cy="20880"/>
              </p14:xfrm>
            </p:contentPart>
          </mc:Choice>
          <mc:Fallback>
            <p:pic>
              <p:nvPicPr>
                <p:cNvPr id="30" name="Ink 29">
                  <a:extLst>
                    <a:ext uri="{FF2B5EF4-FFF2-40B4-BE49-F238E27FC236}">
                      <a16:creationId xmlns:a16="http://schemas.microsoft.com/office/drawing/2014/main" id="{E4B433F3-0329-42E7-8D97-00DE2D0C4DC6}"/>
                    </a:ext>
                  </a:extLst>
                </p:cNvPr>
                <p:cNvPicPr/>
                <p:nvPr/>
              </p:nvPicPr>
              <p:blipFill>
                <a:blip r:embed="rId9"/>
                <a:stretch>
                  <a:fillRect/>
                </a:stretch>
              </p:blipFill>
              <p:spPr>
                <a:xfrm>
                  <a:off x="7046858" y="911545"/>
                  <a:ext cx="30071"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E887DE1C-D456-4E20-8BC1-B5FBB35A7F3C}"/>
                    </a:ext>
                  </a:extLst>
                </p14:cNvPr>
                <p14:cNvContentPartPr/>
                <p14:nvPr/>
              </p14:nvContentPartPr>
              <p14:xfrm>
                <a:off x="9499448" y="646225"/>
                <a:ext cx="81000" cy="7200"/>
              </p14:xfrm>
            </p:contentPart>
          </mc:Choice>
          <mc:Fallback>
            <p:pic>
              <p:nvPicPr>
                <p:cNvPr id="28" name="Ink 27">
                  <a:extLst>
                    <a:ext uri="{FF2B5EF4-FFF2-40B4-BE49-F238E27FC236}">
                      <a16:creationId xmlns:a16="http://schemas.microsoft.com/office/drawing/2014/main" id="{E887DE1C-D456-4E20-8BC1-B5FBB35A7F3C}"/>
                    </a:ext>
                  </a:extLst>
                </p:cNvPr>
                <p:cNvPicPr/>
                <p:nvPr/>
              </p:nvPicPr>
              <p:blipFill>
                <a:blip r:embed="rId11"/>
                <a:stretch>
                  <a:fillRect/>
                </a:stretch>
              </p:blipFill>
              <p:spPr>
                <a:xfrm>
                  <a:off x="9490769" y="637225"/>
                  <a:ext cx="98719"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 name="Ink 24">
                  <a:extLst>
                    <a:ext uri="{FF2B5EF4-FFF2-40B4-BE49-F238E27FC236}">
                      <a16:creationId xmlns:a16="http://schemas.microsoft.com/office/drawing/2014/main" id="{4B401155-196F-4AA2-852B-C41B2FF9970A}"/>
                    </a:ext>
                  </a:extLst>
                </p14:cNvPr>
                <p14:cNvContentPartPr/>
                <p14:nvPr/>
              </p14:nvContentPartPr>
              <p14:xfrm>
                <a:off x="10511408" y="465145"/>
                <a:ext cx="69480" cy="12600"/>
              </p14:xfrm>
            </p:contentPart>
          </mc:Choice>
          <mc:Fallback>
            <p:pic>
              <p:nvPicPr>
                <p:cNvPr id="25" name="Ink 24">
                  <a:extLst>
                    <a:ext uri="{FF2B5EF4-FFF2-40B4-BE49-F238E27FC236}">
                      <a16:creationId xmlns:a16="http://schemas.microsoft.com/office/drawing/2014/main" id="{4B401155-196F-4AA2-852B-C41B2FF9970A}"/>
                    </a:ext>
                  </a:extLst>
                </p:cNvPr>
                <p:cNvPicPr/>
                <p:nvPr/>
              </p:nvPicPr>
              <p:blipFill>
                <a:blip r:embed="rId13"/>
                <a:stretch>
                  <a:fillRect/>
                </a:stretch>
              </p:blipFill>
              <p:spPr>
                <a:xfrm>
                  <a:off x="10502408" y="456145"/>
                  <a:ext cx="871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E9F61A8A-2BE0-4446-829B-25593C440FC6}"/>
                    </a:ext>
                  </a:extLst>
                </p14:cNvPr>
                <p14:cNvContentPartPr/>
                <p14:nvPr/>
              </p14:nvContentPartPr>
              <p14:xfrm>
                <a:off x="11403848" y="1023865"/>
                <a:ext cx="20520" cy="18000"/>
              </p14:xfrm>
            </p:contentPart>
          </mc:Choice>
          <mc:Fallback>
            <p:pic>
              <p:nvPicPr>
                <p:cNvPr id="22" name="Ink 21">
                  <a:extLst>
                    <a:ext uri="{FF2B5EF4-FFF2-40B4-BE49-F238E27FC236}">
                      <a16:creationId xmlns:a16="http://schemas.microsoft.com/office/drawing/2014/main" id="{E9F61A8A-2BE0-4446-829B-25593C440FC6}"/>
                    </a:ext>
                  </a:extLst>
                </p:cNvPr>
                <p:cNvPicPr/>
                <p:nvPr/>
              </p:nvPicPr>
              <p:blipFill>
                <a:blip r:embed="rId15"/>
                <a:stretch>
                  <a:fillRect/>
                </a:stretch>
              </p:blipFill>
              <p:spPr>
                <a:xfrm>
                  <a:off x="11394848" y="1014865"/>
                  <a:ext cx="38160" cy="3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81" name="Ink 80">
                <a:extLst>
                  <a:ext uri="{FF2B5EF4-FFF2-40B4-BE49-F238E27FC236}">
                    <a16:creationId xmlns:a16="http://schemas.microsoft.com/office/drawing/2014/main" id="{80EB5F55-B902-4F84-A7E1-0713D43BBF7E}"/>
                  </a:ext>
                </a:extLst>
              </p14:cNvPr>
              <p14:cNvContentPartPr/>
              <p14:nvPr/>
            </p14:nvContentPartPr>
            <p14:xfrm>
              <a:off x="5411288" y="4695865"/>
              <a:ext cx="314280" cy="77040"/>
            </p14:xfrm>
          </p:contentPart>
        </mc:Choice>
        <mc:Fallback>
          <p:pic>
            <p:nvPicPr>
              <p:cNvPr id="81" name="Ink 80">
                <a:extLst>
                  <a:ext uri="{FF2B5EF4-FFF2-40B4-BE49-F238E27FC236}">
                    <a16:creationId xmlns:a16="http://schemas.microsoft.com/office/drawing/2014/main" id="{80EB5F55-B902-4F84-A7E1-0713D43BBF7E}"/>
                  </a:ext>
                </a:extLst>
              </p:cNvPr>
              <p:cNvPicPr/>
              <p:nvPr/>
            </p:nvPicPr>
            <p:blipFill>
              <a:blip r:embed="rId17"/>
              <a:stretch>
                <a:fillRect/>
              </a:stretch>
            </p:blipFill>
            <p:spPr>
              <a:xfrm>
                <a:off x="5402298" y="4687225"/>
                <a:ext cx="331900" cy="94680"/>
              </a:xfrm>
              <a:prstGeom prst="rect">
                <a:avLst/>
              </a:prstGeom>
            </p:spPr>
          </p:pic>
        </mc:Fallback>
      </mc:AlternateContent>
    </p:spTree>
    <p:extLst>
      <p:ext uri="{BB962C8B-B14F-4D97-AF65-F5344CB8AC3E}">
        <p14:creationId xmlns:p14="http://schemas.microsoft.com/office/powerpoint/2010/main" val="324480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00B1-8C9D-429A-BA6E-65BAD5DE5E2C}"/>
              </a:ext>
            </a:extLst>
          </p:cNvPr>
          <p:cNvSpPr>
            <a:spLocks noGrp="1"/>
          </p:cNvSpPr>
          <p:nvPr>
            <p:ph type="title"/>
          </p:nvPr>
        </p:nvSpPr>
        <p:spPr/>
        <p:txBody>
          <a:bodyPr/>
          <a:lstStyle/>
          <a:p>
            <a:r>
              <a:rPr lang="en-IN" b="1" dirty="0"/>
              <a:t>Drawbacks of Monolithic Architecture</a:t>
            </a:r>
            <a:endParaRPr lang="en-IN" dirty="0"/>
          </a:p>
        </p:txBody>
      </p:sp>
      <p:sp>
        <p:nvSpPr>
          <p:cNvPr id="3" name="Content Placeholder 2">
            <a:extLst>
              <a:ext uri="{FF2B5EF4-FFF2-40B4-BE49-F238E27FC236}">
                <a16:creationId xmlns:a16="http://schemas.microsoft.com/office/drawing/2014/main" id="{58AE51B4-C2E8-49D6-885C-C4D2B5A9726C}"/>
              </a:ext>
            </a:extLst>
          </p:cNvPr>
          <p:cNvSpPr>
            <a:spLocks noGrp="1"/>
          </p:cNvSpPr>
          <p:nvPr>
            <p:ph idx="1"/>
          </p:nvPr>
        </p:nvSpPr>
        <p:spPr>
          <a:xfrm>
            <a:off x="838200" y="1584960"/>
            <a:ext cx="10515600" cy="4592003"/>
          </a:xfrm>
        </p:spPr>
        <p:txBody>
          <a:bodyPr>
            <a:normAutofit fontScale="85000" lnSpcReduction="20000"/>
          </a:bodyPr>
          <a:lstStyle/>
          <a:p>
            <a:r>
              <a:rPr lang="en-IN" dirty="0"/>
              <a:t>this simple approach has a limitation in size and complexity.</a:t>
            </a:r>
          </a:p>
          <a:p>
            <a:r>
              <a:rPr lang="en-IN" dirty="0"/>
              <a:t>Application is too large and complex to fully understand and made changes fast and correctly.</a:t>
            </a:r>
          </a:p>
          <a:p>
            <a:r>
              <a:rPr lang="en-IN" dirty="0"/>
              <a:t>The size of the application can slow down the start-up time.</a:t>
            </a:r>
          </a:p>
          <a:p>
            <a:r>
              <a:rPr lang="en-IN" dirty="0"/>
              <a:t>You must redeploy the entire application on each update.</a:t>
            </a:r>
          </a:p>
          <a:p>
            <a:r>
              <a:rPr lang="en-IN" dirty="0"/>
              <a:t>Impact of a change is usually not very well understood which leads to do extensive manual testing.</a:t>
            </a:r>
          </a:p>
          <a:p>
            <a:r>
              <a:rPr lang="en-IN" dirty="0"/>
              <a:t>Continuous deployment is difficult.</a:t>
            </a:r>
          </a:p>
          <a:p>
            <a:r>
              <a:rPr lang="en-IN" dirty="0"/>
              <a:t>Monolithic applications can also be difficult to scale when different </a:t>
            </a:r>
          </a:p>
          <a:p>
            <a:r>
              <a:rPr lang="en-IN" dirty="0"/>
              <a:t>Another problem with monolithic applications is reliability. Bug in any module (e.g. memory leak) can potentially bring down the entire process. Moreover, since all instances of the application are identical, that bug will impact the availability of the entire application.</a:t>
            </a:r>
          </a:p>
          <a:p>
            <a:endParaRPr lang="en-IN" dirty="0"/>
          </a:p>
        </p:txBody>
      </p:sp>
    </p:spTree>
    <p:extLst>
      <p:ext uri="{BB962C8B-B14F-4D97-AF65-F5344CB8AC3E}">
        <p14:creationId xmlns:p14="http://schemas.microsoft.com/office/powerpoint/2010/main" val="337752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7A6E-82BE-497F-8936-F73620BE5F19}"/>
              </a:ext>
            </a:extLst>
          </p:cNvPr>
          <p:cNvSpPr>
            <a:spLocks noGrp="1"/>
          </p:cNvSpPr>
          <p:nvPr>
            <p:ph type="title"/>
          </p:nvPr>
        </p:nvSpPr>
        <p:spPr/>
        <p:txBody>
          <a:bodyPr/>
          <a:lstStyle/>
          <a:p>
            <a:r>
              <a:rPr lang="en-IN" dirty="0"/>
              <a:t>Reasons for Microservices</a:t>
            </a:r>
          </a:p>
        </p:txBody>
      </p:sp>
      <p:sp>
        <p:nvSpPr>
          <p:cNvPr id="3" name="Content Placeholder 2">
            <a:extLst>
              <a:ext uri="{FF2B5EF4-FFF2-40B4-BE49-F238E27FC236}">
                <a16:creationId xmlns:a16="http://schemas.microsoft.com/office/drawing/2014/main" id="{FD110857-30E6-43AA-97B0-BE9E4092B3A1}"/>
              </a:ext>
            </a:extLst>
          </p:cNvPr>
          <p:cNvSpPr>
            <a:spLocks noGrp="1"/>
          </p:cNvSpPr>
          <p:nvPr>
            <p:ph idx="1"/>
          </p:nvPr>
        </p:nvSpPr>
        <p:spPr>
          <a:xfrm>
            <a:off x="838200" y="1583871"/>
            <a:ext cx="10515600" cy="4593092"/>
          </a:xfrm>
        </p:spPr>
        <p:txBody>
          <a:bodyPr/>
          <a:lstStyle/>
          <a:p>
            <a:r>
              <a:rPr lang="en-IN" b="1" dirty="0"/>
              <a:t>Easier to understand Small services</a:t>
            </a:r>
          </a:p>
          <a:p>
            <a:pPr lvl="1"/>
            <a:r>
              <a:rPr lang="en-IN" dirty="0"/>
              <a:t>When you have small services, and you are responsible for them, it is easier to understand the boundaries of your services, and it will be easier for you to learn what the service does, as oppose to a monolith, where you will never know where your service ends, and where the other service starts</a:t>
            </a:r>
            <a:endParaRPr lang="en-IN" b="1" dirty="0"/>
          </a:p>
          <a:p>
            <a:r>
              <a:rPr lang="en-IN" b="1" dirty="0"/>
              <a:t> Services are independently deployable</a:t>
            </a:r>
          </a:p>
          <a:p>
            <a:pPr lvl="1"/>
            <a:r>
              <a:rPr lang="en-IN" dirty="0"/>
              <a:t>You can deploy services independently. So if you have a feature, that is ready and tested and all, you don’t have to wait for some other components to finish something that is not related to your stuff at all. So you can go live without having to wait for anyone.</a:t>
            </a:r>
            <a:endParaRPr lang="en-IN" b="1" dirty="0"/>
          </a:p>
          <a:p>
            <a:endParaRPr lang="en-IN" dirty="0"/>
          </a:p>
        </p:txBody>
      </p:sp>
    </p:spTree>
    <p:extLst>
      <p:ext uri="{BB962C8B-B14F-4D97-AF65-F5344CB8AC3E}">
        <p14:creationId xmlns:p14="http://schemas.microsoft.com/office/powerpoint/2010/main" val="141043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09CB-67C4-427B-A7A9-93A86465FF83}"/>
              </a:ext>
            </a:extLst>
          </p:cNvPr>
          <p:cNvSpPr>
            <a:spLocks noGrp="1"/>
          </p:cNvSpPr>
          <p:nvPr>
            <p:ph type="title"/>
          </p:nvPr>
        </p:nvSpPr>
        <p:spPr/>
        <p:txBody>
          <a:bodyPr/>
          <a:lstStyle/>
          <a:p>
            <a:r>
              <a:rPr lang="en-IN" dirty="0"/>
              <a:t>Why MS?</a:t>
            </a:r>
          </a:p>
        </p:txBody>
      </p:sp>
      <p:sp>
        <p:nvSpPr>
          <p:cNvPr id="3" name="Content Placeholder 2">
            <a:extLst>
              <a:ext uri="{FF2B5EF4-FFF2-40B4-BE49-F238E27FC236}">
                <a16:creationId xmlns:a16="http://schemas.microsoft.com/office/drawing/2014/main" id="{C409B219-95D6-41C9-BA08-EBF01CC25A65}"/>
              </a:ext>
            </a:extLst>
          </p:cNvPr>
          <p:cNvSpPr>
            <a:spLocks noGrp="1"/>
          </p:cNvSpPr>
          <p:nvPr>
            <p:ph idx="1"/>
          </p:nvPr>
        </p:nvSpPr>
        <p:spPr/>
        <p:txBody>
          <a:bodyPr>
            <a:normAutofit lnSpcReduction="10000"/>
          </a:bodyPr>
          <a:lstStyle/>
          <a:p>
            <a:r>
              <a:rPr lang="en-IN" b="1" dirty="0"/>
              <a:t>Easier to adopt to newer technology (retire vs rewrite)</a:t>
            </a:r>
          </a:p>
          <a:p>
            <a:pPr lvl="1"/>
            <a:r>
              <a:rPr lang="en-IN" dirty="0"/>
              <a:t>When you have small little Microservices, and if a new technology comes up that is a very good fit for your service purposes, you can easily ditch the service and rewrite it with the new technology, without the need to rewrite the whole system which could cost you a fortune.</a:t>
            </a:r>
          </a:p>
          <a:p>
            <a:pPr lvl="1"/>
            <a:endParaRPr lang="en-IN" b="1" dirty="0"/>
          </a:p>
          <a:p>
            <a:r>
              <a:rPr lang="en-IN" b="1" dirty="0"/>
              <a:t>Easier to scale small services</a:t>
            </a:r>
          </a:p>
          <a:p>
            <a:pPr lvl="1"/>
            <a:r>
              <a:rPr lang="en-IN" dirty="0"/>
              <a:t>If one or more features in your system are used more than the others, you can just scale up those specific services, and not the whole system or other services that aren’t used as much. This Microservices specification will become more important when you are using Cloud providers like Azure or AWS, where if you scale your whole system up, you are basically wasting money because it is not efficient.</a:t>
            </a:r>
            <a:endParaRPr lang="en-IN" b="1" dirty="0"/>
          </a:p>
          <a:p>
            <a:pPr lvl="1"/>
            <a:endParaRPr lang="en-IN" b="1" dirty="0"/>
          </a:p>
          <a:p>
            <a:endParaRPr lang="en-IN" dirty="0"/>
          </a:p>
        </p:txBody>
      </p:sp>
    </p:spTree>
    <p:extLst>
      <p:ext uri="{BB962C8B-B14F-4D97-AF65-F5344CB8AC3E}">
        <p14:creationId xmlns:p14="http://schemas.microsoft.com/office/powerpoint/2010/main" val="428125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B349-2724-46B4-9782-81CDF843C38A}"/>
              </a:ext>
            </a:extLst>
          </p:cNvPr>
          <p:cNvSpPr>
            <a:spLocks noGrp="1"/>
          </p:cNvSpPr>
          <p:nvPr>
            <p:ph type="title"/>
          </p:nvPr>
        </p:nvSpPr>
        <p:spPr/>
        <p:txBody>
          <a:bodyPr/>
          <a:lstStyle/>
          <a:p>
            <a:r>
              <a:rPr lang="en-IN" dirty="0"/>
              <a:t>Rules for a good MS architecture</a:t>
            </a:r>
          </a:p>
        </p:txBody>
      </p:sp>
      <p:sp>
        <p:nvSpPr>
          <p:cNvPr id="3" name="Content Placeholder 2">
            <a:extLst>
              <a:ext uri="{FF2B5EF4-FFF2-40B4-BE49-F238E27FC236}">
                <a16:creationId xmlns:a16="http://schemas.microsoft.com/office/drawing/2014/main" id="{1195F898-1476-4A0E-8BC0-1B04BEBB3358}"/>
              </a:ext>
            </a:extLst>
          </p:cNvPr>
          <p:cNvSpPr>
            <a:spLocks noGrp="1"/>
          </p:cNvSpPr>
          <p:nvPr>
            <p:ph idx="1"/>
          </p:nvPr>
        </p:nvSpPr>
        <p:spPr/>
        <p:txBody>
          <a:bodyPr/>
          <a:lstStyle/>
          <a:p>
            <a:r>
              <a:rPr lang="en-IN" b="1" dirty="0"/>
              <a:t>Independent</a:t>
            </a:r>
            <a:r>
              <a:rPr lang="en-IN" dirty="0"/>
              <a:t> − Each microservice should be independently deployable.</a:t>
            </a:r>
          </a:p>
          <a:p>
            <a:r>
              <a:rPr lang="en-IN" b="1" dirty="0"/>
              <a:t>Coupling</a:t>
            </a:r>
            <a:r>
              <a:rPr lang="en-IN" dirty="0"/>
              <a:t> − All microservices should be loosely coupled with one another such that changes in one will not affect the other.</a:t>
            </a:r>
          </a:p>
          <a:p>
            <a:r>
              <a:rPr lang="en-IN" b="1" dirty="0"/>
              <a:t>Business Goal</a:t>
            </a:r>
            <a:r>
              <a:rPr lang="en-IN" dirty="0"/>
              <a:t> − Each service unit of the entire application should be the smallest and capable of delivering one specific business goal.</a:t>
            </a:r>
          </a:p>
          <a:p>
            <a:endParaRPr lang="en-IN" dirty="0"/>
          </a:p>
        </p:txBody>
      </p:sp>
      <p:grpSp>
        <p:nvGrpSpPr>
          <p:cNvPr id="11" name="Group 10">
            <a:extLst>
              <a:ext uri="{FF2B5EF4-FFF2-40B4-BE49-F238E27FC236}">
                <a16:creationId xmlns:a16="http://schemas.microsoft.com/office/drawing/2014/main" id="{60991975-6339-482E-9996-5580F0D36155}"/>
              </a:ext>
            </a:extLst>
          </p:cNvPr>
          <p:cNvGrpSpPr/>
          <p:nvPr/>
        </p:nvGrpSpPr>
        <p:grpSpPr>
          <a:xfrm>
            <a:off x="6561848" y="2941585"/>
            <a:ext cx="2737440" cy="114480"/>
            <a:chOff x="6561848" y="2941585"/>
            <a:chExt cx="2737440" cy="11448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B699369E-6AF2-48FD-9AD4-448657309E9B}"/>
                    </a:ext>
                  </a:extLst>
                </p14:cNvPr>
                <p14:cNvContentPartPr/>
                <p14:nvPr/>
              </p14:nvContentPartPr>
              <p14:xfrm>
                <a:off x="6576248" y="3037345"/>
                <a:ext cx="58320" cy="10800"/>
              </p14:xfrm>
            </p:contentPart>
          </mc:Choice>
          <mc:Fallback xmlns="">
            <p:pic>
              <p:nvPicPr>
                <p:cNvPr id="8" name="Ink 7">
                  <a:extLst>
                    <a:ext uri="{FF2B5EF4-FFF2-40B4-BE49-F238E27FC236}">
                      <a16:creationId xmlns:a16="http://schemas.microsoft.com/office/drawing/2014/main" id="{B699369E-6AF2-48FD-9AD4-448657309E9B}"/>
                    </a:ext>
                  </a:extLst>
                </p:cNvPr>
                <p:cNvPicPr/>
                <p:nvPr/>
              </p:nvPicPr>
              <p:blipFill>
                <a:blip r:embed="rId9"/>
                <a:stretch>
                  <a:fillRect/>
                </a:stretch>
              </p:blipFill>
              <p:spPr>
                <a:xfrm>
                  <a:off x="6567608" y="3028705"/>
                  <a:ext cx="759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1AD69811-1A16-416F-9849-38FDCABEA475}"/>
                    </a:ext>
                  </a:extLst>
                </p14:cNvPr>
                <p14:cNvContentPartPr/>
                <p14:nvPr/>
              </p14:nvContentPartPr>
              <p14:xfrm>
                <a:off x="6561848" y="3017905"/>
                <a:ext cx="23040" cy="9000"/>
              </p14:xfrm>
            </p:contentPart>
          </mc:Choice>
          <mc:Fallback xmlns="">
            <p:pic>
              <p:nvPicPr>
                <p:cNvPr id="9" name="Ink 8">
                  <a:extLst>
                    <a:ext uri="{FF2B5EF4-FFF2-40B4-BE49-F238E27FC236}">
                      <a16:creationId xmlns:a16="http://schemas.microsoft.com/office/drawing/2014/main" id="{1AD69811-1A16-416F-9849-38FDCABEA475}"/>
                    </a:ext>
                  </a:extLst>
                </p:cNvPr>
                <p:cNvPicPr/>
                <p:nvPr/>
              </p:nvPicPr>
              <p:blipFill>
                <a:blip r:embed="rId11"/>
                <a:stretch>
                  <a:fillRect/>
                </a:stretch>
              </p:blipFill>
              <p:spPr>
                <a:xfrm>
                  <a:off x="6553208" y="3008905"/>
                  <a:ext cx="406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F3703BA-3FD3-4589-A832-59A813D16BEE}"/>
                    </a:ext>
                  </a:extLst>
                </p14:cNvPr>
                <p14:cNvContentPartPr/>
                <p14:nvPr/>
              </p14:nvContentPartPr>
              <p14:xfrm>
                <a:off x="6566168" y="2941585"/>
                <a:ext cx="2733120" cy="114480"/>
              </p14:xfrm>
            </p:contentPart>
          </mc:Choice>
          <mc:Fallback xmlns="">
            <p:pic>
              <p:nvPicPr>
                <p:cNvPr id="10" name="Ink 9">
                  <a:extLst>
                    <a:ext uri="{FF2B5EF4-FFF2-40B4-BE49-F238E27FC236}">
                      <a16:creationId xmlns:a16="http://schemas.microsoft.com/office/drawing/2014/main" id="{EF3703BA-3FD3-4589-A832-59A813D16BEE}"/>
                    </a:ext>
                  </a:extLst>
                </p:cNvPr>
                <p:cNvPicPr/>
                <p:nvPr/>
              </p:nvPicPr>
              <p:blipFill>
                <a:blip r:embed="rId13"/>
                <a:stretch>
                  <a:fillRect/>
                </a:stretch>
              </p:blipFill>
              <p:spPr>
                <a:xfrm>
                  <a:off x="6557168" y="2932585"/>
                  <a:ext cx="2750760" cy="132120"/>
                </a:xfrm>
                <a:prstGeom prst="rect">
                  <a:avLst/>
                </a:prstGeom>
              </p:spPr>
            </p:pic>
          </mc:Fallback>
        </mc:AlternateContent>
      </p:grpSp>
    </p:spTree>
    <p:extLst>
      <p:ext uri="{BB962C8B-B14F-4D97-AF65-F5344CB8AC3E}">
        <p14:creationId xmlns:p14="http://schemas.microsoft.com/office/powerpoint/2010/main" val="234513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9222-35B2-4E8E-9FAB-0F963F5FB652}"/>
              </a:ext>
            </a:extLst>
          </p:cNvPr>
          <p:cNvSpPr>
            <a:spLocks noGrp="1"/>
          </p:cNvSpPr>
          <p:nvPr>
            <p:ph type="title"/>
          </p:nvPr>
        </p:nvSpPr>
        <p:spPr/>
        <p:txBody>
          <a:bodyPr/>
          <a:lstStyle/>
          <a:p>
            <a:r>
              <a:rPr lang="en-IN" dirty="0"/>
              <a:t>Challenges of Microservices Architecture</a:t>
            </a:r>
          </a:p>
        </p:txBody>
      </p:sp>
      <p:sp>
        <p:nvSpPr>
          <p:cNvPr id="3" name="Content Placeholder 2">
            <a:extLst>
              <a:ext uri="{FF2B5EF4-FFF2-40B4-BE49-F238E27FC236}">
                <a16:creationId xmlns:a16="http://schemas.microsoft.com/office/drawing/2014/main" id="{3EA39D65-3500-4787-B1B3-A5AD06C8FEB7}"/>
              </a:ext>
            </a:extLst>
          </p:cNvPr>
          <p:cNvSpPr>
            <a:spLocks noGrp="1"/>
          </p:cNvSpPr>
          <p:nvPr>
            <p:ph idx="1"/>
          </p:nvPr>
        </p:nvSpPr>
        <p:spPr/>
        <p:txBody>
          <a:bodyPr/>
          <a:lstStyle/>
          <a:p>
            <a:r>
              <a:rPr lang="en-IN" dirty="0"/>
              <a:t>Bounded Context – Working Dos and </a:t>
            </a:r>
            <a:r>
              <a:rPr lang="en-IN" dirty="0" err="1"/>
              <a:t>Donts</a:t>
            </a:r>
            <a:endParaRPr lang="en-IN" dirty="0"/>
          </a:p>
          <a:p>
            <a:r>
              <a:rPr lang="en-IN" dirty="0"/>
              <a:t>Configuration Management</a:t>
            </a:r>
          </a:p>
          <a:p>
            <a:r>
              <a:rPr lang="en-IN" dirty="0"/>
              <a:t>Dynamic Scale up and Down.</a:t>
            </a:r>
          </a:p>
          <a:p>
            <a:r>
              <a:rPr lang="en-IN" dirty="0"/>
              <a:t>Visibility  - Identification of  a bug</a:t>
            </a:r>
          </a:p>
          <a:p>
            <a:pPr lvl="1"/>
            <a:r>
              <a:rPr lang="en-IN" dirty="0"/>
              <a:t>Fault Identification</a:t>
            </a:r>
          </a:p>
          <a:p>
            <a:r>
              <a:rPr lang="en-IN" dirty="0"/>
              <a:t>Pack of Cards if not architecture properly.- fault tolerance</a:t>
            </a:r>
          </a:p>
          <a:p>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58771B2-C62E-4E50-BA87-4C12A6B675D0}"/>
                  </a:ext>
                </a:extLst>
              </p14:cNvPr>
              <p14:cNvContentPartPr/>
              <p14:nvPr/>
            </p14:nvContentPartPr>
            <p14:xfrm>
              <a:off x="10968248" y="4084225"/>
              <a:ext cx="133560" cy="522360"/>
            </p14:xfrm>
          </p:contentPart>
        </mc:Choice>
        <mc:Fallback>
          <p:pic>
            <p:nvPicPr>
              <p:cNvPr id="7" name="Ink 6">
                <a:extLst>
                  <a:ext uri="{FF2B5EF4-FFF2-40B4-BE49-F238E27FC236}">
                    <a16:creationId xmlns:a16="http://schemas.microsoft.com/office/drawing/2014/main" id="{758771B2-C62E-4E50-BA87-4C12A6B675D0}"/>
                  </a:ext>
                </a:extLst>
              </p:cNvPr>
              <p:cNvPicPr/>
              <p:nvPr/>
            </p:nvPicPr>
            <p:blipFill>
              <a:blip r:embed="rId3"/>
              <a:stretch>
                <a:fillRect/>
              </a:stretch>
            </p:blipFill>
            <p:spPr>
              <a:xfrm>
                <a:off x="10959248" y="4075585"/>
                <a:ext cx="151200" cy="540000"/>
              </a:xfrm>
              <a:prstGeom prst="rect">
                <a:avLst/>
              </a:prstGeom>
            </p:spPr>
          </p:pic>
        </mc:Fallback>
      </mc:AlternateContent>
    </p:spTree>
    <p:extLst>
      <p:ext uri="{BB962C8B-B14F-4D97-AF65-F5344CB8AC3E}">
        <p14:creationId xmlns:p14="http://schemas.microsoft.com/office/powerpoint/2010/main" val="2348361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3363</TotalTime>
  <Words>1155</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MicroServices</vt:lpstr>
      <vt:lpstr>PowerPoint Presentation</vt:lpstr>
      <vt:lpstr>What are microservices? </vt:lpstr>
      <vt:lpstr>MicroService Architecture</vt:lpstr>
      <vt:lpstr>Drawbacks of Monolithic Architecture</vt:lpstr>
      <vt:lpstr>Reasons for Microservices</vt:lpstr>
      <vt:lpstr>Why MS?</vt:lpstr>
      <vt:lpstr>Rules for a good MS architecture</vt:lpstr>
      <vt:lpstr>Challenges of Microservices Architecture</vt:lpstr>
      <vt:lpstr>Spring Cloud</vt:lpstr>
      <vt:lpstr>Netflix</vt:lpstr>
      <vt:lpstr>Spring Cloud Config</vt:lpstr>
      <vt:lpstr>Spring Cloud Config Server</vt:lpstr>
      <vt:lpstr>How to address challenges of MicroServices</vt:lpstr>
      <vt:lpstr>Visibility and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Radha V Krishna</dc:creator>
  <cp:lastModifiedBy>Radha V krishna</cp:lastModifiedBy>
  <cp:revision>33</cp:revision>
  <dcterms:created xsi:type="dcterms:W3CDTF">2018-08-07T11:54:15Z</dcterms:created>
  <dcterms:modified xsi:type="dcterms:W3CDTF">2021-09-23T06:14:06Z</dcterms:modified>
</cp:coreProperties>
</file>