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4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2887-CF1A-40E8-9A9F-5CEF55F2B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657838-DB9A-424E-AB9C-EC24CEBA7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BAD4F0-B84C-48BC-8A69-6715341E500D}"/>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E902818F-53C6-40E4-A999-745947E60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01280-936F-45E3-8282-7C98CC901271}"/>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428762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EDCC-6759-4024-9EEF-0A677960A2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8F81EA-77EF-45F4-AA70-482FF2B2F3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724B7-C476-4CEE-99C0-4F91399EDD98}"/>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5A92EA24-32BB-40BE-A399-7CA8D155A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FE747-CF97-4DC4-961B-F288F4F54763}"/>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254927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CD96D-52DA-4BEB-899E-0F2ACB2446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ED6DB-FF53-4493-A064-4AE6059B0F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B3F59-73FD-439A-92F4-E127DA314849}"/>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41EFECCD-59B7-4977-B8DE-2C48CB9B1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53E49-A852-4C97-A024-6B5C64957E3F}"/>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196065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E3BA-E10D-47ED-BFBB-4DA7EA14AD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BF0BD-919F-49C7-9B50-E6EE147BBC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6C862-EA28-4703-AF51-E10ACEF738B4}"/>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6B2AEE5F-9B93-4154-9383-214DDEDFA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F06F8-BBD7-408D-8E3B-25777D27C6E6}"/>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145681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3AF4-DCC9-4D97-915F-4AD261702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4726D5-2DEE-47DD-A86D-E09B4163F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50FC9B-B97A-41E9-AEB6-3B7A6C794E8F}"/>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920E6586-D024-4C6B-8BF1-E053E2675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AAB83-B61E-4092-AB31-452111C06EE3}"/>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298497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54CA-8426-4494-861E-D611D7D68A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E684E-E5CC-4771-8E83-37E32E46C7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083A0D-3BF8-4495-BACD-74A7B831BF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BD88DA-621B-4354-8DD8-70CF5C4D30D6}"/>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6" name="Footer Placeholder 5">
            <a:extLst>
              <a:ext uri="{FF2B5EF4-FFF2-40B4-BE49-F238E27FC236}">
                <a16:creationId xmlns:a16="http://schemas.microsoft.com/office/drawing/2014/main" id="{EDC931F7-97F1-4769-A94E-3A7DF90BCE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D0A7F-AB56-4EB0-8582-1727060A5873}"/>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427464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EE1-929C-44FA-AEB4-0B66DF8729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35F9C-AC0C-48F9-97EF-77EA1CBFB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B2F000-9276-4BCE-A40F-B8B932B353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45451-908E-4FB4-B1D0-DC417E22C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5B385D-92E8-49ED-8E88-C573C34CE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52F479-EB78-416C-A9D3-B944192EEB5F}"/>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8" name="Footer Placeholder 7">
            <a:extLst>
              <a:ext uri="{FF2B5EF4-FFF2-40B4-BE49-F238E27FC236}">
                <a16:creationId xmlns:a16="http://schemas.microsoft.com/office/drawing/2014/main" id="{E7DB0E11-031E-4C42-9152-9281E982AC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63E52B-9543-44B5-8096-970347B12303}"/>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11948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A01C-A323-4562-9E54-9164574FC1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5047DD-71AE-4582-A199-0555E451F853}"/>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4" name="Footer Placeholder 3">
            <a:extLst>
              <a:ext uri="{FF2B5EF4-FFF2-40B4-BE49-F238E27FC236}">
                <a16:creationId xmlns:a16="http://schemas.microsoft.com/office/drawing/2014/main" id="{613F56A2-1EFC-4F61-99F5-89331A056B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BABD60-2B11-4CED-8E3C-0DDF408BD759}"/>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237789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5D61A-C95E-4A7A-81D9-512CE6AFC1FC}"/>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3" name="Footer Placeholder 2">
            <a:extLst>
              <a:ext uri="{FF2B5EF4-FFF2-40B4-BE49-F238E27FC236}">
                <a16:creationId xmlns:a16="http://schemas.microsoft.com/office/drawing/2014/main" id="{1B30DD50-47CC-40F1-99DC-46104FACDB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F5EADB-222A-4E32-9757-F002F7523A57}"/>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349087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6906-492E-4949-80B5-0015D0599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7290C6-EC91-490A-B102-CAAA91C6D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47884E-7B92-4B5D-8FE2-0D2B92996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8A9F4E-27CF-4BEA-99BA-ED9E7ACC6215}"/>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6" name="Footer Placeholder 5">
            <a:extLst>
              <a:ext uri="{FF2B5EF4-FFF2-40B4-BE49-F238E27FC236}">
                <a16:creationId xmlns:a16="http://schemas.microsoft.com/office/drawing/2014/main" id="{3B1D4EE2-1EF4-4910-A279-BA7AA375F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A08BC-3409-4C64-A56D-6248850C05AB}"/>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180517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2A28-A4AB-4A41-B6FD-B30592094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6D9E58-232B-4C47-B8FA-1DC9BDE4D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E5C969-5B2D-4FF0-BA5A-F86C51C21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173474-EBA9-41AA-81C3-6A3869FEDC05}"/>
              </a:ext>
            </a:extLst>
          </p:cNvPr>
          <p:cNvSpPr>
            <a:spLocks noGrp="1"/>
          </p:cNvSpPr>
          <p:nvPr>
            <p:ph type="dt" sz="half" idx="10"/>
          </p:nvPr>
        </p:nvSpPr>
        <p:spPr/>
        <p:txBody>
          <a:bodyPr/>
          <a:lstStyle/>
          <a:p>
            <a:fld id="{283D8591-A157-4EEE-BC70-9B23FA15AEBD}" type="datetimeFigureOut">
              <a:rPr lang="en-IN" smtClean="0"/>
              <a:t>09-08-2018</a:t>
            </a:fld>
            <a:endParaRPr lang="en-IN"/>
          </a:p>
        </p:txBody>
      </p:sp>
      <p:sp>
        <p:nvSpPr>
          <p:cNvPr id="6" name="Footer Placeholder 5">
            <a:extLst>
              <a:ext uri="{FF2B5EF4-FFF2-40B4-BE49-F238E27FC236}">
                <a16:creationId xmlns:a16="http://schemas.microsoft.com/office/drawing/2014/main" id="{18F20194-F3B8-4E40-8F47-457160F7B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0CB901-E5A9-4A5A-B47B-FB3510FBA08A}"/>
              </a:ext>
            </a:extLst>
          </p:cNvPr>
          <p:cNvSpPr>
            <a:spLocks noGrp="1"/>
          </p:cNvSpPr>
          <p:nvPr>
            <p:ph type="sldNum" sz="quarter" idx="12"/>
          </p:nvPr>
        </p:nvSpPr>
        <p:spPr/>
        <p:txBody>
          <a:bodyPr/>
          <a:lstStyle/>
          <a:p>
            <a:fld id="{671D5A6F-4C37-4F0D-A3B0-D241BBE9F6EC}" type="slidenum">
              <a:rPr lang="en-IN" smtClean="0"/>
              <a:t>‹#›</a:t>
            </a:fld>
            <a:endParaRPr lang="en-IN"/>
          </a:p>
        </p:txBody>
      </p:sp>
    </p:spTree>
    <p:extLst>
      <p:ext uri="{BB962C8B-B14F-4D97-AF65-F5344CB8AC3E}">
        <p14:creationId xmlns:p14="http://schemas.microsoft.com/office/powerpoint/2010/main" val="10669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EC143-3984-448B-8E09-B195A461C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318FA-2EED-40AB-BFFC-C7931983D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F69AD-1393-447C-95F2-6AF98F568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D8591-A157-4EEE-BC70-9B23FA15AEBD}" type="datetimeFigureOut">
              <a:rPr lang="en-IN" smtClean="0"/>
              <a:t>09-08-2018</a:t>
            </a:fld>
            <a:endParaRPr lang="en-IN"/>
          </a:p>
        </p:txBody>
      </p:sp>
      <p:sp>
        <p:nvSpPr>
          <p:cNvPr id="5" name="Footer Placeholder 4">
            <a:extLst>
              <a:ext uri="{FF2B5EF4-FFF2-40B4-BE49-F238E27FC236}">
                <a16:creationId xmlns:a16="http://schemas.microsoft.com/office/drawing/2014/main" id="{A3FE3B24-A958-4A87-A34B-580BCD8A5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C150C-97C7-43FA-B67A-A8E73A369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5A6F-4C37-4F0D-A3B0-D241BBE9F6EC}" type="slidenum">
              <a:rPr lang="en-IN" smtClean="0"/>
              <a:t>‹#›</a:t>
            </a:fld>
            <a:endParaRPr lang="en-IN"/>
          </a:p>
        </p:txBody>
      </p:sp>
    </p:spTree>
    <p:extLst>
      <p:ext uri="{BB962C8B-B14F-4D97-AF65-F5344CB8AC3E}">
        <p14:creationId xmlns:p14="http://schemas.microsoft.com/office/powerpoint/2010/main" val="285567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owtodoinjava.com/microservices/microservices-definition-principles-benefits/" TargetMode="External"/><Relationship Id="rId2" Type="http://schemas.openxmlformats.org/officeDocument/2006/relationships/hyperlink" Target="http://zipkin.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eldung.com/properties-with-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s://github.com/Netflix/Hystri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74F6-79DC-4FA3-9CAD-9D014AF7A28E}"/>
              </a:ext>
            </a:extLst>
          </p:cNvPr>
          <p:cNvSpPr>
            <a:spLocks noGrp="1"/>
          </p:cNvSpPr>
          <p:nvPr>
            <p:ph type="ctrTitle"/>
          </p:nvPr>
        </p:nvSpPr>
        <p:spPr/>
        <p:txBody>
          <a:bodyPr/>
          <a:lstStyle/>
          <a:p>
            <a:r>
              <a:rPr lang="en-IN" dirty="0"/>
              <a:t>Patterns for Microservices</a:t>
            </a:r>
          </a:p>
        </p:txBody>
      </p:sp>
      <p:sp>
        <p:nvSpPr>
          <p:cNvPr id="3" name="Subtitle 2">
            <a:extLst>
              <a:ext uri="{FF2B5EF4-FFF2-40B4-BE49-F238E27FC236}">
                <a16:creationId xmlns:a16="http://schemas.microsoft.com/office/drawing/2014/main" id="{368761AE-6EF3-4251-AE1E-F59C8A7ADE5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047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CD71-B984-4C0C-BD09-0FA33555C172}"/>
              </a:ext>
            </a:extLst>
          </p:cNvPr>
          <p:cNvSpPr>
            <a:spLocks noGrp="1"/>
          </p:cNvSpPr>
          <p:nvPr>
            <p:ph type="title"/>
          </p:nvPr>
        </p:nvSpPr>
        <p:spPr/>
        <p:txBody>
          <a:bodyPr/>
          <a:lstStyle/>
          <a:p>
            <a:r>
              <a:rPr lang="en-IN" b="1" dirty="0"/>
              <a:t>Spring Cloud </a:t>
            </a:r>
            <a:r>
              <a:rPr lang="en-IN" b="1" dirty="0" err="1"/>
              <a:t>Zipkin</a:t>
            </a:r>
            <a:r>
              <a:rPr lang="en-IN" b="1" dirty="0"/>
              <a:t> and Sleuth </a:t>
            </a:r>
            <a:br>
              <a:rPr lang="en-IN" b="1" dirty="0"/>
            </a:br>
            <a:endParaRPr lang="en-IN" dirty="0"/>
          </a:p>
        </p:txBody>
      </p:sp>
      <p:sp>
        <p:nvSpPr>
          <p:cNvPr id="3" name="Content Placeholder 2">
            <a:extLst>
              <a:ext uri="{FF2B5EF4-FFF2-40B4-BE49-F238E27FC236}">
                <a16:creationId xmlns:a16="http://schemas.microsoft.com/office/drawing/2014/main" id="{6AF45F41-D4F4-46EC-AEFE-134D14CCBE04}"/>
              </a:ext>
            </a:extLst>
          </p:cNvPr>
          <p:cNvSpPr>
            <a:spLocks noGrp="1"/>
          </p:cNvSpPr>
          <p:nvPr>
            <p:ph idx="1"/>
          </p:nvPr>
        </p:nvSpPr>
        <p:spPr>
          <a:xfrm>
            <a:off x="838200" y="1272988"/>
            <a:ext cx="10515600" cy="4903975"/>
          </a:xfrm>
        </p:spPr>
        <p:txBody>
          <a:bodyPr>
            <a:normAutofit lnSpcReduction="10000"/>
          </a:bodyPr>
          <a:lstStyle/>
          <a:p>
            <a:r>
              <a:rPr lang="en-IN" dirty="0" err="1">
                <a:hlinkClick r:id="rId2"/>
              </a:rPr>
              <a:t>Zipkin</a:t>
            </a:r>
            <a:r>
              <a:rPr lang="en-IN" dirty="0"/>
              <a:t> is very efficient tool for </a:t>
            </a:r>
            <a:r>
              <a:rPr lang="en-IN" b="1" dirty="0"/>
              <a:t>distributed tracing</a:t>
            </a:r>
            <a:r>
              <a:rPr lang="en-IN" dirty="0"/>
              <a:t> in </a:t>
            </a:r>
            <a:r>
              <a:rPr lang="en-IN" dirty="0">
                <a:hlinkClick r:id="rId3"/>
              </a:rPr>
              <a:t>microservices</a:t>
            </a:r>
            <a:r>
              <a:rPr lang="en-IN" dirty="0"/>
              <a:t> ecosystem. Distributed tracing, in general, is latency measurement of each component in a distributed transaction where multiple microservices are invoked to serve a single business </a:t>
            </a:r>
            <a:r>
              <a:rPr lang="en-IN" dirty="0" err="1"/>
              <a:t>usecase</a:t>
            </a:r>
            <a:r>
              <a:rPr lang="en-IN" dirty="0"/>
              <a:t>. Let’s say from our application, we have to call 4 different services/components for a transaction. Here with distributed tracing enabled, we can measure which component took how much time.</a:t>
            </a:r>
          </a:p>
          <a:p>
            <a:r>
              <a:rPr lang="en-IN" dirty="0"/>
              <a:t>This is useful during debugging when lots of underlying systems are involved and the application becomes slow in any particular situation. In such case, we first need to identify see which underlying service is actually slow. Once the slow service is identified, we can work to fix that issue. Distributed tracing helps in identifying that slow component among in the ecosystem.</a:t>
            </a:r>
          </a:p>
          <a:p>
            <a:endParaRPr lang="en-IN" dirty="0"/>
          </a:p>
        </p:txBody>
      </p:sp>
    </p:spTree>
    <p:extLst>
      <p:ext uri="{BB962C8B-B14F-4D97-AF65-F5344CB8AC3E}">
        <p14:creationId xmlns:p14="http://schemas.microsoft.com/office/powerpoint/2010/main" val="269912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79B-96F9-47BA-A6C6-7CE9775F9BCF}"/>
              </a:ext>
            </a:extLst>
          </p:cNvPr>
          <p:cNvSpPr>
            <a:spLocks noGrp="1"/>
          </p:cNvSpPr>
          <p:nvPr>
            <p:ph type="title"/>
          </p:nvPr>
        </p:nvSpPr>
        <p:spPr/>
        <p:txBody>
          <a:bodyPr/>
          <a:lstStyle/>
          <a:p>
            <a:r>
              <a:rPr lang="en-IN" dirty="0"/>
              <a:t>Spring Cloud Config</a:t>
            </a:r>
          </a:p>
        </p:txBody>
      </p:sp>
      <p:sp>
        <p:nvSpPr>
          <p:cNvPr id="3" name="Content Placeholder 2">
            <a:extLst>
              <a:ext uri="{FF2B5EF4-FFF2-40B4-BE49-F238E27FC236}">
                <a16:creationId xmlns:a16="http://schemas.microsoft.com/office/drawing/2014/main" id="{716355BC-E887-4022-8862-23450B5DD842}"/>
              </a:ext>
            </a:extLst>
          </p:cNvPr>
          <p:cNvSpPr>
            <a:spLocks noGrp="1"/>
          </p:cNvSpPr>
          <p:nvPr>
            <p:ph idx="1"/>
          </p:nvPr>
        </p:nvSpPr>
        <p:spPr/>
        <p:txBody>
          <a:bodyPr/>
          <a:lstStyle/>
          <a:p>
            <a:r>
              <a:rPr lang="en-IN" b="1" i="1" dirty="0"/>
              <a:t>Spring Cloud Config</a:t>
            </a:r>
            <a:r>
              <a:rPr lang="en-IN" dirty="0"/>
              <a:t> is Spring’s client/server approach for storing and serving distributed configurations across multiple applications and environments.</a:t>
            </a:r>
          </a:p>
          <a:p>
            <a:r>
              <a:rPr lang="en-IN" dirty="0"/>
              <a:t>This configuration store is ideally versioned under </a:t>
            </a:r>
            <a:r>
              <a:rPr lang="en-IN" i="1" dirty="0"/>
              <a:t>Git</a:t>
            </a:r>
            <a:r>
              <a:rPr lang="en-IN" dirty="0"/>
              <a:t> version control and can be modified at application runtime. While it fits very well in Spring applications using all the supported configuration file formats together with constructs like </a:t>
            </a:r>
            <a:r>
              <a:rPr lang="en-IN" i="1" dirty="0"/>
              <a:t>Environment</a:t>
            </a:r>
            <a:r>
              <a:rPr lang="en-IN" dirty="0"/>
              <a:t>, </a:t>
            </a:r>
            <a:r>
              <a:rPr lang="en-IN" i="1" dirty="0" err="1">
                <a:hlinkClick r:id="rId2"/>
              </a:rPr>
              <a:t>PropertySource</a:t>
            </a:r>
            <a:r>
              <a:rPr lang="en-IN" i="1" dirty="0">
                <a:hlinkClick r:id="rId2"/>
              </a:rPr>
              <a:t> or @Value</a:t>
            </a:r>
            <a:r>
              <a:rPr lang="en-IN" dirty="0"/>
              <a:t>, it can be used in any environment running any programming language.</a:t>
            </a:r>
          </a:p>
          <a:p>
            <a:endParaRPr lang="en-IN" dirty="0"/>
          </a:p>
        </p:txBody>
      </p:sp>
    </p:spTree>
    <p:extLst>
      <p:ext uri="{BB962C8B-B14F-4D97-AF65-F5344CB8AC3E}">
        <p14:creationId xmlns:p14="http://schemas.microsoft.com/office/powerpoint/2010/main" val="156171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38CB-2D45-4A39-B0F4-E66347CBED71}"/>
              </a:ext>
            </a:extLst>
          </p:cNvPr>
          <p:cNvSpPr>
            <a:spLocks noGrp="1"/>
          </p:cNvSpPr>
          <p:nvPr>
            <p:ph type="title"/>
          </p:nvPr>
        </p:nvSpPr>
        <p:spPr/>
        <p:txBody>
          <a:bodyPr/>
          <a:lstStyle/>
          <a:p>
            <a:r>
              <a:rPr lang="en-IN" dirty="0" err="1"/>
              <a:t>NetFlix</a:t>
            </a:r>
            <a:r>
              <a:rPr lang="en-IN" dirty="0"/>
              <a:t> Eureka</a:t>
            </a:r>
          </a:p>
        </p:txBody>
      </p:sp>
      <p:sp>
        <p:nvSpPr>
          <p:cNvPr id="3" name="Content Placeholder 2">
            <a:extLst>
              <a:ext uri="{FF2B5EF4-FFF2-40B4-BE49-F238E27FC236}">
                <a16:creationId xmlns:a16="http://schemas.microsoft.com/office/drawing/2014/main" id="{B6980862-36DA-4526-AD5A-54BAB070DEC2}"/>
              </a:ext>
            </a:extLst>
          </p:cNvPr>
          <p:cNvSpPr>
            <a:spLocks noGrp="1"/>
          </p:cNvSpPr>
          <p:nvPr>
            <p:ph idx="1"/>
          </p:nvPr>
        </p:nvSpPr>
        <p:spPr/>
        <p:txBody>
          <a:bodyPr/>
          <a:lstStyle/>
          <a:p>
            <a:r>
              <a:rPr lang="en-IN" dirty="0"/>
              <a:t>The Eureka server is nothing but a service discovery pattern implementation, where every microservice is registered and a client microservice looks up the Eureka server to get a dependent microservice to get the job done.</a:t>
            </a:r>
          </a:p>
          <a:p>
            <a:r>
              <a:rPr lang="en-IN" dirty="0"/>
              <a:t>The Eureka Server is a Netflix OSS product, and Spring Cloud offers a declarative way to register and invoke services by Java annotation.</a:t>
            </a:r>
          </a:p>
          <a:p>
            <a:endParaRPr lang="en-IN" dirty="0"/>
          </a:p>
        </p:txBody>
      </p:sp>
    </p:spTree>
    <p:extLst>
      <p:ext uri="{BB962C8B-B14F-4D97-AF65-F5344CB8AC3E}">
        <p14:creationId xmlns:p14="http://schemas.microsoft.com/office/powerpoint/2010/main" val="13741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1438-C623-42CE-A5A8-440903D5F770}"/>
              </a:ext>
            </a:extLst>
          </p:cNvPr>
          <p:cNvSpPr>
            <a:spLocks noGrp="1"/>
          </p:cNvSpPr>
          <p:nvPr>
            <p:ph type="title"/>
          </p:nvPr>
        </p:nvSpPr>
        <p:spPr/>
        <p:txBody>
          <a:bodyPr/>
          <a:lstStyle/>
          <a:p>
            <a:r>
              <a:rPr lang="en-IN" b="1" dirty="0"/>
              <a:t>Eureka Server/Client Communication</a:t>
            </a:r>
            <a:br>
              <a:rPr lang="en-IN" b="1" dirty="0"/>
            </a:br>
            <a:endParaRPr lang="en-IN" dirty="0"/>
          </a:p>
        </p:txBody>
      </p:sp>
      <p:sp>
        <p:nvSpPr>
          <p:cNvPr id="3" name="Content Placeholder 2">
            <a:extLst>
              <a:ext uri="{FF2B5EF4-FFF2-40B4-BE49-F238E27FC236}">
                <a16:creationId xmlns:a16="http://schemas.microsoft.com/office/drawing/2014/main" id="{79524045-C218-4EA4-8279-017E39089510}"/>
              </a:ext>
            </a:extLst>
          </p:cNvPr>
          <p:cNvSpPr>
            <a:spLocks noGrp="1"/>
          </p:cNvSpPr>
          <p:nvPr>
            <p:ph idx="1"/>
          </p:nvPr>
        </p:nvSpPr>
        <p:spPr/>
        <p:txBody>
          <a:bodyPr/>
          <a:lstStyle/>
          <a:p>
            <a:r>
              <a:rPr lang="en-IN" dirty="0"/>
              <a:t>Every microservice registers itself in the Eureka server when bootstrapped, generally using the {</a:t>
            </a:r>
            <a:r>
              <a:rPr lang="en-IN" dirty="0" err="1"/>
              <a:t>ServiceId</a:t>
            </a:r>
            <a:r>
              <a:rPr lang="en-IN" dirty="0"/>
              <a:t>} it registers into the Eureka server, or it can use the hostname or any public IP (if those are fixed). After registering, every 30 seconds, it pings the Eureka server to notify it that the service itself is available. If the Eureka server not getting any pings from a service for a quite long time, this service is unregistered from the Eureka server automatically and the Eureka server notifies the new state of the registry to all other services.</a:t>
            </a:r>
          </a:p>
        </p:txBody>
      </p:sp>
    </p:spTree>
    <p:extLst>
      <p:ext uri="{BB962C8B-B14F-4D97-AF65-F5344CB8AC3E}">
        <p14:creationId xmlns:p14="http://schemas.microsoft.com/office/powerpoint/2010/main" val="403659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BAEB-A1F8-4613-B143-84669D32A503}"/>
              </a:ext>
            </a:extLst>
          </p:cNvPr>
          <p:cNvSpPr>
            <a:spLocks noGrp="1"/>
          </p:cNvSpPr>
          <p:nvPr>
            <p:ph type="title"/>
          </p:nvPr>
        </p:nvSpPr>
        <p:spPr/>
        <p:txBody>
          <a:bodyPr/>
          <a:lstStyle/>
          <a:p>
            <a:r>
              <a:rPr lang="en-IN" b="1" dirty="0"/>
              <a:t>Feign Client</a:t>
            </a:r>
            <a:br>
              <a:rPr lang="en-IN" b="1" dirty="0"/>
            </a:br>
            <a:endParaRPr lang="en-IN" dirty="0"/>
          </a:p>
        </p:txBody>
      </p:sp>
      <p:sp>
        <p:nvSpPr>
          <p:cNvPr id="3" name="Content Placeholder 2">
            <a:extLst>
              <a:ext uri="{FF2B5EF4-FFF2-40B4-BE49-F238E27FC236}">
                <a16:creationId xmlns:a16="http://schemas.microsoft.com/office/drawing/2014/main" id="{45D03061-F384-41D1-9DA7-58E4063F16F1}"/>
              </a:ext>
            </a:extLst>
          </p:cNvPr>
          <p:cNvSpPr>
            <a:spLocks noGrp="1"/>
          </p:cNvSpPr>
          <p:nvPr>
            <p:ph idx="1"/>
          </p:nvPr>
        </p:nvSpPr>
        <p:spPr>
          <a:xfrm>
            <a:off x="838200" y="1216058"/>
            <a:ext cx="10515600" cy="4960905"/>
          </a:xfrm>
        </p:spPr>
        <p:txBody>
          <a:bodyPr>
            <a:normAutofit fontScale="92500" lnSpcReduction="10000"/>
          </a:bodyPr>
          <a:lstStyle/>
          <a:p>
            <a:pPr marL="0" indent="0">
              <a:buNone/>
            </a:pPr>
            <a:r>
              <a:rPr lang="en-IN" dirty="0"/>
              <a:t>Netflix provides Feign as an abstraction over REST-based calls, by which microservices can communicate with each other, but developers don't have to bother about REST internal details.</a:t>
            </a:r>
          </a:p>
          <a:p>
            <a:pPr marL="0" indent="0">
              <a:buNone/>
            </a:pPr>
            <a:r>
              <a:rPr lang="en-IN" dirty="0"/>
              <a:t>@</a:t>
            </a:r>
            <a:r>
              <a:rPr lang="en-IN" dirty="0" err="1"/>
              <a:t>FeignClient</a:t>
            </a:r>
            <a:r>
              <a:rPr lang="en-IN" dirty="0"/>
              <a:t>(name="</a:t>
            </a:r>
            <a:r>
              <a:rPr lang="en-IN" dirty="0" err="1"/>
              <a:t>currencyexchange</a:t>
            </a:r>
            <a:r>
              <a:rPr lang="en-IN" dirty="0"/>
              <a:t>")</a:t>
            </a:r>
          </a:p>
          <a:p>
            <a:pPr marL="0" indent="0">
              <a:buNone/>
            </a:pPr>
            <a:r>
              <a:rPr lang="en-IN" dirty="0"/>
              <a:t>@</a:t>
            </a:r>
            <a:r>
              <a:rPr lang="en-IN" dirty="0" err="1"/>
              <a:t>RibbonClient</a:t>
            </a:r>
            <a:r>
              <a:rPr lang="en-IN" dirty="0"/>
              <a:t>(name="</a:t>
            </a:r>
            <a:r>
              <a:rPr lang="en-IN" dirty="0" err="1"/>
              <a:t>currencyexchange</a:t>
            </a:r>
            <a:r>
              <a:rPr lang="en-IN" dirty="0"/>
              <a:t>")</a:t>
            </a:r>
          </a:p>
          <a:p>
            <a:pPr marL="0" indent="0">
              <a:buNone/>
            </a:pPr>
            <a:r>
              <a:rPr lang="en-IN" b="1" dirty="0"/>
              <a:t>public interface </a:t>
            </a:r>
            <a:r>
              <a:rPr lang="en-IN" b="1" dirty="0" err="1"/>
              <a:t>CurrencyExchangeServiceProxy</a:t>
            </a:r>
            <a:r>
              <a:rPr lang="en-IN" b="1" dirty="0"/>
              <a:t> {</a:t>
            </a:r>
          </a:p>
          <a:p>
            <a:pPr marL="0" indent="0">
              <a:buNone/>
            </a:pPr>
            <a:endParaRPr lang="en-IN" dirty="0"/>
          </a:p>
          <a:p>
            <a:pPr marL="0" indent="0">
              <a:buNone/>
            </a:pPr>
            <a:r>
              <a:rPr lang="en-IN" dirty="0"/>
              <a:t>@</a:t>
            </a:r>
            <a:r>
              <a:rPr lang="en-IN" dirty="0" err="1"/>
              <a:t>GetMapping</a:t>
            </a:r>
            <a:r>
              <a:rPr lang="en-IN" dirty="0"/>
              <a:t>("/currency-exchange/from/{from}/to/{to}")</a:t>
            </a:r>
          </a:p>
          <a:p>
            <a:pPr marL="0" indent="0">
              <a:buNone/>
            </a:pPr>
            <a:r>
              <a:rPr lang="en-IN" b="1" dirty="0"/>
              <a:t>public </a:t>
            </a:r>
            <a:r>
              <a:rPr lang="en-IN" b="1" dirty="0" err="1"/>
              <a:t>CurrencyBean</a:t>
            </a:r>
            <a:r>
              <a:rPr lang="en-IN" b="1" dirty="0"/>
              <a:t> </a:t>
            </a:r>
            <a:r>
              <a:rPr lang="en-IN" b="1" dirty="0" err="1"/>
              <a:t>retrieveExchangeValue</a:t>
            </a:r>
            <a:r>
              <a:rPr lang="en-IN" b="1" dirty="0"/>
              <a:t>(@</a:t>
            </a:r>
            <a:r>
              <a:rPr lang="en-IN" b="1" dirty="0" err="1"/>
              <a:t>PathVariable</a:t>
            </a:r>
            <a:r>
              <a:rPr lang="en-IN" b="1" dirty="0"/>
              <a:t>("from") String from,@</a:t>
            </a:r>
            <a:r>
              <a:rPr lang="en-IN" b="1" dirty="0" err="1"/>
              <a:t>PathVariable</a:t>
            </a:r>
            <a:r>
              <a:rPr lang="en-IN" b="1" dirty="0"/>
              <a:t>("to") String to);</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90332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2720-008B-4616-A607-A98EA25B339A}"/>
              </a:ext>
            </a:extLst>
          </p:cNvPr>
          <p:cNvSpPr>
            <a:spLocks noGrp="1"/>
          </p:cNvSpPr>
          <p:nvPr>
            <p:ph type="title"/>
          </p:nvPr>
        </p:nvSpPr>
        <p:spPr/>
        <p:txBody>
          <a:bodyPr/>
          <a:lstStyle/>
          <a:p>
            <a:r>
              <a:rPr lang="en-IN" dirty="0"/>
              <a:t>Netflix Ribbon</a:t>
            </a:r>
          </a:p>
        </p:txBody>
      </p:sp>
      <p:sp>
        <p:nvSpPr>
          <p:cNvPr id="3" name="Content Placeholder 2">
            <a:extLst>
              <a:ext uri="{FF2B5EF4-FFF2-40B4-BE49-F238E27FC236}">
                <a16:creationId xmlns:a16="http://schemas.microsoft.com/office/drawing/2014/main" id="{101F9F38-5A9E-4ACD-B8CE-3C25D5F32D7B}"/>
              </a:ext>
            </a:extLst>
          </p:cNvPr>
          <p:cNvSpPr>
            <a:spLocks noGrp="1"/>
          </p:cNvSpPr>
          <p:nvPr>
            <p:ph idx="1"/>
          </p:nvPr>
        </p:nvSpPr>
        <p:spPr/>
        <p:txBody>
          <a:bodyPr/>
          <a:lstStyle/>
          <a:p>
            <a:r>
              <a:rPr lang="en-IN" b="1" dirty="0"/>
              <a:t>Netflix</a:t>
            </a:r>
            <a:r>
              <a:rPr lang="en-IN" dirty="0"/>
              <a:t>/</a:t>
            </a:r>
            <a:r>
              <a:rPr lang="en-IN" b="1" dirty="0"/>
              <a:t>ribbon</a:t>
            </a:r>
            <a:r>
              <a:rPr lang="en-IN" dirty="0"/>
              <a:t>: </a:t>
            </a:r>
            <a:r>
              <a:rPr lang="en-IN" b="1" dirty="0"/>
              <a:t>Ribbon</a:t>
            </a:r>
            <a:r>
              <a:rPr lang="en-IN" dirty="0"/>
              <a:t> is a Inter Process Communication (remote procedure calls) library with built in software load balancers. The primary usage model involves REST calls with various serialization scheme support.</a:t>
            </a:r>
          </a:p>
        </p:txBody>
      </p:sp>
      <p:pic>
        <p:nvPicPr>
          <p:cNvPr id="5" name="Picture 4">
            <a:extLst>
              <a:ext uri="{FF2B5EF4-FFF2-40B4-BE49-F238E27FC236}">
                <a16:creationId xmlns:a16="http://schemas.microsoft.com/office/drawing/2014/main" id="{D579AD53-C563-4D75-9E7D-7D3F8E64B9D2}"/>
              </a:ext>
            </a:extLst>
          </p:cNvPr>
          <p:cNvPicPr>
            <a:picLocks noChangeAspect="1"/>
          </p:cNvPicPr>
          <p:nvPr/>
        </p:nvPicPr>
        <p:blipFill>
          <a:blip r:embed="rId2"/>
          <a:stretch>
            <a:fillRect/>
          </a:stretch>
        </p:blipFill>
        <p:spPr>
          <a:xfrm>
            <a:off x="1967789" y="3577133"/>
            <a:ext cx="6320333" cy="2962204"/>
          </a:xfrm>
          <a:prstGeom prst="rect">
            <a:avLst/>
          </a:prstGeom>
        </p:spPr>
      </p:pic>
    </p:spTree>
    <p:extLst>
      <p:ext uri="{BB962C8B-B14F-4D97-AF65-F5344CB8AC3E}">
        <p14:creationId xmlns:p14="http://schemas.microsoft.com/office/powerpoint/2010/main" val="368770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B78E-A978-441B-B161-3CAFD90175F8}"/>
              </a:ext>
            </a:extLst>
          </p:cNvPr>
          <p:cNvSpPr>
            <a:spLocks noGrp="1"/>
          </p:cNvSpPr>
          <p:nvPr>
            <p:ph type="title"/>
          </p:nvPr>
        </p:nvSpPr>
        <p:spPr/>
        <p:txBody>
          <a:bodyPr/>
          <a:lstStyle/>
          <a:p>
            <a:r>
              <a:rPr lang="en-IN" dirty="0" err="1"/>
              <a:t>Zuul</a:t>
            </a:r>
            <a:r>
              <a:rPr lang="en-IN" dirty="0"/>
              <a:t> API Gateway</a:t>
            </a:r>
          </a:p>
        </p:txBody>
      </p:sp>
      <p:sp>
        <p:nvSpPr>
          <p:cNvPr id="3" name="Content Placeholder 2">
            <a:extLst>
              <a:ext uri="{FF2B5EF4-FFF2-40B4-BE49-F238E27FC236}">
                <a16:creationId xmlns:a16="http://schemas.microsoft.com/office/drawing/2014/main" id="{9C4E8BA0-6B80-41A0-9710-F24752DFE607}"/>
              </a:ext>
            </a:extLst>
          </p:cNvPr>
          <p:cNvSpPr>
            <a:spLocks noGrp="1"/>
          </p:cNvSpPr>
          <p:nvPr>
            <p:ph idx="1"/>
          </p:nvPr>
        </p:nvSpPr>
        <p:spPr/>
        <p:txBody>
          <a:bodyPr>
            <a:normAutofit fontScale="92500" lnSpcReduction="10000"/>
          </a:bodyPr>
          <a:lstStyle/>
          <a:p>
            <a:r>
              <a:rPr lang="en-IN" dirty="0" err="1"/>
              <a:t>Zuul</a:t>
            </a:r>
            <a:r>
              <a:rPr lang="en-IN" dirty="0"/>
              <a:t> acts as an API gateway or Edge service. It receives all the requests coming from the UI and then delegates the requests to internal microservices. So, we have to create a brand new microservice which is </a:t>
            </a:r>
            <a:r>
              <a:rPr lang="en-IN" dirty="0" err="1"/>
              <a:t>Zuul</a:t>
            </a:r>
            <a:r>
              <a:rPr lang="en-IN" dirty="0"/>
              <a:t>-enabled, and this service sits on top of all other microservices. It acts as an Edge service or client-facing service. Its Service API should be exposed to the client/UI. The client calls this service as a proxy for an internal microservice, then this service delegates the request to the appropriate service.</a:t>
            </a:r>
          </a:p>
          <a:p>
            <a:r>
              <a:rPr lang="en-IN" dirty="0"/>
              <a:t>The advantage of this type of design is that common aspects like CORS, authentication, and security can be put into a centralized service, so all common aspects will be applied on each request, and if any changes occur in the future, we just have to update the business logic of this Edge Service.</a:t>
            </a:r>
          </a:p>
        </p:txBody>
      </p:sp>
    </p:spTree>
    <p:extLst>
      <p:ext uri="{BB962C8B-B14F-4D97-AF65-F5344CB8AC3E}">
        <p14:creationId xmlns:p14="http://schemas.microsoft.com/office/powerpoint/2010/main" val="263446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212D60-FB84-4447-939C-9091F9ECA5F6}"/>
              </a:ext>
            </a:extLst>
          </p:cNvPr>
          <p:cNvPicPr>
            <a:picLocks noChangeAspect="1"/>
          </p:cNvPicPr>
          <p:nvPr/>
        </p:nvPicPr>
        <p:blipFill>
          <a:blip r:embed="rId2"/>
          <a:stretch>
            <a:fillRect/>
          </a:stretch>
        </p:blipFill>
        <p:spPr>
          <a:xfrm>
            <a:off x="2191871" y="1063437"/>
            <a:ext cx="8162364" cy="5247715"/>
          </a:xfrm>
          <a:prstGeom prst="rect">
            <a:avLst/>
          </a:prstGeom>
        </p:spPr>
      </p:pic>
    </p:spTree>
    <p:extLst>
      <p:ext uri="{BB962C8B-B14F-4D97-AF65-F5344CB8AC3E}">
        <p14:creationId xmlns:p14="http://schemas.microsoft.com/office/powerpoint/2010/main" val="91929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8BED-0E80-45B8-9566-B37B2F2560A4}"/>
              </a:ext>
            </a:extLst>
          </p:cNvPr>
          <p:cNvSpPr>
            <a:spLocks noGrp="1"/>
          </p:cNvSpPr>
          <p:nvPr>
            <p:ph type="title"/>
          </p:nvPr>
        </p:nvSpPr>
        <p:spPr/>
        <p:txBody>
          <a:bodyPr/>
          <a:lstStyle/>
          <a:p>
            <a:r>
              <a:rPr lang="en-IN" dirty="0" err="1"/>
              <a:t>Hystrix</a:t>
            </a:r>
            <a:endParaRPr lang="en-IN" dirty="0"/>
          </a:p>
        </p:txBody>
      </p:sp>
      <p:sp>
        <p:nvSpPr>
          <p:cNvPr id="3" name="Content Placeholder 2">
            <a:extLst>
              <a:ext uri="{FF2B5EF4-FFF2-40B4-BE49-F238E27FC236}">
                <a16:creationId xmlns:a16="http://schemas.microsoft.com/office/drawing/2014/main" id="{840C5665-45BE-4882-B77F-564B2913D438}"/>
              </a:ext>
            </a:extLst>
          </p:cNvPr>
          <p:cNvSpPr>
            <a:spLocks noGrp="1"/>
          </p:cNvSpPr>
          <p:nvPr>
            <p:ph idx="1"/>
          </p:nvPr>
        </p:nvSpPr>
        <p:spPr/>
        <p:txBody>
          <a:bodyPr/>
          <a:lstStyle/>
          <a:p>
            <a:r>
              <a:rPr lang="en-IN" dirty="0"/>
              <a:t>Netflix has created a library called </a:t>
            </a:r>
            <a:r>
              <a:rPr lang="en-IN" dirty="0" err="1">
                <a:hlinkClick r:id="rId2"/>
              </a:rPr>
              <a:t>Hystrix</a:t>
            </a:r>
            <a:r>
              <a:rPr lang="en-IN" dirty="0"/>
              <a:t> that implements the </a:t>
            </a:r>
            <a:r>
              <a:rPr lang="en-IN" dirty="0">
                <a:hlinkClick r:id="rId3"/>
              </a:rPr>
              <a:t>circuit breaker pattern</a:t>
            </a:r>
            <a:r>
              <a:rPr lang="en-IN" dirty="0"/>
              <a:t>. In a microservice architecture, it is common to have multiple layers of service calls, </a:t>
            </a:r>
          </a:p>
        </p:txBody>
      </p:sp>
    </p:spTree>
    <p:extLst>
      <p:ext uri="{BB962C8B-B14F-4D97-AF65-F5344CB8AC3E}">
        <p14:creationId xmlns:p14="http://schemas.microsoft.com/office/powerpoint/2010/main" val="190523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232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Patterns for Microservices</vt:lpstr>
      <vt:lpstr>Spring Cloud Config</vt:lpstr>
      <vt:lpstr>NetFlix Eureka</vt:lpstr>
      <vt:lpstr>Eureka Server/Client Communication </vt:lpstr>
      <vt:lpstr>Feign Client </vt:lpstr>
      <vt:lpstr>Netflix Ribbon</vt:lpstr>
      <vt:lpstr>Zuul API Gateway</vt:lpstr>
      <vt:lpstr>PowerPoint Presentation</vt:lpstr>
      <vt:lpstr>Hystrix</vt:lpstr>
      <vt:lpstr>Spring Cloud Zipkin and Sleuth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Microservices</dc:title>
  <dc:creator>Radha V Krishna</dc:creator>
  <cp:lastModifiedBy>Radha V Krishna</cp:lastModifiedBy>
  <cp:revision>7</cp:revision>
  <dcterms:created xsi:type="dcterms:W3CDTF">2018-08-09T00:38:12Z</dcterms:created>
  <dcterms:modified xsi:type="dcterms:W3CDTF">2018-08-09T03:18:22Z</dcterms:modified>
</cp:coreProperties>
</file>