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73EC3-B8A4-4912-A384-F906D4E14395}" type="datetimeFigureOut">
              <a:rPr lang="en-IN" smtClean="0"/>
              <a:t>10-10-2019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B9B4272-6998-4A4F-953B-654299A130B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633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73EC3-B8A4-4912-A384-F906D4E14395}"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B4272-6998-4A4F-953B-654299A130B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14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73EC3-B8A4-4912-A384-F906D4E14395}"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B4272-6998-4A4F-953B-654299A130B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35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73EC3-B8A4-4912-A384-F906D4E14395}"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B4272-6998-4A4F-953B-654299A130B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8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73EC3-B8A4-4912-A384-F906D4E14395}" type="datetimeFigureOut">
              <a:rPr lang="en-IN" smtClean="0"/>
              <a:t>10-10-2019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B4272-6998-4A4F-953B-654299A130B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79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73EC3-B8A4-4912-A384-F906D4E14395}"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B4272-6998-4A4F-953B-654299A130B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0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73EC3-B8A4-4912-A384-F906D4E14395}" type="datetimeFigureOut">
              <a:rPr lang="en-IN" smtClean="0"/>
              <a:t>10-10-2019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9B4272-6998-4A4F-953B-654299A130B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9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73EC3-B8A4-4912-A384-F906D4E14395}" type="datetimeFigureOut">
              <a:rPr lang="en-IN" smtClean="0"/>
              <a:t>10-10-2019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9B4272-6998-4A4F-953B-654299A130B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995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73EC3-B8A4-4912-A384-F906D4E14395}" type="datetimeFigureOut">
              <a:rPr lang="en-IN" smtClean="0"/>
              <a:t>10-10-2019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9B4272-6998-4A4F-953B-654299A130BD}" type="slidenum">
              <a:rPr lang="en-IN" smtClean="0"/>
              <a:t>‹#›</a:t>
            </a:fld>
            <a:endParaRPr lang="en-IN"/>
          </a:p>
        </p:txBody>
      </p:sp>
    </p:spTree>
    <p:extLst>
      <p:ext uri="{BB962C8B-B14F-4D97-AF65-F5344CB8AC3E}">
        <p14:creationId xmlns:p14="http://schemas.microsoft.com/office/powerpoint/2010/main" val="16105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73EC3-B8A4-4912-A384-F906D4E14395}" type="datetimeFigureOut">
              <a:rPr lang="en-IN" smtClean="0"/>
              <a:t>10-10-2019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B4272-6998-4A4F-953B-654299A130B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209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A73EC3-B8A4-4912-A384-F906D4E14395}" type="datetimeFigureOut">
              <a:rPr lang="en-IN" smtClean="0"/>
              <a:t>10-10-2019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B9B4272-6998-4A4F-953B-654299A130B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9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A73EC3-B8A4-4912-A384-F906D4E14395}" type="datetimeFigureOut">
              <a:rPr lang="en-IN" smtClean="0"/>
              <a:t>10-10-2019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9B4272-6998-4A4F-953B-654299A130B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6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3cportno%3e/actuator/info"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E7BB-A6EB-4DCC-AE0A-1A01C28D7DE1}"/>
              </a:ext>
            </a:extLst>
          </p:cNvPr>
          <p:cNvSpPr>
            <a:spLocks noGrp="1"/>
          </p:cNvSpPr>
          <p:nvPr>
            <p:ph type="ctrTitle"/>
          </p:nvPr>
        </p:nvSpPr>
        <p:spPr/>
        <p:txBody>
          <a:bodyPr/>
          <a:lstStyle/>
          <a:p>
            <a:r>
              <a:rPr lang="en-IN" dirty="0"/>
              <a:t>Actuator</a:t>
            </a:r>
          </a:p>
        </p:txBody>
      </p:sp>
      <p:sp>
        <p:nvSpPr>
          <p:cNvPr id="3" name="Subtitle 2">
            <a:extLst>
              <a:ext uri="{FF2B5EF4-FFF2-40B4-BE49-F238E27FC236}">
                <a16:creationId xmlns:a16="http://schemas.microsoft.com/office/drawing/2014/main" id="{E06592EC-2318-4677-B848-F79C81D3DCD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487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A086C8-D366-4F34-ABE3-B77A1E1B6027}"/>
              </a:ext>
            </a:extLst>
          </p:cNvPr>
          <p:cNvSpPr/>
          <p:nvPr/>
        </p:nvSpPr>
        <p:spPr>
          <a:xfrm>
            <a:off x="841513" y="583653"/>
            <a:ext cx="8978762" cy="1908215"/>
          </a:xfrm>
          <a:prstGeom prst="rect">
            <a:avLst/>
          </a:prstGeom>
        </p:spPr>
        <p:txBody>
          <a:bodyPr wrap="square">
            <a:spAutoFit/>
          </a:bodyPr>
          <a:lstStyle/>
          <a:p>
            <a:r>
              <a:rPr lang="en-IN" sz="2400" dirty="0"/>
              <a:t>Spring boot’s module Actuator allows you to monitor and manage application usages in production environment, without coding and configuration for any of them. These monitoring and management information is exposed via REST like endpoint URLs</a:t>
            </a:r>
            <a:r>
              <a:rPr lang="en-IN" sz="2800" dirty="0"/>
              <a:t>.</a:t>
            </a:r>
          </a:p>
          <a:p>
            <a:r>
              <a:rPr lang="en-IN" dirty="0" err="1"/>
              <a:t>management.endpoints.web.exposure.include</a:t>
            </a:r>
            <a:r>
              <a:rPr lang="en-IN" dirty="0"/>
              <a:t>=* in </a:t>
            </a:r>
            <a:r>
              <a:rPr lang="en-IN" dirty="0" err="1"/>
              <a:t>application.properties</a:t>
            </a:r>
            <a:r>
              <a:rPr lang="en-IN" dirty="0"/>
              <a:t> exposes all endpoints</a:t>
            </a:r>
            <a:endParaRPr lang="en-IN" sz="2800" dirty="0"/>
          </a:p>
        </p:txBody>
      </p:sp>
      <p:sp>
        <p:nvSpPr>
          <p:cNvPr id="6" name="Rectangle 5">
            <a:extLst>
              <a:ext uri="{FF2B5EF4-FFF2-40B4-BE49-F238E27FC236}">
                <a16:creationId xmlns:a16="http://schemas.microsoft.com/office/drawing/2014/main" id="{67DCF8E8-F26B-4568-A305-A14FA8CB0BEA}"/>
              </a:ext>
            </a:extLst>
          </p:cNvPr>
          <p:cNvSpPr/>
          <p:nvPr/>
        </p:nvSpPr>
        <p:spPr>
          <a:xfrm>
            <a:off x="1010479" y="3097841"/>
            <a:ext cx="6096000" cy="2308324"/>
          </a:xfrm>
          <a:prstGeom prst="rect">
            <a:avLst/>
          </a:prstGeom>
        </p:spPr>
        <p:txBody>
          <a:bodyPr>
            <a:spAutoFit/>
          </a:bodyPr>
          <a:lstStyle/>
          <a:p>
            <a:r>
              <a:rPr lang="en-IN" sz="2400" dirty="0">
                <a:solidFill>
                  <a:srgbClr val="333333"/>
                </a:solidFill>
                <a:latin typeface="+mj-lt"/>
              </a:rPr>
              <a:t>In essence, Actuator brings production-ready features to our application.</a:t>
            </a:r>
          </a:p>
          <a:p>
            <a:r>
              <a:rPr lang="en-IN" sz="2400" b="1" dirty="0">
                <a:solidFill>
                  <a:srgbClr val="333333"/>
                </a:solidFill>
                <a:latin typeface="+mj-lt"/>
              </a:rPr>
              <a:t>Monitoring our app, gathering metrics, understanding traffic or the state of our database becomes trivial with this dependency.</a:t>
            </a:r>
            <a:endParaRPr lang="en-IN" sz="2400" b="0" i="0" dirty="0">
              <a:solidFill>
                <a:srgbClr val="333333"/>
              </a:solidFill>
              <a:effectLst/>
              <a:latin typeface="+mj-lt"/>
            </a:endParaRPr>
          </a:p>
        </p:txBody>
      </p:sp>
      <p:sp>
        <p:nvSpPr>
          <p:cNvPr id="8" name="Rectangle 7">
            <a:extLst>
              <a:ext uri="{FF2B5EF4-FFF2-40B4-BE49-F238E27FC236}">
                <a16:creationId xmlns:a16="http://schemas.microsoft.com/office/drawing/2014/main" id="{DDA706A7-7CCD-46E2-9E7B-E0C2EA782B38}"/>
              </a:ext>
            </a:extLst>
          </p:cNvPr>
          <p:cNvSpPr/>
          <p:nvPr/>
        </p:nvSpPr>
        <p:spPr>
          <a:xfrm>
            <a:off x="6841849" y="3651838"/>
            <a:ext cx="6096000" cy="1200329"/>
          </a:xfrm>
          <a:prstGeom prst="rect">
            <a:avLst/>
          </a:prstGeom>
        </p:spPr>
        <p:txBody>
          <a:bodyPr>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&gt;spring-boot-starter-actuator&lt;/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125383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A63990-4C96-46F5-B548-56A59EF4A56F}"/>
              </a:ext>
            </a:extLst>
          </p:cNvPr>
          <p:cNvSpPr/>
          <p:nvPr/>
        </p:nvSpPr>
        <p:spPr>
          <a:xfrm>
            <a:off x="1421295" y="89452"/>
            <a:ext cx="1888435"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/info endpoint</a:t>
            </a:r>
          </a:p>
        </p:txBody>
      </p:sp>
      <p:sp>
        <p:nvSpPr>
          <p:cNvPr id="3" name="Rectangle 2">
            <a:extLst>
              <a:ext uri="{FF2B5EF4-FFF2-40B4-BE49-F238E27FC236}">
                <a16:creationId xmlns:a16="http://schemas.microsoft.com/office/drawing/2014/main" id="{4C242F63-620E-4BC2-95A0-E9B217470633}"/>
              </a:ext>
            </a:extLst>
          </p:cNvPr>
          <p:cNvSpPr/>
          <p:nvPr/>
        </p:nvSpPr>
        <p:spPr>
          <a:xfrm>
            <a:off x="1308652" y="1177644"/>
            <a:ext cx="6096000" cy="2031325"/>
          </a:xfrm>
          <a:prstGeom prst="rect">
            <a:avLst/>
          </a:prstGeom>
        </p:spPr>
        <p:txBody>
          <a:bodyPr>
            <a:spAutoFit/>
          </a:bodyPr>
          <a:lstStyle/>
          <a:p>
            <a:r>
              <a:rPr lang="en-IN" dirty="0">
                <a:solidFill>
                  <a:srgbClr val="333333"/>
                </a:solidFill>
                <a:latin typeface="raleway"/>
              </a:rPr>
              <a:t>We can also customize the data shown by the </a:t>
            </a:r>
            <a:r>
              <a:rPr lang="en-IN" i="1" dirty="0">
                <a:solidFill>
                  <a:srgbClr val="333333"/>
                </a:solidFill>
                <a:latin typeface="raleway"/>
              </a:rPr>
              <a:t>/info</a:t>
            </a:r>
            <a:r>
              <a:rPr lang="en-IN" dirty="0">
                <a:solidFill>
                  <a:srgbClr val="333333"/>
                </a:solidFill>
                <a:latin typeface="raleway"/>
              </a:rPr>
              <a:t> endpoint – for example:</a:t>
            </a:r>
          </a:p>
          <a:p>
            <a:endParaRPr lang="en-IN" dirty="0">
              <a:solidFill>
                <a:srgbClr val="333333"/>
              </a:solidFill>
              <a:latin typeface="raleway"/>
            </a:endParaRPr>
          </a:p>
          <a:p>
            <a:r>
              <a:rPr lang="en-IN" dirty="0"/>
              <a:t>info.app.name=Spring Sample Application for actuator</a:t>
            </a:r>
          </a:p>
          <a:p>
            <a:r>
              <a:rPr lang="en-IN" dirty="0" err="1"/>
              <a:t>info.app.description</a:t>
            </a:r>
            <a:r>
              <a:rPr lang="en-IN" dirty="0"/>
              <a:t>=This is my sample spring boot application</a:t>
            </a:r>
          </a:p>
          <a:p>
            <a:r>
              <a:rPr lang="en-IN" dirty="0" err="1"/>
              <a:t>info.app.version</a:t>
            </a:r>
            <a:r>
              <a:rPr lang="en-IN" dirty="0"/>
              <a:t>=1.0.0</a:t>
            </a:r>
          </a:p>
          <a:p>
            <a:r>
              <a:rPr lang="en-IN" dirty="0" err="1"/>
              <a:t>info.app.lastupdated</a:t>
            </a:r>
            <a:r>
              <a:rPr lang="en-IN" dirty="0"/>
              <a:t>=12/09/2019</a:t>
            </a:r>
          </a:p>
        </p:txBody>
      </p:sp>
      <p:sp>
        <p:nvSpPr>
          <p:cNvPr id="4" name="Rectangle 3">
            <a:extLst>
              <a:ext uri="{FF2B5EF4-FFF2-40B4-BE49-F238E27FC236}">
                <a16:creationId xmlns:a16="http://schemas.microsoft.com/office/drawing/2014/main" id="{8CBA7B57-7BFF-4135-A5F6-80385B78E80E}"/>
              </a:ext>
            </a:extLst>
          </p:cNvPr>
          <p:cNvSpPr/>
          <p:nvPr/>
        </p:nvSpPr>
        <p:spPr>
          <a:xfrm>
            <a:off x="1308652" y="3763762"/>
            <a:ext cx="6096000" cy="2308324"/>
          </a:xfrm>
          <a:prstGeom prst="rect">
            <a:avLst/>
          </a:prstGeom>
        </p:spPr>
        <p:txBody>
          <a:bodyPr>
            <a:spAutoFit/>
          </a:bodyPr>
          <a:lstStyle/>
          <a:p>
            <a:r>
              <a:rPr lang="en-IN" b="1" dirty="0">
                <a:solidFill>
                  <a:srgbClr val="444444"/>
                </a:solidFill>
                <a:latin typeface="Courier New" panose="02070309020205020404" pitchFamily="49" charset="0"/>
                <a:hlinkClick r:id="rId2"/>
              </a:rPr>
              <a:t>Output of http://localhost:&lt;portno&gt;/actuator/info</a:t>
            </a:r>
            <a:endParaRPr lang="en-IN" b="1" dirty="0">
              <a:solidFill>
                <a:srgbClr val="444444"/>
              </a:solidFill>
              <a:latin typeface="Courier New" panose="02070309020205020404" pitchFamily="49" charset="0"/>
            </a:endParaRPr>
          </a:p>
          <a:p>
            <a:endParaRPr lang="en-IN" b="1" dirty="0">
              <a:solidFill>
                <a:srgbClr val="444444"/>
              </a:solidFill>
              <a:latin typeface="Courier New" panose="02070309020205020404" pitchFamily="49" charset="0"/>
            </a:endParaRPr>
          </a:p>
          <a:p>
            <a:r>
              <a:rPr lang="en-IN" b="1" dirty="0">
                <a:solidFill>
                  <a:srgbClr val="444444"/>
                </a:solidFill>
                <a:latin typeface="Courier New" panose="02070309020205020404" pitchFamily="49" charset="0"/>
              </a:rPr>
              <a:t>{</a:t>
            </a:r>
            <a:r>
              <a:rPr lang="en-IN" dirty="0">
                <a:solidFill>
                  <a:srgbClr val="444444"/>
                </a:solidFill>
                <a:latin typeface="Courier New" panose="02070309020205020404" pitchFamily="49" charset="0"/>
              </a:rPr>
              <a:t>"</a:t>
            </a:r>
            <a:r>
              <a:rPr lang="en-IN" dirty="0">
                <a:solidFill>
                  <a:srgbClr val="000000"/>
                </a:solidFill>
                <a:latin typeface="Courier New" panose="02070309020205020404" pitchFamily="49" charset="0"/>
              </a:rPr>
              <a:t>app</a:t>
            </a:r>
            <a:r>
              <a:rPr lang="en-IN" dirty="0">
                <a:solidFill>
                  <a:srgbClr val="444444"/>
                </a:solidFill>
                <a:latin typeface="Courier New" panose="02070309020205020404" pitchFamily="49" charset="0"/>
              </a:rPr>
              <a:t>": </a:t>
            </a:r>
            <a:r>
              <a:rPr lang="en-IN" b="1" dirty="0">
                <a:solidFill>
                  <a:srgbClr val="444444"/>
                </a:solidFill>
                <a:latin typeface="Courier New" panose="02070309020205020404" pitchFamily="49" charset="0"/>
              </a:rPr>
              <a:t>{</a:t>
            </a:r>
            <a:r>
              <a:rPr lang="en-IN" dirty="0">
                <a:solidFill>
                  <a:srgbClr val="444444"/>
                </a:solidFill>
                <a:latin typeface="Courier New" panose="02070309020205020404" pitchFamily="49" charset="0"/>
              </a:rPr>
              <a:t>"</a:t>
            </a:r>
            <a:r>
              <a:rPr lang="en-IN" dirty="0">
                <a:solidFill>
                  <a:srgbClr val="000000"/>
                </a:solidFill>
                <a:latin typeface="Courier New" panose="02070309020205020404" pitchFamily="49" charset="0"/>
              </a:rPr>
              <a:t>name</a:t>
            </a:r>
            <a:r>
              <a:rPr lang="en-IN" dirty="0">
                <a:solidFill>
                  <a:srgbClr val="444444"/>
                </a:solidFill>
                <a:latin typeface="Courier New" panose="02070309020205020404" pitchFamily="49" charset="0"/>
              </a:rPr>
              <a:t>": </a:t>
            </a:r>
            <a:r>
              <a:rPr lang="en-IN" dirty="0">
                <a:solidFill>
                  <a:srgbClr val="0B7500"/>
                </a:solidFill>
                <a:latin typeface="Courier New" panose="02070309020205020404" pitchFamily="49" charset="0"/>
              </a:rPr>
              <a:t>"Spring Sample Application for </a:t>
            </a:r>
            <a:r>
              <a:rPr lang="en-IN" dirty="0" err="1">
                <a:solidFill>
                  <a:srgbClr val="0B7500"/>
                </a:solidFill>
                <a:latin typeface="Courier New" panose="02070309020205020404" pitchFamily="49" charset="0"/>
              </a:rPr>
              <a:t>actuator"</a:t>
            </a:r>
            <a:r>
              <a:rPr lang="en-IN" dirty="0" err="1">
                <a:solidFill>
                  <a:srgbClr val="444444"/>
                </a:solidFill>
                <a:latin typeface="Courier New" panose="02070309020205020404" pitchFamily="49" charset="0"/>
              </a:rPr>
              <a:t>,"</a:t>
            </a:r>
            <a:r>
              <a:rPr lang="en-IN" dirty="0" err="1">
                <a:solidFill>
                  <a:srgbClr val="000000"/>
                </a:solidFill>
                <a:latin typeface="Courier New" panose="02070309020205020404" pitchFamily="49" charset="0"/>
              </a:rPr>
              <a:t>description</a:t>
            </a:r>
            <a:r>
              <a:rPr lang="en-IN" dirty="0">
                <a:solidFill>
                  <a:srgbClr val="444444"/>
                </a:solidFill>
                <a:latin typeface="Courier New" panose="02070309020205020404" pitchFamily="49" charset="0"/>
              </a:rPr>
              <a:t>": </a:t>
            </a:r>
            <a:r>
              <a:rPr lang="en-IN" dirty="0">
                <a:solidFill>
                  <a:srgbClr val="0B7500"/>
                </a:solidFill>
                <a:latin typeface="Courier New" panose="02070309020205020404" pitchFamily="49" charset="0"/>
              </a:rPr>
              <a:t>"This is my sample spring boot </a:t>
            </a:r>
            <a:r>
              <a:rPr lang="en-IN" dirty="0" err="1">
                <a:solidFill>
                  <a:srgbClr val="0B7500"/>
                </a:solidFill>
                <a:latin typeface="Courier New" panose="02070309020205020404" pitchFamily="49" charset="0"/>
              </a:rPr>
              <a:t>application"</a:t>
            </a:r>
            <a:r>
              <a:rPr lang="en-IN" dirty="0" err="1">
                <a:solidFill>
                  <a:srgbClr val="444444"/>
                </a:solidFill>
                <a:latin typeface="Courier New" panose="02070309020205020404" pitchFamily="49" charset="0"/>
              </a:rPr>
              <a:t>,"</a:t>
            </a:r>
            <a:r>
              <a:rPr lang="en-IN" dirty="0" err="1">
                <a:solidFill>
                  <a:srgbClr val="000000"/>
                </a:solidFill>
                <a:latin typeface="Courier New" panose="02070309020205020404" pitchFamily="49" charset="0"/>
              </a:rPr>
              <a:t>version</a:t>
            </a:r>
            <a:r>
              <a:rPr lang="en-IN" dirty="0">
                <a:solidFill>
                  <a:srgbClr val="444444"/>
                </a:solidFill>
                <a:latin typeface="Courier New" panose="02070309020205020404" pitchFamily="49" charset="0"/>
              </a:rPr>
              <a:t>": </a:t>
            </a:r>
            <a:r>
              <a:rPr lang="en-IN" dirty="0">
                <a:solidFill>
                  <a:srgbClr val="0B7500"/>
                </a:solidFill>
                <a:latin typeface="Courier New" panose="02070309020205020404" pitchFamily="49" charset="0"/>
              </a:rPr>
              <a:t>"1.0.0"</a:t>
            </a:r>
            <a:r>
              <a:rPr lang="en-IN" dirty="0">
                <a:solidFill>
                  <a:srgbClr val="444444"/>
                </a:solidFill>
                <a:latin typeface="Courier New" panose="02070309020205020404" pitchFamily="49" charset="0"/>
              </a:rPr>
              <a:t>,"</a:t>
            </a:r>
            <a:r>
              <a:rPr lang="en-IN" dirty="0">
                <a:solidFill>
                  <a:srgbClr val="000000"/>
                </a:solidFill>
                <a:latin typeface="Courier New" panose="02070309020205020404" pitchFamily="49" charset="0"/>
              </a:rPr>
              <a:t>lastupdated</a:t>
            </a:r>
            <a:r>
              <a:rPr lang="en-IN" dirty="0">
                <a:solidFill>
                  <a:srgbClr val="444444"/>
                </a:solidFill>
                <a:latin typeface="Courier New" panose="02070309020205020404" pitchFamily="49" charset="0"/>
              </a:rPr>
              <a:t>": </a:t>
            </a:r>
            <a:r>
              <a:rPr lang="en-IN" dirty="0">
                <a:solidFill>
                  <a:srgbClr val="0B7500"/>
                </a:solidFill>
                <a:latin typeface="Courier New" panose="02070309020205020404" pitchFamily="49" charset="0"/>
              </a:rPr>
              <a:t>"12/09/2019"</a:t>
            </a:r>
            <a:r>
              <a:rPr lang="en-IN" b="1" dirty="0">
                <a:solidFill>
                  <a:srgbClr val="444444"/>
                </a:solidFill>
                <a:latin typeface="Courier New" panose="02070309020205020404" pitchFamily="49" charset="0"/>
              </a:rPr>
              <a:t>}}</a:t>
            </a:r>
            <a:endParaRPr lang="en-IN" dirty="0"/>
          </a:p>
        </p:txBody>
      </p:sp>
    </p:spTree>
    <p:extLst>
      <p:ext uri="{BB962C8B-B14F-4D97-AF65-F5344CB8AC3E}">
        <p14:creationId xmlns:p14="http://schemas.microsoft.com/office/powerpoint/2010/main" val="361204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191390-68A5-4765-8ED6-F8BFFA193014}"/>
              </a:ext>
            </a:extLst>
          </p:cNvPr>
          <p:cNvSpPr/>
          <p:nvPr/>
        </p:nvSpPr>
        <p:spPr>
          <a:xfrm>
            <a:off x="95250" y="-209550"/>
            <a:ext cx="6296025" cy="6333589"/>
          </a:xfrm>
          <a:prstGeom prst="rect">
            <a:avLst/>
          </a:prstGeom>
        </p:spPr>
        <p:txBody>
          <a:bodyPr wrap="square">
            <a:spAutoFit/>
          </a:bodyPr>
          <a:lstStyle/>
          <a:p>
            <a:endParaRPr lang="en-IN" sz="2000" dirty="0"/>
          </a:p>
          <a:p>
            <a:endParaRPr lang="en-IN" sz="2000" dirty="0"/>
          </a:p>
          <a:p>
            <a:r>
              <a:rPr lang="en-IN" sz="2000" dirty="0"/>
              <a:t>//Creating Custom Health Indicator</a:t>
            </a:r>
          </a:p>
          <a:p>
            <a:r>
              <a:rPr lang="en-IN" sz="2000" dirty="0"/>
              <a:t>@Component</a:t>
            </a:r>
          </a:p>
          <a:p>
            <a:r>
              <a:rPr lang="en-IN" sz="2000" dirty="0"/>
              <a:t>public class </a:t>
            </a:r>
            <a:r>
              <a:rPr lang="en-IN" sz="2000" dirty="0" err="1"/>
              <a:t>HealthCheck</a:t>
            </a:r>
            <a:r>
              <a:rPr lang="en-IN" sz="2000" dirty="0"/>
              <a:t> implements </a:t>
            </a:r>
            <a:r>
              <a:rPr lang="en-IN" sz="2000" dirty="0" err="1"/>
              <a:t>HealthIndicator</a:t>
            </a:r>
            <a:r>
              <a:rPr lang="en-IN" sz="2000" dirty="0"/>
              <a:t> {</a:t>
            </a:r>
          </a:p>
          <a:p>
            <a:r>
              <a:rPr lang="en-IN" sz="2000" dirty="0"/>
              <a:t>  </a:t>
            </a:r>
          </a:p>
          <a:p>
            <a:r>
              <a:rPr lang="en-IN" sz="2000" dirty="0"/>
              <a:t>    @Override</a:t>
            </a:r>
          </a:p>
          <a:p>
            <a:r>
              <a:rPr lang="en-IN" sz="2000" dirty="0"/>
              <a:t>    public Health health() {</a:t>
            </a:r>
          </a:p>
          <a:p>
            <a:r>
              <a:rPr lang="en-IN" sz="2000" dirty="0"/>
              <a:t>        int </a:t>
            </a:r>
            <a:r>
              <a:rPr lang="en-IN" sz="2000" dirty="0" err="1"/>
              <a:t>errorCode</a:t>
            </a:r>
            <a:r>
              <a:rPr lang="en-IN" sz="2000" dirty="0"/>
              <a:t> = check(); // perform some specific health check</a:t>
            </a:r>
          </a:p>
          <a:p>
            <a:r>
              <a:rPr lang="en-IN" sz="2000" dirty="0"/>
              <a:t>        if (</a:t>
            </a:r>
            <a:r>
              <a:rPr lang="en-IN" sz="2000" dirty="0" err="1"/>
              <a:t>errorCode</a:t>
            </a:r>
            <a:r>
              <a:rPr lang="en-IN" sz="2000" dirty="0"/>
              <a:t> != 0) {</a:t>
            </a:r>
          </a:p>
          <a:p>
            <a:r>
              <a:rPr lang="en-IN" sz="2000" dirty="0"/>
              <a:t>            return </a:t>
            </a:r>
            <a:r>
              <a:rPr lang="en-IN" sz="2000" dirty="0" err="1"/>
              <a:t>Health.down</a:t>
            </a:r>
            <a:r>
              <a:rPr lang="en-IN" sz="2000" dirty="0"/>
              <a:t>()</a:t>
            </a:r>
          </a:p>
          <a:p>
            <a:r>
              <a:rPr lang="en-IN" sz="2000" dirty="0"/>
              <a:t>              .</a:t>
            </a:r>
            <a:r>
              <a:rPr lang="en-IN" sz="2000" dirty="0" err="1"/>
              <a:t>withDetail</a:t>
            </a:r>
            <a:r>
              <a:rPr lang="en-IN" sz="2000" dirty="0"/>
              <a:t>("Error Code", </a:t>
            </a:r>
            <a:r>
              <a:rPr lang="en-IN" sz="2000" dirty="0" err="1"/>
              <a:t>errorCode</a:t>
            </a:r>
            <a:r>
              <a:rPr lang="en-IN" sz="2000" dirty="0"/>
              <a:t>).build();</a:t>
            </a:r>
          </a:p>
          <a:p>
            <a:r>
              <a:rPr lang="en-IN" sz="2000" dirty="0"/>
              <a:t>        }</a:t>
            </a:r>
          </a:p>
          <a:p>
            <a:r>
              <a:rPr lang="en-IN" sz="2000" dirty="0"/>
              <a:t>        return </a:t>
            </a:r>
            <a:r>
              <a:rPr lang="en-IN" sz="2000" dirty="0" err="1"/>
              <a:t>Health.up</a:t>
            </a:r>
            <a:r>
              <a:rPr lang="en-IN" sz="2000" dirty="0"/>
              <a:t>().build();</a:t>
            </a:r>
          </a:p>
          <a:p>
            <a:r>
              <a:rPr lang="en-IN" sz="2000" dirty="0"/>
              <a:t>    }</a:t>
            </a:r>
          </a:p>
          <a:p>
            <a:r>
              <a:rPr lang="en-IN" sz="2000" dirty="0"/>
              <a:t>     </a:t>
            </a:r>
          </a:p>
          <a:p>
            <a:r>
              <a:rPr lang="en-IN" sz="2000" dirty="0"/>
              <a:t>    public int check() {</a:t>
            </a:r>
          </a:p>
          <a:p>
            <a:r>
              <a:rPr lang="en-IN" sz="2000" dirty="0"/>
              <a:t>        // Our logic to check health</a:t>
            </a:r>
          </a:p>
          <a:p>
            <a:r>
              <a:rPr lang="en-IN" sz="2000" dirty="0"/>
              <a:t>        return 0;</a:t>
            </a:r>
          </a:p>
        </p:txBody>
      </p:sp>
      <p:sp>
        <p:nvSpPr>
          <p:cNvPr id="5" name="Rectangle 4">
            <a:extLst>
              <a:ext uri="{FF2B5EF4-FFF2-40B4-BE49-F238E27FC236}">
                <a16:creationId xmlns:a16="http://schemas.microsoft.com/office/drawing/2014/main" id="{FAB77EDB-4923-45EF-824D-9555255EB7A7}"/>
              </a:ext>
            </a:extLst>
          </p:cNvPr>
          <p:cNvSpPr/>
          <p:nvPr/>
        </p:nvSpPr>
        <p:spPr>
          <a:xfrm>
            <a:off x="6800850" y="520689"/>
            <a:ext cx="6362700" cy="4801314"/>
          </a:xfrm>
          <a:prstGeom prst="rect">
            <a:avLst/>
          </a:prstGeom>
        </p:spPr>
        <p:txBody>
          <a:bodyPr wrap="square">
            <a:spAutoFit/>
          </a:bodyPr>
          <a:lstStyle/>
          <a:p>
            <a:r>
              <a:rPr lang="en-IN" dirty="0"/>
              <a:t>//output</a:t>
            </a:r>
          </a:p>
          <a:p>
            <a:endParaRPr lang="en-IN" dirty="0"/>
          </a:p>
          <a:p>
            <a:r>
              <a:rPr lang="en-IN" dirty="0"/>
              <a:t>{</a:t>
            </a:r>
          </a:p>
          <a:p>
            <a:r>
              <a:rPr lang="en-IN" dirty="0"/>
              <a:t>    "status" : "DOWN",</a:t>
            </a:r>
          </a:p>
          <a:p>
            <a:r>
              <a:rPr lang="en-IN" dirty="0"/>
              <a:t>    "</a:t>
            </a:r>
            <a:r>
              <a:rPr lang="en-IN" dirty="0" err="1"/>
              <a:t>myHealthCheck</a:t>
            </a:r>
            <a:r>
              <a:rPr lang="en-IN" dirty="0"/>
              <a:t>" : {</a:t>
            </a:r>
          </a:p>
          <a:p>
            <a:r>
              <a:rPr lang="en-IN" dirty="0"/>
              <a:t>        "status" : "DOWN",</a:t>
            </a:r>
          </a:p>
          <a:p>
            <a:r>
              <a:rPr lang="en-IN" dirty="0"/>
              <a:t>        "Error Code" : 1</a:t>
            </a:r>
          </a:p>
          <a:p>
            <a:r>
              <a:rPr lang="en-IN" dirty="0"/>
              <a:t>     },</a:t>
            </a:r>
          </a:p>
          <a:p>
            <a:r>
              <a:rPr lang="en-IN" dirty="0"/>
              <a:t>     "</a:t>
            </a:r>
            <a:r>
              <a:rPr lang="en-IN" dirty="0" err="1"/>
              <a:t>diskSpace</a:t>
            </a:r>
            <a:r>
              <a:rPr lang="en-IN" dirty="0"/>
              <a:t>" : {</a:t>
            </a:r>
          </a:p>
          <a:p>
            <a:r>
              <a:rPr lang="en-IN" dirty="0"/>
              <a:t>         "status" : "UP",</a:t>
            </a:r>
          </a:p>
          <a:p>
            <a:r>
              <a:rPr lang="en-IN" dirty="0"/>
              <a:t>         "free" : 209047318528,</a:t>
            </a:r>
          </a:p>
          <a:p>
            <a:r>
              <a:rPr lang="en-IN" dirty="0"/>
              <a:t>         "threshold" : 10485760</a:t>
            </a:r>
          </a:p>
          <a:p>
            <a:r>
              <a:rPr lang="en-IN" dirty="0"/>
              <a:t>     }</a:t>
            </a:r>
          </a:p>
          <a:p>
            <a:r>
              <a:rPr lang="en-IN" dirty="0"/>
              <a:t>}</a:t>
            </a:r>
          </a:p>
          <a:p>
            <a:endParaRPr lang="en-IN" dirty="0"/>
          </a:p>
          <a:p>
            <a:r>
              <a:rPr lang="en-IN" dirty="0" err="1"/>
              <a:t>management.endpoint.health.show</a:t>
            </a:r>
            <a:r>
              <a:rPr lang="en-IN" dirty="0"/>
              <a:t>-details=always </a:t>
            </a:r>
          </a:p>
          <a:p>
            <a:r>
              <a:rPr lang="en-IN" dirty="0"/>
              <a:t>Gives detailed report</a:t>
            </a:r>
          </a:p>
        </p:txBody>
      </p:sp>
      <p:sp>
        <p:nvSpPr>
          <p:cNvPr id="6" name="Rectangle 5">
            <a:extLst>
              <a:ext uri="{FF2B5EF4-FFF2-40B4-BE49-F238E27FC236}">
                <a16:creationId xmlns:a16="http://schemas.microsoft.com/office/drawing/2014/main" id="{0F9F6F82-CC3A-457E-832C-653201E090E2}"/>
              </a:ext>
            </a:extLst>
          </p:cNvPr>
          <p:cNvSpPr/>
          <p:nvPr/>
        </p:nvSpPr>
        <p:spPr>
          <a:xfrm>
            <a:off x="9136545" y="152941"/>
            <a:ext cx="1888435"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/health endpoint</a:t>
            </a:r>
          </a:p>
        </p:txBody>
      </p:sp>
    </p:spTree>
    <p:extLst>
      <p:ext uri="{BB962C8B-B14F-4D97-AF65-F5344CB8AC3E}">
        <p14:creationId xmlns:p14="http://schemas.microsoft.com/office/powerpoint/2010/main" val="7443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92D004-6F05-4442-A280-EFD179B7DE89}"/>
              </a:ext>
            </a:extLst>
          </p:cNvPr>
          <p:cNvSpPr/>
          <p:nvPr/>
        </p:nvSpPr>
        <p:spPr>
          <a:xfrm>
            <a:off x="1947542" y="215384"/>
            <a:ext cx="2595883" cy="461665"/>
          </a:xfrm>
          <a:prstGeom prst="rect">
            <a:avLst/>
          </a:prstGeom>
        </p:spPr>
        <p:txBody>
          <a:bodyPr wrap="square">
            <a:spAutoFit/>
          </a:bodyPr>
          <a:lstStyle/>
          <a:p>
            <a:r>
              <a:rPr lang="en-IN" sz="2400" dirty="0"/>
              <a:t>/metrics endpoint</a:t>
            </a:r>
          </a:p>
        </p:txBody>
      </p:sp>
      <p:sp>
        <p:nvSpPr>
          <p:cNvPr id="4" name="Rectangle 3">
            <a:extLst>
              <a:ext uri="{FF2B5EF4-FFF2-40B4-BE49-F238E27FC236}">
                <a16:creationId xmlns:a16="http://schemas.microsoft.com/office/drawing/2014/main" id="{4C669B5E-F89E-40F9-934E-37D6405EAA8A}"/>
              </a:ext>
            </a:extLst>
          </p:cNvPr>
          <p:cNvSpPr/>
          <p:nvPr/>
        </p:nvSpPr>
        <p:spPr>
          <a:xfrm>
            <a:off x="257175" y="747236"/>
            <a:ext cx="6096000" cy="1477328"/>
          </a:xfrm>
          <a:prstGeom prst="rect">
            <a:avLst/>
          </a:prstGeom>
        </p:spPr>
        <p:txBody>
          <a:bodyPr>
            <a:spAutoFit/>
          </a:bodyPr>
          <a:lstStyle/>
          <a:p>
            <a:r>
              <a:rPr lang="en-IN" dirty="0"/>
              <a:t>The metrics endpoint publishes information about OS, JVM as well as application level metrics. Once enabled, we get information such as memory, heap, processors, threads, classes loaded, classes unloaded, thread pools along with some HTTP metrics as well.</a:t>
            </a:r>
          </a:p>
        </p:txBody>
      </p:sp>
    </p:spTree>
    <p:extLst>
      <p:ext uri="{BB962C8B-B14F-4D97-AF65-F5344CB8AC3E}">
        <p14:creationId xmlns:p14="http://schemas.microsoft.com/office/powerpoint/2010/main" val="15092972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2914</TotalTime>
  <Words>360</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Courier New</vt:lpstr>
      <vt:lpstr>Gill Sans MT</vt:lpstr>
      <vt:lpstr>raleway</vt:lpstr>
      <vt:lpstr>Gallery</vt:lpstr>
      <vt:lpstr>Actuator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Actuator</dc:title>
  <dc:creator>Radha V Krishna</dc:creator>
  <cp:lastModifiedBy>Radha V Krishna</cp:lastModifiedBy>
  <cp:revision>12</cp:revision>
  <dcterms:created xsi:type="dcterms:W3CDTF">2019-10-10T10:42:24Z</dcterms:created>
  <dcterms:modified xsi:type="dcterms:W3CDTF">2019-10-12T11:17:04Z</dcterms:modified>
</cp:coreProperties>
</file>