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4" r:id="rId5"/>
    <p:sldId id="269" r:id="rId6"/>
    <p:sldId id="257" r:id="rId7"/>
    <p:sldId id="258" r:id="rId8"/>
    <p:sldId id="270" r:id="rId9"/>
    <p:sldId id="271" r:id="rId10"/>
    <p:sldId id="261" r:id="rId11"/>
    <p:sldId id="262" r:id="rId12"/>
    <p:sldId id="278" r:id="rId13"/>
    <p:sldId id="279" r:id="rId14"/>
    <p:sldId id="280" r:id="rId15"/>
    <p:sldId id="281" r:id="rId16"/>
    <p:sldId id="275" r:id="rId17"/>
    <p:sldId id="276" r:id="rId18"/>
    <p:sldId id="277" r:id="rId19"/>
    <p:sldId id="263" r:id="rId20"/>
    <p:sldId id="264" r:id="rId21"/>
    <p:sldId id="265" r:id="rId22"/>
    <p:sldId id="266" r:id="rId23"/>
    <p:sldId id="267"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4" autoAdjust="0"/>
    <p:restoredTop sz="94660"/>
  </p:normalViewPr>
  <p:slideViewPr>
    <p:cSldViewPr snapToGrid="0">
      <p:cViewPr varScale="1">
        <p:scale>
          <a:sx n="67" d="100"/>
          <a:sy n="67" d="100"/>
        </p:scale>
        <p:origin x="5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472" units="cm"/>
          <inkml:channel name="Y" type="integer" max="11152" units="cm"/>
          <inkml:channel name="F" type="integer" max="4096" units="dev"/>
          <inkml:channel name="T" type="integer" max="2.14748E9" units="dev"/>
        </inkml:traceFormat>
        <inkml:channelProperties>
          <inkml:channelProperty channel="X" name="resolution" value="630.1618" units="1/cm"/>
          <inkml:channelProperty channel="Y" name="resolution" value="640.91956" units="1/cm"/>
          <inkml:channelProperty channel="F" name="resolution" value="0" units="1/dev"/>
          <inkml:channelProperty channel="T" name="resolution" value="1" units="1/dev"/>
        </inkml:channelProperties>
      </inkml:inkSource>
      <inkml:timestamp xml:id="ts0" timeString="2021-03-19T07:44:50.2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6708 2216 359 0,'0'0'0'16,"0"0"-7"-16,0 0 7 0,0 0-6 0,21 37 6 16,-21-37 36-16,0 0-36 0,16 21 36 0,3 1-36 15,-19-22 100-15,0 0-100 0,24 17 101 0,1 2-101 16,-25-19 82-16,0 0-82 0,34 7 82 0,12-6-82 0,-46-1 101 16,0 0-101-16,59-5 102 0,14-10-102 0,-73 15 182 15,0 0-182-15,101-43 182 0,24-24-182 0,-125 67 176 16,0 0-176-16,130-76 176 0,15-13-176 0,-145 89 110 15,0 0-110-15,146-104 111 0,5-11-111 0,-151 115 119 16,0 0-119-16,145-108 120 0,-3-1-120 0,-142 109 78 16,0 0-78-16,122-85 79 0,-9 20-79 0,-113 65-20 15,0 0 20-15,85-48-20 0,-22 21 20 0,85-50-1645 16</inkml:trace>
</inkml:ink>
</file>

<file path=ppt/ink/ink2.xml><?xml version="1.0" encoding="utf-8"?>
<inkml:ink xmlns:inkml="http://www.w3.org/2003/InkML">
  <inkml:definitions>
    <inkml:context xml:id="ctx0">
      <inkml:inkSource xml:id="inkSrc0">
        <inkml:traceFormat>
          <inkml:channel name="X" type="integer" max="19472" units="cm"/>
          <inkml:channel name="Y" type="integer" max="11152" units="cm"/>
          <inkml:channel name="F" type="integer" max="4096" units="dev"/>
          <inkml:channel name="T" type="integer" max="2.14748E9" units="dev"/>
        </inkml:traceFormat>
        <inkml:channelProperties>
          <inkml:channelProperty channel="X" name="resolution" value="630.1618" units="1/cm"/>
          <inkml:channelProperty channel="Y" name="resolution" value="640.91956" units="1/cm"/>
          <inkml:channelProperty channel="F" name="resolution" value="0" units="1/dev"/>
          <inkml:channelProperty channel="T" name="resolution" value="1" units="1/dev"/>
        </inkml:channelProperties>
      </inkml:inkSource>
      <inkml:timestamp xml:id="ts0" timeString="2021-03-19T07:44:55.2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6717 5746 975 0,'0'0'0'0,"7"0"0"0,2 0 0 0,-9 0-268 16,0 0 268-16,5 0-268 0,-2-5 268 0,-3 5-92 16,0 0 92-16,4-3-92 0,-4-1 92 0,5-4-109 15</inkml:trace>
</inkml:ink>
</file>

<file path=ppt/ink/ink3.xml><?xml version="1.0" encoding="utf-8"?>
<inkml:ink xmlns:inkml="http://www.w3.org/2003/InkML">
  <inkml:definitions>
    <inkml:context xml:id="ctx0">
      <inkml:inkSource xml:id="inkSrc0">
        <inkml:traceFormat>
          <inkml:channel name="X" type="integer" max="19472" units="cm"/>
          <inkml:channel name="Y" type="integer" max="11152" units="cm"/>
          <inkml:channel name="F" type="integer" max="4096" units="dev"/>
          <inkml:channel name="T" type="integer" max="2.14748E9" units="dev"/>
        </inkml:traceFormat>
        <inkml:channelProperties>
          <inkml:channelProperty channel="X" name="resolution" value="630.1618" units="1/cm"/>
          <inkml:channelProperty channel="Y" name="resolution" value="640.91956" units="1/cm"/>
          <inkml:channelProperty channel="F" name="resolution" value="0" units="1/dev"/>
          <inkml:channelProperty channel="T" name="resolution" value="1" units="1/dev"/>
        </inkml:channelProperties>
      </inkml:inkSource>
      <inkml:timestamp xml:id="ts0" timeString="2021-03-19T07:44:55.6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6797 5734 147 0,'0'0'0'0,"3"0"0"0,3-3 0 0,-6 3-1 0,0 0 1 15,15-2 0-15,6-1 0 0,-21 3-2 0,0 0 2 0,23 0-1 16,1-3 1-16,-24 3 3 0,0 0-3 0,37-4 4 15,6-3-4-15,-43 7 93 0,0 0-93 0,47-5 94 16,7-2-94-16,-54 7 76 0,0 0-76 0,54-3 76 16,2 1-76-16,-56 2 103 0,0 0-103 0,54 0 104 15,1 0-104-15,-55 0 92 0,0 0-92 0,63 0 93 16,-1-3-93-16,-62 3 73 0,0 0-73 0,80 0 73 16,11 0-73-16,-91 0 102 0,0 0-102 0,82 0 103 15,-4 3-103-15,-78-3 39 0,0 0-39 0,71 0 39 16,-1-7-39-16,-70 7 89 0,0 0-89 0,55 0 90 15,-8 4-90-15,-47-4 51 0,0 0-51 0,47 3 51 16,-5-3-51-16,-42 0 34 0,0 0-34 0,37 0 34 16,-8 4-34-16,-29-4 85 0,0 0-85 0,21 5 86 0,-4 2-86 15,-17-7 70-15,0 0-70 0,14 3 71 0,-3 2-71 16,-11-5 72-16,0 0-72 0,8 4 73 0,-2-1-73 0,-6-3 62 16,0 0-62-16,3 3 63 0,-3-1-63 0,0-2 41 15,0 0-41-15,2 9 42 0,-2 1-42 0,0-10 36 16,0 0-36-16,0 12 37 0,-2-4-37 0,2 15-1747 15</inkml:trace>
</inkml:ink>
</file>

<file path=ppt/ink/ink4.xml><?xml version="1.0" encoding="utf-8"?>
<inkml:ink xmlns:inkml="http://www.w3.org/2003/InkML">
  <inkml:definitions>
    <inkml:context xml:id="ctx0">
      <inkml:inkSource xml:id="inkSrc0">
        <inkml:traceFormat>
          <inkml:channel name="X" type="integer" max="19472" units="cm"/>
          <inkml:channel name="Y" type="integer" max="11152" units="cm"/>
          <inkml:channel name="F" type="integer" max="4096" units="dev"/>
          <inkml:channel name="T" type="integer" max="2.14748E9" units="dev"/>
        </inkml:traceFormat>
        <inkml:channelProperties>
          <inkml:channelProperty channel="X" name="resolution" value="630.1618" units="1/cm"/>
          <inkml:channelProperty channel="Y" name="resolution" value="640.91956" units="1/cm"/>
          <inkml:channelProperty channel="F" name="resolution" value="0" units="1/dev"/>
          <inkml:channelProperty channel="T" name="resolution" value="1" units="1/dev"/>
        </inkml:channelProperties>
      </inkml:inkSource>
      <inkml:timestamp xml:id="ts0" timeString="2021-03-19T07:45:05.2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15542 10893 169 0,'0'0'0'0,"28"0"0"0,22 0 0 16,-50 0 116-16,0 0-116 0,51 0 116 0,11 0-116 15,-62 0 102-15,0 0-102 0,80-1 102 0,18-5-102 0,-98 6 146 16,0 0-146-16,90-5 146 0,1 0-146 0,-91 5 126 16,0 0-126-16,80-7 126 0,-9-5-126 0,-71 12 112 15,0 0-112-15,64-8 112 0,-8-2-112 0,-56 10 69 16,0 0-69-16,36-4 69 0,-15 2-69 0,-21 2 52 15,0 0-52-15,16 0 52 0,-7 2-52 0,-9-2-35 16,0 0 35-16,-9 9-34 0,-15 3 34 0,-9 8-1091 16</inkml:trace>
</inkml:ink>
</file>

<file path=ppt/ink/ink5.xml><?xml version="1.0" encoding="utf-8"?>
<inkml:ink xmlns:inkml="http://www.w3.org/2003/InkML">
  <inkml:definitions>
    <inkml:context xml:id="ctx0">
      <inkml:inkSource xml:id="inkSrc0">
        <inkml:traceFormat>
          <inkml:channel name="X" type="integer" max="19472" units="cm"/>
          <inkml:channel name="Y" type="integer" max="11152" units="cm"/>
          <inkml:channel name="F" type="integer" max="4096" units="dev"/>
          <inkml:channel name="T" type="integer" max="2.14748E9" units="dev"/>
        </inkml:traceFormat>
        <inkml:channelProperties>
          <inkml:channelProperty channel="X" name="resolution" value="630.1618" units="1/cm"/>
          <inkml:channelProperty channel="Y" name="resolution" value="640.91956" units="1/cm"/>
          <inkml:channelProperty channel="F" name="resolution" value="0" units="1/dev"/>
          <inkml:channelProperty channel="T" name="resolution" value="1" units="1/dev"/>
        </inkml:channelProperties>
      </inkml:inkSource>
      <inkml:timestamp xml:id="ts0" timeString="2021-03-19T07:45:07.8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11201 11884 158 0,'0'0'0'0,"12"-2"0"0,4-3 0 0,-16 5 42 16,0 0-42-16,17 2 42 0,6 3-42 0,-23-5 124 0,0 0-124 15,27 3 125-15,6 3-125 0,-33-6 99 0,0 0-99 16,35 3 99-16,7 0-99 0,-42-3 100 0,0 0-100 15,43 7 100-15,8-2-100 0,-51-5 144 0,0 0-144 0,57 7 144 16,8-3-144-16,-65-4 128 0,0 0-128 0,66 0 128 16,2-4-128-16,-68 4 68 0,0 0-68 0,92-12 68 15,14-7-68-15,-106 19 88 0,0 0-88 0,97-17 89 16,-1 0-89-16,-96 17 62 0,0 0-62 0,92-17 63 16,-3 2-63-16,-89 15 75 0,0 0-75 0,80-14 76 15,-4 4-76-15,-76 10 66 0,0 0-66 0,68-7 67 16,-5 2-67-16,-63 5 54 0,0 0-54 0,43-2 54 15,-11 2-54-15,-32 0 34 0,0 0-34 0,26 2 35 16,-5 0-35-16,-21-2 16 0,0 0-16 0,15 3 17 16,-4-1-17-16,-11-2 11 0,0 0-11 0,7 8 11 15,-7 6-11-15,0-14 0 0,0 0 0 0,-13 19 0 0,-4 0 0 16,17-19-4-16,0 0 4 0,-31 39-1727 16,62-78 1727-16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3-19T07:44:33.670"/>
    </inkml:context>
    <inkml:brush xml:id="br0">
      <inkml:brushProperty name="width" value="0.05292" units="cm"/>
      <inkml:brushProperty name="height" value="0.05292" units="cm"/>
      <inkml:brushProperty name="color" value="#FFFF00"/>
    </inkml:brush>
  </inkml:definitions>
  <inkml:trace contextRef="#ctx0" brushRef="#br0">2417 17498 0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7FD70-961D-48E0-B201-7F1DB1866310}" type="datetimeFigureOut">
              <a:rPr lang="en-IN" smtClean="0"/>
              <a:t>14-07-2021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52829A3-602C-45D0-A318-EEEDACD7984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787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7FD70-961D-48E0-B201-7F1DB186631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829A3-602C-45D0-A318-EEEDACD7984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01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7FD70-961D-48E0-B201-7F1DB186631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829A3-602C-45D0-A318-EEEDACD7984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05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7FD70-961D-48E0-B201-7F1DB186631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829A3-602C-45D0-A318-EEEDACD7984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503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7FD70-961D-48E0-B201-7F1DB1866310}" type="datetimeFigureOut">
              <a:rPr lang="en-IN" smtClean="0"/>
              <a:t>14-07-2021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2829A3-602C-45D0-A318-EEEDACD7984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71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7FD70-961D-48E0-B201-7F1DB1866310}"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829A3-602C-45D0-A318-EEEDACD7984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19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7FD70-961D-48E0-B201-7F1DB1866310}" type="datetimeFigureOut">
              <a:rPr lang="en-IN" smtClean="0"/>
              <a:t>14-07-2021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2829A3-602C-45D0-A318-EEEDACD7984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047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7FD70-961D-48E0-B201-7F1DB1866310}" type="datetimeFigureOut">
              <a:rPr lang="en-IN" smtClean="0"/>
              <a:t>14-07-2021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2829A3-602C-45D0-A318-EEEDACD7984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957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7FD70-961D-48E0-B201-7F1DB1866310}" type="datetimeFigureOut">
              <a:rPr lang="en-IN" smtClean="0"/>
              <a:t>14-07-2021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2829A3-602C-45D0-A318-EEEDACD7984D}" type="slidenum">
              <a:rPr lang="en-IN" smtClean="0"/>
              <a:t>‹#›</a:t>
            </a:fld>
            <a:endParaRPr lang="en-IN"/>
          </a:p>
        </p:txBody>
      </p:sp>
    </p:spTree>
    <p:extLst>
      <p:ext uri="{BB962C8B-B14F-4D97-AF65-F5344CB8AC3E}">
        <p14:creationId xmlns:p14="http://schemas.microsoft.com/office/powerpoint/2010/main" val="391013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7FD70-961D-48E0-B201-7F1DB1866310}" type="datetimeFigureOut">
              <a:rPr lang="en-IN" smtClean="0"/>
              <a:t>14-07-2021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2829A3-602C-45D0-A318-EEEDACD7984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81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C7FD70-961D-48E0-B201-7F1DB1866310}" type="datetimeFigureOut">
              <a:rPr lang="en-IN" smtClean="0"/>
              <a:t>14-07-2021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52829A3-602C-45D0-A318-EEEDACD7984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30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C7FD70-961D-48E0-B201-7F1DB1866310}" type="datetimeFigureOut">
              <a:rPr lang="en-IN" smtClean="0"/>
              <a:t>14-07-2021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2829A3-602C-45D0-A318-EEEDACD7984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778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bmc.com/blogs/root-cause-analysi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0.png"/><Relationship Id="rId7" Type="http://schemas.openxmlformats.org/officeDocument/2006/relationships/image" Target="../media/image60.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projects.spring.io/spring-clo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pplication_components" TargetMode="External"/><Relationship Id="rId2" Type="http://schemas.openxmlformats.org/officeDocument/2006/relationships/hyperlink" Target="https://en.wikipedia.org/wiki/Software_design" TargetMode="External"/><Relationship Id="rId1" Type="http://schemas.openxmlformats.org/officeDocument/2006/relationships/slideLayout" Target="../slideLayouts/slideLayout2.xml"/><Relationship Id="rId4" Type="http://schemas.openxmlformats.org/officeDocument/2006/relationships/hyperlink" Target="https://en.wikipedia.org/wiki/Communications_protoco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Modular_programming" TargetMode="External"/><Relationship Id="rId13" Type="http://schemas.openxmlformats.org/officeDocument/2006/relationships/hyperlink" Target="https://en.wikipedia.org/wiki/Continuous_delivery" TargetMode="External"/><Relationship Id="rId3" Type="http://schemas.openxmlformats.org/officeDocument/2006/relationships/hyperlink" Target="https://en.wikipedia.org/wiki/Service-oriented_architecture" TargetMode="External"/><Relationship Id="rId7" Type="http://schemas.openxmlformats.org/officeDocument/2006/relationships/hyperlink" Target="https://en.wikipedia.org/wiki/Protocol_(computing)" TargetMode="External"/><Relationship Id="rId12" Type="http://schemas.openxmlformats.org/officeDocument/2006/relationships/hyperlink" Target="https://en.wikipedia.org/wiki/Microservices#cite_note-Ach_Chen-3"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Service_granularity_principle" TargetMode="External"/><Relationship Id="rId11" Type="http://schemas.openxmlformats.org/officeDocument/2006/relationships/hyperlink" Target="https://en.wikipedia.org/wiki/Refactoring" TargetMode="External"/><Relationship Id="rId5" Type="http://schemas.openxmlformats.org/officeDocument/2006/relationships/hyperlink" Target="https://en.wikipedia.org/wiki/Coupling_(computer_programming)" TargetMode="External"/><Relationship Id="rId10" Type="http://schemas.openxmlformats.org/officeDocument/2006/relationships/hyperlink" Target="https://en.wikipedia.org/wiki/Microservices#cite_note-2" TargetMode="External"/><Relationship Id="rId4" Type="http://schemas.openxmlformats.org/officeDocument/2006/relationships/hyperlink" Target="https://en.wikipedia.org/wiki/Application_(computing)" TargetMode="External"/><Relationship Id="rId9" Type="http://schemas.openxmlformats.org/officeDocument/2006/relationships/hyperlink" Target="https://en.wikipedia.org/wiki/Software_deploy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76EC-4DA0-40C8-9971-739926A374DB}"/>
              </a:ext>
            </a:extLst>
          </p:cNvPr>
          <p:cNvSpPr>
            <a:spLocks noGrp="1"/>
          </p:cNvSpPr>
          <p:nvPr>
            <p:ph type="ctrTitle"/>
          </p:nvPr>
        </p:nvSpPr>
        <p:spPr/>
        <p:txBody>
          <a:bodyPr/>
          <a:lstStyle/>
          <a:p>
            <a:r>
              <a:rPr lang="en-IN" dirty="0" err="1"/>
              <a:t>MicroServices</a:t>
            </a:r>
            <a:endParaRPr lang="en-IN" dirty="0"/>
          </a:p>
        </p:txBody>
      </p:sp>
      <p:sp>
        <p:nvSpPr>
          <p:cNvPr id="3" name="Subtitle 2">
            <a:extLst>
              <a:ext uri="{FF2B5EF4-FFF2-40B4-BE49-F238E27FC236}">
                <a16:creationId xmlns:a16="http://schemas.microsoft.com/office/drawing/2014/main" id="{4E29273C-B52B-46FF-8BA4-1EB6E9C115A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2755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B349-2724-46B4-9782-81CDF843C38A}"/>
              </a:ext>
            </a:extLst>
          </p:cNvPr>
          <p:cNvSpPr>
            <a:spLocks noGrp="1"/>
          </p:cNvSpPr>
          <p:nvPr>
            <p:ph type="title"/>
          </p:nvPr>
        </p:nvSpPr>
        <p:spPr/>
        <p:txBody>
          <a:bodyPr/>
          <a:lstStyle/>
          <a:p>
            <a:r>
              <a:rPr lang="en-IN" dirty="0"/>
              <a:t>Rules for a good MS architecture</a:t>
            </a:r>
          </a:p>
        </p:txBody>
      </p:sp>
      <p:sp>
        <p:nvSpPr>
          <p:cNvPr id="3" name="Content Placeholder 2">
            <a:extLst>
              <a:ext uri="{FF2B5EF4-FFF2-40B4-BE49-F238E27FC236}">
                <a16:creationId xmlns:a16="http://schemas.microsoft.com/office/drawing/2014/main" id="{1195F898-1476-4A0E-8BC0-1B04BEBB3358}"/>
              </a:ext>
            </a:extLst>
          </p:cNvPr>
          <p:cNvSpPr>
            <a:spLocks noGrp="1"/>
          </p:cNvSpPr>
          <p:nvPr>
            <p:ph idx="1"/>
          </p:nvPr>
        </p:nvSpPr>
        <p:spPr/>
        <p:txBody>
          <a:bodyPr/>
          <a:lstStyle/>
          <a:p>
            <a:r>
              <a:rPr lang="en-IN" b="1" dirty="0"/>
              <a:t>Independent</a:t>
            </a:r>
            <a:r>
              <a:rPr lang="en-IN" dirty="0"/>
              <a:t> − Each microservice should be independently deployable.</a:t>
            </a:r>
          </a:p>
          <a:p>
            <a:r>
              <a:rPr lang="en-IN" b="1" dirty="0"/>
              <a:t>Coupling</a:t>
            </a:r>
            <a:r>
              <a:rPr lang="en-IN" dirty="0"/>
              <a:t> − All microservices should be loosely coupled with one another such that changes in one will not affect the other.</a:t>
            </a:r>
          </a:p>
          <a:p>
            <a:r>
              <a:rPr lang="en-IN" b="1" dirty="0"/>
              <a:t>Business Goal</a:t>
            </a:r>
            <a:r>
              <a:rPr lang="en-IN" dirty="0"/>
              <a:t> − Each service unit of the entire application should be the smallest and capable of delivering one specific business goal.</a:t>
            </a:r>
          </a:p>
          <a:p>
            <a:endParaRPr lang="en-IN" dirty="0"/>
          </a:p>
        </p:txBody>
      </p:sp>
    </p:spTree>
    <p:extLst>
      <p:ext uri="{BB962C8B-B14F-4D97-AF65-F5344CB8AC3E}">
        <p14:creationId xmlns:p14="http://schemas.microsoft.com/office/powerpoint/2010/main" val="234513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9222-35B2-4E8E-9FAB-0F963F5FB652}"/>
              </a:ext>
            </a:extLst>
          </p:cNvPr>
          <p:cNvSpPr>
            <a:spLocks noGrp="1"/>
          </p:cNvSpPr>
          <p:nvPr>
            <p:ph type="title"/>
          </p:nvPr>
        </p:nvSpPr>
        <p:spPr/>
        <p:txBody>
          <a:bodyPr/>
          <a:lstStyle/>
          <a:p>
            <a:r>
              <a:rPr lang="en-IN" dirty="0"/>
              <a:t>Challenges of Microservices Architecture</a:t>
            </a:r>
          </a:p>
        </p:txBody>
      </p:sp>
      <p:sp>
        <p:nvSpPr>
          <p:cNvPr id="3" name="Content Placeholder 2">
            <a:extLst>
              <a:ext uri="{FF2B5EF4-FFF2-40B4-BE49-F238E27FC236}">
                <a16:creationId xmlns:a16="http://schemas.microsoft.com/office/drawing/2014/main" id="{3EA39D65-3500-4787-B1B3-A5AD06C8FEB7}"/>
              </a:ext>
            </a:extLst>
          </p:cNvPr>
          <p:cNvSpPr>
            <a:spLocks noGrp="1"/>
          </p:cNvSpPr>
          <p:nvPr>
            <p:ph idx="1"/>
          </p:nvPr>
        </p:nvSpPr>
        <p:spPr/>
        <p:txBody>
          <a:bodyPr/>
          <a:lstStyle/>
          <a:p>
            <a:r>
              <a:rPr lang="en-IN" dirty="0"/>
              <a:t>Bounded Context – Working Dos and </a:t>
            </a:r>
            <a:r>
              <a:rPr lang="en-IN" dirty="0" err="1"/>
              <a:t>Donts</a:t>
            </a:r>
            <a:endParaRPr lang="en-IN" dirty="0"/>
          </a:p>
          <a:p>
            <a:r>
              <a:rPr lang="en-IN" dirty="0"/>
              <a:t>Configuration Management</a:t>
            </a:r>
          </a:p>
          <a:p>
            <a:r>
              <a:rPr lang="en-IN" dirty="0"/>
              <a:t>Dynamic Scale up and Down.</a:t>
            </a:r>
          </a:p>
          <a:p>
            <a:r>
              <a:rPr lang="en-IN" dirty="0"/>
              <a:t>Visibility  - Identification of  a bug</a:t>
            </a:r>
          </a:p>
          <a:p>
            <a:pPr lvl="1"/>
            <a:r>
              <a:rPr lang="en-IN" dirty="0"/>
              <a:t>Fault Identification</a:t>
            </a:r>
          </a:p>
          <a:p>
            <a:r>
              <a:rPr lang="en-IN" dirty="0"/>
              <a:t>Pack of Cards if not architecture properly</a:t>
            </a:r>
            <a:r>
              <a:rPr lang="en-IN"/>
              <a:t>.- No fault </a:t>
            </a:r>
            <a:r>
              <a:rPr lang="en-IN" dirty="0"/>
              <a:t>tolerance</a:t>
            </a:r>
          </a:p>
          <a:p>
            <a:endParaRPr lang="en-IN" dirty="0"/>
          </a:p>
          <a:p>
            <a:endParaRPr lang="en-IN" dirty="0"/>
          </a:p>
        </p:txBody>
      </p:sp>
    </p:spTree>
    <p:extLst>
      <p:ext uri="{BB962C8B-B14F-4D97-AF65-F5344CB8AC3E}">
        <p14:creationId xmlns:p14="http://schemas.microsoft.com/office/powerpoint/2010/main" val="2348361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82EFC0-CCB2-467E-A1FA-01629C1B0F3C}"/>
              </a:ext>
            </a:extLst>
          </p:cNvPr>
          <p:cNvPicPr>
            <a:picLocks noChangeAspect="1"/>
          </p:cNvPicPr>
          <p:nvPr/>
        </p:nvPicPr>
        <p:blipFill>
          <a:blip r:embed="rId2"/>
          <a:stretch>
            <a:fillRect/>
          </a:stretch>
        </p:blipFill>
        <p:spPr>
          <a:xfrm>
            <a:off x="914401" y="176212"/>
            <a:ext cx="10406626" cy="5167313"/>
          </a:xfrm>
          <a:prstGeom prst="rect">
            <a:avLst/>
          </a:prstGeom>
        </p:spPr>
      </p:pic>
    </p:spTree>
    <p:extLst>
      <p:ext uri="{BB962C8B-B14F-4D97-AF65-F5344CB8AC3E}">
        <p14:creationId xmlns:p14="http://schemas.microsoft.com/office/powerpoint/2010/main" val="28081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79783E-83F1-4C50-9A53-D63A23ECF5D6}"/>
              </a:ext>
            </a:extLst>
          </p:cNvPr>
          <p:cNvPicPr>
            <a:picLocks noChangeAspect="1"/>
          </p:cNvPicPr>
          <p:nvPr/>
        </p:nvPicPr>
        <p:blipFill>
          <a:blip r:embed="rId2"/>
          <a:stretch>
            <a:fillRect/>
          </a:stretch>
        </p:blipFill>
        <p:spPr>
          <a:xfrm>
            <a:off x="868181" y="519112"/>
            <a:ext cx="10455638" cy="4424363"/>
          </a:xfrm>
          <a:prstGeom prst="rect">
            <a:avLst/>
          </a:prstGeom>
        </p:spPr>
      </p:pic>
    </p:spTree>
    <p:extLst>
      <p:ext uri="{BB962C8B-B14F-4D97-AF65-F5344CB8AC3E}">
        <p14:creationId xmlns:p14="http://schemas.microsoft.com/office/powerpoint/2010/main" val="304220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0ECBE-D50B-4E67-986F-77E9C431EB6C}"/>
              </a:ext>
            </a:extLst>
          </p:cNvPr>
          <p:cNvPicPr>
            <a:picLocks noChangeAspect="1"/>
          </p:cNvPicPr>
          <p:nvPr/>
        </p:nvPicPr>
        <p:blipFill>
          <a:blip r:embed="rId2"/>
          <a:stretch>
            <a:fillRect/>
          </a:stretch>
        </p:blipFill>
        <p:spPr>
          <a:xfrm>
            <a:off x="913078" y="519112"/>
            <a:ext cx="10365843" cy="4510088"/>
          </a:xfrm>
          <a:prstGeom prst="rect">
            <a:avLst/>
          </a:prstGeom>
        </p:spPr>
      </p:pic>
    </p:spTree>
    <p:extLst>
      <p:ext uri="{BB962C8B-B14F-4D97-AF65-F5344CB8AC3E}">
        <p14:creationId xmlns:p14="http://schemas.microsoft.com/office/powerpoint/2010/main" val="368730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B3BAE-63AA-4E24-9A3A-BEBCED9A2AA8}"/>
              </a:ext>
            </a:extLst>
          </p:cNvPr>
          <p:cNvSpPr txBox="1"/>
          <p:nvPr/>
        </p:nvSpPr>
        <p:spPr>
          <a:xfrm>
            <a:off x="571500" y="114300"/>
            <a:ext cx="11353800" cy="5632311"/>
          </a:xfrm>
          <a:prstGeom prst="rect">
            <a:avLst/>
          </a:prstGeom>
          <a:noFill/>
        </p:spPr>
        <p:txBody>
          <a:bodyPr wrap="square">
            <a:spAutoFit/>
          </a:bodyPr>
          <a:lstStyle/>
          <a:p>
            <a:pPr marL="285750" indent="-285750" algn="l" fontAlgn="base">
              <a:buFont typeface="Arial" panose="020B0604020202020204" pitchFamily="34" charset="0"/>
              <a:buChar char="•"/>
            </a:pPr>
            <a:r>
              <a:rPr lang="en-US" b="1" i="0" dirty="0">
                <a:solidFill>
                  <a:srgbClr val="1D1D1D"/>
                </a:solidFill>
                <a:effectLst/>
                <a:latin typeface="Open Sans" panose="020B0606030504020204" pitchFamily="34" charset="0"/>
              </a:rPr>
              <a:t>Traditional forms of monitoring may not work for a microservices-based application.</a:t>
            </a:r>
            <a:r>
              <a:rPr lang="en-US" b="0" i="0" dirty="0">
                <a:solidFill>
                  <a:srgbClr val="1D1D1D"/>
                </a:solidFill>
                <a:effectLst/>
                <a:latin typeface="Open Sans" panose="020B0606030504020204" pitchFamily="34" charset="0"/>
              </a:rPr>
              <a:t> Consider a scenario where a request from the user interface traverses multiple services before getting to the one that can fulfill its request. The result of this traversal is a convoluted path of services, and without the appropriate monitoring tools, </a:t>
            </a:r>
            <a:r>
              <a:rPr lang="en-US" b="0" i="0" u="none" strike="noStrike" dirty="0">
                <a:solidFill>
                  <a:srgbClr val="29A5D6"/>
                </a:solidFill>
                <a:effectLst/>
                <a:latin typeface="Open Sans" panose="020B0606030504020204" pitchFamily="34" charset="0"/>
                <a:hlinkClick r:id="rId2"/>
              </a:rPr>
              <a:t>identifying the underlying cause of an issue</a:t>
            </a:r>
            <a:r>
              <a:rPr lang="en-US" b="0" i="0" dirty="0">
                <a:solidFill>
                  <a:srgbClr val="1D1D1D"/>
                </a:solidFill>
                <a:effectLst/>
                <a:latin typeface="Open Sans" panose="020B0606030504020204" pitchFamily="34" charset="0"/>
              </a:rPr>
              <a:t> is not only tricky—it’s often impossible.</a:t>
            </a:r>
          </a:p>
          <a:p>
            <a:pPr marL="285750" indent="-285750" algn="l" fontAlgn="base">
              <a:buFont typeface="Arial" panose="020B0604020202020204" pitchFamily="34" charset="0"/>
              <a:buChar char="•"/>
            </a:pPr>
            <a:endParaRPr lang="en-US" b="0" i="0" dirty="0">
              <a:solidFill>
                <a:srgbClr val="1D1D1D"/>
              </a:solidFill>
              <a:effectLst/>
              <a:latin typeface="Open Sans" panose="020B0606030504020204" pitchFamily="34" charset="0"/>
            </a:endParaRPr>
          </a:p>
          <a:p>
            <a:pPr marL="285750" indent="-285750" algn="l" fontAlgn="base">
              <a:buFont typeface="Arial" panose="020B0604020202020204" pitchFamily="34" charset="0"/>
              <a:buChar char="•"/>
            </a:pPr>
            <a:r>
              <a:rPr lang="en-US" b="1" i="0" dirty="0">
                <a:solidFill>
                  <a:srgbClr val="1D1D1D"/>
                </a:solidFill>
                <a:effectLst/>
                <a:latin typeface="Open Sans" panose="020B0606030504020204" pitchFamily="34" charset="0"/>
              </a:rPr>
              <a:t> Scalability is another operational challenge associated with microservices architecture.</a:t>
            </a:r>
            <a:r>
              <a:rPr lang="en-US" b="0" i="0" dirty="0">
                <a:solidFill>
                  <a:srgbClr val="1D1D1D"/>
                </a:solidFill>
                <a:effectLst/>
                <a:latin typeface="Open Sans" panose="020B0606030504020204" pitchFamily="34" charset="0"/>
              </a:rPr>
              <a:t> Although the scalability of microservices is often touted as an advantage, successfully scaling your microservice-based applications is challenging.</a:t>
            </a:r>
          </a:p>
          <a:p>
            <a:pPr marL="285750" indent="-285750" algn="l" fontAlgn="base">
              <a:buFont typeface="Arial" panose="020B0604020202020204" pitchFamily="34" charset="0"/>
              <a:buChar char="•"/>
            </a:pPr>
            <a:endParaRPr lang="en-US" b="0" i="0" dirty="0">
              <a:solidFill>
                <a:srgbClr val="1D1D1D"/>
              </a:solidFill>
              <a:effectLst/>
              <a:latin typeface="Open Sans" panose="020B0606030504020204" pitchFamily="34" charset="0"/>
            </a:endParaRPr>
          </a:p>
          <a:p>
            <a:pPr marL="342900" indent="-342900" algn="l" fontAlgn="base">
              <a:buFont typeface="Arial" panose="020B0604020202020204" pitchFamily="34" charset="0"/>
              <a:buChar char="•"/>
            </a:pPr>
            <a:r>
              <a:rPr lang="en-US" b="1" i="0" dirty="0">
                <a:solidFill>
                  <a:srgbClr val="1D1D1D"/>
                </a:solidFill>
                <a:effectLst/>
                <a:latin typeface="Open Sans" panose="020B0606030504020204" pitchFamily="34" charset="0"/>
              </a:rPr>
              <a:t>Optimizing and scaling require more complex coordination.</a:t>
            </a:r>
            <a:r>
              <a:rPr lang="en-US" b="0" i="0" dirty="0">
                <a:solidFill>
                  <a:srgbClr val="1D1D1D"/>
                </a:solidFill>
                <a:effectLst/>
                <a:latin typeface="Open Sans" panose="020B0606030504020204" pitchFamily="34" charset="0"/>
              </a:rPr>
              <a:t> In a typical microservices framework, an application is broken down to smaller-independent services that are hosted and deployed across separate servers. This architecture requires coordinating individual components, which is another challenge particularly when you experience a sudden spike in application usage.</a:t>
            </a:r>
          </a:p>
          <a:p>
            <a:pPr marL="342900" indent="-342900" algn="l" fontAlgn="base">
              <a:buFont typeface="Arial" panose="020B0604020202020204" pitchFamily="34" charset="0"/>
              <a:buChar char="•"/>
            </a:pPr>
            <a:endParaRPr lang="en-US" b="0" i="0" dirty="0">
              <a:solidFill>
                <a:srgbClr val="1D1D1D"/>
              </a:solidFill>
              <a:effectLst/>
              <a:latin typeface="Open Sans" panose="020B0606030504020204" pitchFamily="34" charset="0"/>
            </a:endParaRPr>
          </a:p>
          <a:p>
            <a:pPr marL="285750" indent="-285750" algn="l" fontAlgn="base">
              <a:buFont typeface="Arial" panose="020B0604020202020204" pitchFamily="34" charset="0"/>
              <a:buChar char="•"/>
            </a:pPr>
            <a:r>
              <a:rPr lang="en-US" b="1" i="0" dirty="0">
                <a:solidFill>
                  <a:srgbClr val="1D1D1D"/>
                </a:solidFill>
                <a:effectLst/>
                <a:latin typeface="Open Sans" panose="020B0606030504020204" pitchFamily="34" charset="0"/>
              </a:rPr>
              <a:t>Fault tolerance needed for every service.</a:t>
            </a:r>
            <a:r>
              <a:rPr lang="en-US" b="0" i="0" dirty="0">
                <a:solidFill>
                  <a:srgbClr val="1D1D1D"/>
                </a:solidFill>
                <a:effectLst/>
                <a:latin typeface="Open Sans" panose="020B0606030504020204" pitchFamily="34" charset="0"/>
              </a:rPr>
              <a:t> Businesses need their microservices to be resilient enough to withstand internal and external failures. In a microservices-based application, one component failing can affect the entire system. Therefore, the framework you use should consider fault tolerance for every service to ensure a design that prevents failure of an entire application in the event of an individual service downtime.</a:t>
            </a:r>
          </a:p>
        </p:txBody>
      </p:sp>
    </p:spTree>
    <p:extLst>
      <p:ext uri="{BB962C8B-B14F-4D97-AF65-F5344CB8AC3E}">
        <p14:creationId xmlns:p14="http://schemas.microsoft.com/office/powerpoint/2010/main" val="15863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64A0-9CDA-4609-9B20-092F9613F380}"/>
              </a:ext>
            </a:extLst>
          </p:cNvPr>
          <p:cNvSpPr>
            <a:spLocks noGrp="1"/>
          </p:cNvSpPr>
          <p:nvPr>
            <p:ph type="title" idx="4294967295"/>
          </p:nvPr>
        </p:nvSpPr>
        <p:spPr>
          <a:xfrm>
            <a:off x="1752600" y="319088"/>
            <a:ext cx="9604375" cy="1049337"/>
          </a:xfrm>
        </p:spPr>
        <p:txBody>
          <a:bodyPr/>
          <a:lstStyle/>
          <a:p>
            <a:r>
              <a:rPr lang="en-US" dirty="0"/>
              <a:t>Companies using MS architecture</a:t>
            </a:r>
            <a:endParaRPr lang="en-IN" dirty="0"/>
          </a:p>
        </p:txBody>
      </p:sp>
      <p:sp>
        <p:nvSpPr>
          <p:cNvPr id="4" name="TextBox 3">
            <a:extLst>
              <a:ext uri="{FF2B5EF4-FFF2-40B4-BE49-F238E27FC236}">
                <a16:creationId xmlns:a16="http://schemas.microsoft.com/office/drawing/2014/main" id="{2E6FF1B7-E15D-4242-A653-1C9AC289A690}"/>
              </a:ext>
            </a:extLst>
          </p:cNvPr>
          <p:cNvSpPr txBox="1"/>
          <p:nvPr/>
        </p:nvSpPr>
        <p:spPr>
          <a:xfrm>
            <a:off x="962025" y="1152525"/>
            <a:ext cx="10906125" cy="3539430"/>
          </a:xfrm>
          <a:prstGeom prst="rect">
            <a:avLst/>
          </a:prstGeom>
          <a:noFill/>
        </p:spPr>
        <p:txBody>
          <a:bodyPr wrap="square" rtlCol="0">
            <a:spAutoFit/>
          </a:bodyPr>
          <a:lstStyle/>
          <a:p>
            <a:r>
              <a:rPr lang="en-US" sz="2800" dirty="0"/>
              <a:t>Uber</a:t>
            </a:r>
          </a:p>
          <a:p>
            <a:r>
              <a:rPr lang="en-US" sz="2800" dirty="0"/>
              <a:t>Netflix</a:t>
            </a:r>
          </a:p>
          <a:p>
            <a:r>
              <a:rPr lang="en-US" sz="2800" dirty="0"/>
              <a:t>Amazon</a:t>
            </a:r>
          </a:p>
          <a:p>
            <a:r>
              <a:rPr lang="en-US" sz="2800" dirty="0" err="1"/>
              <a:t>Ebay</a:t>
            </a:r>
            <a:endParaRPr lang="en-US" sz="2800" dirty="0"/>
          </a:p>
          <a:p>
            <a:r>
              <a:rPr lang="en-US" sz="2800" dirty="0"/>
              <a:t>Karma</a:t>
            </a:r>
          </a:p>
          <a:p>
            <a:r>
              <a:rPr lang="en-US" sz="2800" dirty="0"/>
              <a:t>Zalando</a:t>
            </a:r>
          </a:p>
          <a:p>
            <a:r>
              <a:rPr lang="en-US" sz="2800" dirty="0"/>
              <a:t>Coca cola</a:t>
            </a:r>
          </a:p>
          <a:p>
            <a:r>
              <a:rPr lang="en-US" sz="2800" dirty="0"/>
              <a:t>And many more</a:t>
            </a:r>
            <a:endParaRPr lang="en-IN" sz="2800" dirty="0"/>
          </a:p>
        </p:txBody>
      </p:sp>
    </p:spTree>
    <p:extLst>
      <p:ext uri="{BB962C8B-B14F-4D97-AF65-F5344CB8AC3E}">
        <p14:creationId xmlns:p14="http://schemas.microsoft.com/office/powerpoint/2010/main" val="5003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8E0E45-ECA9-4AEA-A03F-B52317DD4AB5}"/>
              </a:ext>
            </a:extLst>
          </p:cNvPr>
          <p:cNvSpPr txBox="1"/>
          <p:nvPr/>
        </p:nvSpPr>
        <p:spPr>
          <a:xfrm>
            <a:off x="1250155" y="563551"/>
            <a:ext cx="9084469" cy="4154984"/>
          </a:xfrm>
          <a:prstGeom prst="rect">
            <a:avLst/>
          </a:prstGeom>
          <a:noFill/>
        </p:spPr>
        <p:txBody>
          <a:bodyPr wrap="square">
            <a:spAutoFit/>
          </a:bodyPr>
          <a:lstStyle/>
          <a:p>
            <a:pPr algn="l" fontAlgn="base"/>
            <a:r>
              <a:rPr lang="en-US" sz="2400" b="1" i="0" dirty="0">
                <a:solidFill>
                  <a:srgbClr val="333333"/>
                </a:solidFill>
                <a:effectLst/>
                <a:latin typeface="basier_circle"/>
              </a:rPr>
              <a:t>Netflix </a:t>
            </a:r>
          </a:p>
          <a:p>
            <a:pPr algn="l" fontAlgn="base"/>
            <a:r>
              <a:rPr lang="en-US" sz="2400" b="0" i="0" dirty="0">
                <a:solidFill>
                  <a:srgbClr val="333333"/>
                </a:solidFill>
                <a:effectLst/>
                <a:latin typeface="basier_square"/>
              </a:rPr>
              <a:t>Netflix is one of the earliest adopters of microservices, and one of the most discussed. The story of Netflix turning towards microservices starts in 2009, when this approach wasn’t known at all. </a:t>
            </a:r>
          </a:p>
          <a:p>
            <a:pPr algn="l" fontAlgn="base"/>
            <a:r>
              <a:rPr lang="en-US" sz="2400" b="0" i="0" dirty="0">
                <a:solidFill>
                  <a:srgbClr val="333333"/>
                </a:solidFill>
                <a:effectLst/>
                <a:latin typeface="basier_square"/>
              </a:rPr>
              <a:t>They set up their microservice architecture on AWS. Their transition process progressed in steps: first they moved movie encoding and other non-customer facing applications. Then they decoupled customer facing elements, like account sign ups, movie selection, device selection and configuration. Netflix needed 2 years to split their monolith into microservices, and in 2011 announced end of redesigning their structure and organizing it using microservice architecture.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30A32DD-04FC-48C0-8821-4741C2425895}"/>
                  </a:ext>
                </a:extLst>
              </p14:cNvPr>
              <p14:cNvContentPartPr/>
              <p14:nvPr/>
            </p14:nvContentPartPr>
            <p14:xfrm>
              <a:off x="2414880" y="470520"/>
              <a:ext cx="696240" cy="372240"/>
            </p14:xfrm>
          </p:contentPart>
        </mc:Choice>
        <mc:Fallback xmlns="">
          <p:pic>
            <p:nvPicPr>
              <p:cNvPr id="4" name="Ink 3">
                <a:extLst>
                  <a:ext uri="{FF2B5EF4-FFF2-40B4-BE49-F238E27FC236}">
                    <a16:creationId xmlns:a16="http://schemas.microsoft.com/office/drawing/2014/main" id="{B30A32DD-04FC-48C0-8821-4741C2425895}"/>
                  </a:ext>
                </a:extLst>
              </p:cNvPr>
              <p:cNvPicPr/>
              <p:nvPr/>
            </p:nvPicPr>
            <p:blipFill>
              <a:blip r:embed="rId3"/>
              <a:stretch>
                <a:fillRect/>
              </a:stretch>
            </p:blipFill>
            <p:spPr>
              <a:xfrm>
                <a:off x="2399040" y="407160"/>
                <a:ext cx="7275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34338B-70A4-47DB-AF19-7688DB68FE63}"/>
                  </a:ext>
                </a:extLst>
              </p14:cNvPr>
              <p14:cNvContentPartPr/>
              <p14:nvPr/>
            </p14:nvContentPartPr>
            <p14:xfrm>
              <a:off x="2418120" y="2061360"/>
              <a:ext cx="12240" cy="7560"/>
            </p14:xfrm>
          </p:contentPart>
        </mc:Choice>
        <mc:Fallback xmlns="">
          <p:pic>
            <p:nvPicPr>
              <p:cNvPr id="5" name="Ink 4">
                <a:extLst>
                  <a:ext uri="{FF2B5EF4-FFF2-40B4-BE49-F238E27FC236}">
                    <a16:creationId xmlns:a16="http://schemas.microsoft.com/office/drawing/2014/main" id="{FC34338B-70A4-47DB-AF19-7688DB68FE63}"/>
                  </a:ext>
                </a:extLst>
              </p:cNvPr>
              <p:cNvPicPr/>
              <p:nvPr/>
            </p:nvPicPr>
            <p:blipFill>
              <a:blip r:embed="rId5"/>
              <a:stretch>
                <a:fillRect/>
              </a:stretch>
            </p:blipFill>
            <p:spPr>
              <a:xfrm>
                <a:off x="2402280" y="1998000"/>
                <a:ext cx="4356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04CD3C3-CBA1-4A2B-A51C-E98A594F07A3}"/>
                  </a:ext>
                </a:extLst>
              </p14:cNvPr>
              <p14:cNvContentPartPr/>
              <p14:nvPr/>
            </p14:nvContentPartPr>
            <p14:xfrm>
              <a:off x="2446920" y="2047680"/>
              <a:ext cx="514440" cy="38160"/>
            </p14:xfrm>
          </p:contentPart>
        </mc:Choice>
        <mc:Fallback xmlns="">
          <p:pic>
            <p:nvPicPr>
              <p:cNvPr id="6" name="Ink 5">
                <a:extLst>
                  <a:ext uri="{FF2B5EF4-FFF2-40B4-BE49-F238E27FC236}">
                    <a16:creationId xmlns:a16="http://schemas.microsoft.com/office/drawing/2014/main" id="{104CD3C3-CBA1-4A2B-A51C-E98A594F07A3}"/>
                  </a:ext>
                </a:extLst>
              </p:cNvPr>
              <p:cNvPicPr/>
              <p:nvPr/>
            </p:nvPicPr>
            <p:blipFill>
              <a:blip r:embed="rId7"/>
              <a:stretch>
                <a:fillRect/>
              </a:stretch>
            </p:blipFill>
            <p:spPr>
              <a:xfrm>
                <a:off x="2431080" y="1984320"/>
                <a:ext cx="545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73E8369-47E2-401D-AC12-58FC866AB835}"/>
                  </a:ext>
                </a:extLst>
              </p14:cNvPr>
              <p14:cNvContentPartPr/>
              <p14:nvPr/>
            </p14:nvContentPartPr>
            <p14:xfrm>
              <a:off x="5595120" y="3899880"/>
              <a:ext cx="325440" cy="21960"/>
            </p14:xfrm>
          </p:contentPart>
        </mc:Choice>
        <mc:Fallback xmlns="">
          <p:pic>
            <p:nvPicPr>
              <p:cNvPr id="7" name="Ink 6">
                <a:extLst>
                  <a:ext uri="{FF2B5EF4-FFF2-40B4-BE49-F238E27FC236}">
                    <a16:creationId xmlns:a16="http://schemas.microsoft.com/office/drawing/2014/main" id="{473E8369-47E2-401D-AC12-58FC866AB835}"/>
                  </a:ext>
                </a:extLst>
              </p:cNvPr>
              <p:cNvPicPr/>
              <p:nvPr/>
            </p:nvPicPr>
            <p:blipFill>
              <a:blip r:embed="rId9"/>
              <a:stretch>
                <a:fillRect/>
              </a:stretch>
            </p:blipFill>
            <p:spPr>
              <a:xfrm>
                <a:off x="5579280" y="3836520"/>
                <a:ext cx="3567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07E6C24E-E80F-41A8-8E3B-F6BAB329BDB5}"/>
                  </a:ext>
                </a:extLst>
              </p14:cNvPr>
              <p14:cNvContentPartPr/>
              <p14:nvPr/>
            </p14:nvContentPartPr>
            <p14:xfrm>
              <a:off x="4032360" y="4241880"/>
              <a:ext cx="565200" cy="50400"/>
            </p14:xfrm>
          </p:contentPart>
        </mc:Choice>
        <mc:Fallback xmlns="">
          <p:pic>
            <p:nvPicPr>
              <p:cNvPr id="8" name="Ink 7">
                <a:extLst>
                  <a:ext uri="{FF2B5EF4-FFF2-40B4-BE49-F238E27FC236}">
                    <a16:creationId xmlns:a16="http://schemas.microsoft.com/office/drawing/2014/main" id="{07E6C24E-E80F-41A8-8E3B-F6BAB329BDB5}"/>
                  </a:ext>
                </a:extLst>
              </p:cNvPr>
              <p:cNvPicPr/>
              <p:nvPr/>
            </p:nvPicPr>
            <p:blipFill>
              <a:blip r:embed="rId11"/>
              <a:stretch>
                <a:fillRect/>
              </a:stretch>
            </p:blipFill>
            <p:spPr>
              <a:xfrm>
                <a:off x="4016520" y="4178520"/>
                <a:ext cx="5965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D2D2891-9386-4CB2-BB87-212A88DA9D0D}"/>
                  </a:ext>
                </a:extLst>
              </p14:cNvPr>
              <p14:cNvContentPartPr/>
              <p14:nvPr/>
            </p14:nvContentPartPr>
            <p14:xfrm>
              <a:off x="870120" y="6299280"/>
              <a:ext cx="360" cy="360"/>
            </p14:xfrm>
          </p:contentPart>
        </mc:Choice>
        <mc:Fallback xmlns="">
          <p:pic>
            <p:nvPicPr>
              <p:cNvPr id="9" name="Ink 8">
                <a:extLst>
                  <a:ext uri="{FF2B5EF4-FFF2-40B4-BE49-F238E27FC236}">
                    <a16:creationId xmlns:a16="http://schemas.microsoft.com/office/drawing/2014/main" id="{4D2D2891-9386-4CB2-BB87-212A88DA9D0D}"/>
                  </a:ext>
                </a:extLst>
              </p:cNvPr>
              <p:cNvPicPr/>
              <p:nvPr/>
            </p:nvPicPr>
            <p:blipFill>
              <a:blip r:embed="rId13"/>
              <a:stretch>
                <a:fillRect/>
              </a:stretch>
            </p:blipFill>
            <p:spPr>
              <a:xfrm>
                <a:off x="860760" y="6289920"/>
                <a:ext cx="19080" cy="19080"/>
              </a:xfrm>
              <a:prstGeom prst="rect">
                <a:avLst/>
              </a:prstGeom>
            </p:spPr>
          </p:pic>
        </mc:Fallback>
      </mc:AlternateContent>
    </p:spTree>
    <p:extLst>
      <p:ext uri="{BB962C8B-B14F-4D97-AF65-F5344CB8AC3E}">
        <p14:creationId xmlns:p14="http://schemas.microsoft.com/office/powerpoint/2010/main" val="3337081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0570D-D4ED-4770-8A46-29BAD230052A}"/>
              </a:ext>
            </a:extLst>
          </p:cNvPr>
          <p:cNvSpPr txBox="1"/>
          <p:nvPr/>
        </p:nvSpPr>
        <p:spPr>
          <a:xfrm>
            <a:off x="1171575" y="647700"/>
            <a:ext cx="9344025" cy="830997"/>
          </a:xfrm>
          <a:prstGeom prst="rect">
            <a:avLst/>
          </a:prstGeom>
          <a:noFill/>
        </p:spPr>
        <p:txBody>
          <a:bodyPr wrap="square" rtlCol="0">
            <a:spAutoFit/>
          </a:bodyPr>
          <a:lstStyle/>
          <a:p>
            <a:r>
              <a:rPr lang="en-US" sz="2400" dirty="0"/>
              <a:t>How Netflix/other companies address the Challenges of Microservices Architecture?</a:t>
            </a:r>
            <a:endParaRPr lang="en-IN" sz="2400" dirty="0"/>
          </a:p>
        </p:txBody>
      </p:sp>
    </p:spTree>
    <p:extLst>
      <p:ext uri="{BB962C8B-B14F-4D97-AF65-F5344CB8AC3E}">
        <p14:creationId xmlns:p14="http://schemas.microsoft.com/office/powerpoint/2010/main" val="301531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7F5B-2AFF-46E6-8622-934CCCED31E2}"/>
              </a:ext>
            </a:extLst>
          </p:cNvPr>
          <p:cNvSpPr>
            <a:spLocks noGrp="1"/>
          </p:cNvSpPr>
          <p:nvPr>
            <p:ph type="title"/>
          </p:nvPr>
        </p:nvSpPr>
        <p:spPr/>
        <p:txBody>
          <a:bodyPr/>
          <a:lstStyle/>
          <a:p>
            <a:r>
              <a:rPr lang="en-IN" dirty="0"/>
              <a:t>Spring Cloud</a:t>
            </a:r>
          </a:p>
        </p:txBody>
      </p:sp>
      <p:sp>
        <p:nvSpPr>
          <p:cNvPr id="3" name="Content Placeholder 2">
            <a:extLst>
              <a:ext uri="{FF2B5EF4-FFF2-40B4-BE49-F238E27FC236}">
                <a16:creationId xmlns:a16="http://schemas.microsoft.com/office/drawing/2014/main" id="{DCF54B91-614F-476B-B967-0430D2700FD7}"/>
              </a:ext>
            </a:extLst>
          </p:cNvPr>
          <p:cNvSpPr>
            <a:spLocks noGrp="1"/>
          </p:cNvSpPr>
          <p:nvPr>
            <p:ph idx="1"/>
          </p:nvPr>
        </p:nvSpPr>
        <p:spPr/>
        <p:txBody>
          <a:bodyPr>
            <a:normAutofit fontScale="92500" lnSpcReduction="20000"/>
          </a:bodyPr>
          <a:lstStyle/>
          <a:p>
            <a:r>
              <a:rPr lang="en-IN" dirty="0">
                <a:hlinkClick r:id="rId2"/>
              </a:rPr>
              <a:t>https://projects.spring.io/spring-cloud/</a:t>
            </a:r>
            <a:endParaRPr lang="en-IN" dirty="0"/>
          </a:p>
          <a:p>
            <a:endParaRPr lang="en-IN" dirty="0"/>
          </a:p>
          <a:p>
            <a:r>
              <a:rPr lang="en-IN" dirty="0"/>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centres, and managed platforms such as Cloud Foundry.</a:t>
            </a:r>
          </a:p>
        </p:txBody>
      </p:sp>
    </p:spTree>
    <p:extLst>
      <p:ext uri="{BB962C8B-B14F-4D97-AF65-F5344CB8AC3E}">
        <p14:creationId xmlns:p14="http://schemas.microsoft.com/office/powerpoint/2010/main" val="271392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F68F-54D7-4CA8-B6A6-2882CA844122}"/>
              </a:ext>
            </a:extLst>
          </p:cNvPr>
          <p:cNvSpPr>
            <a:spLocks noGrp="1"/>
          </p:cNvSpPr>
          <p:nvPr>
            <p:ph type="title"/>
          </p:nvPr>
        </p:nvSpPr>
        <p:spPr/>
        <p:txBody>
          <a:bodyPr/>
          <a:lstStyle/>
          <a:p>
            <a:r>
              <a:rPr lang="en-IN" dirty="0"/>
              <a:t>Monolithic Application</a:t>
            </a:r>
          </a:p>
        </p:txBody>
      </p:sp>
      <p:sp>
        <p:nvSpPr>
          <p:cNvPr id="3" name="Content Placeholder 2">
            <a:extLst>
              <a:ext uri="{FF2B5EF4-FFF2-40B4-BE49-F238E27FC236}">
                <a16:creationId xmlns:a16="http://schemas.microsoft.com/office/drawing/2014/main" id="{29EE6921-0E03-446B-8F9B-8633AD4ED5F3}"/>
              </a:ext>
            </a:extLst>
          </p:cNvPr>
          <p:cNvSpPr>
            <a:spLocks noGrp="1"/>
          </p:cNvSpPr>
          <p:nvPr>
            <p:ph idx="1"/>
          </p:nvPr>
        </p:nvSpPr>
        <p:spPr>
          <a:xfrm>
            <a:off x="1451579" y="1853754"/>
            <a:ext cx="9603275" cy="3612591"/>
          </a:xfrm>
        </p:spPr>
        <p:txBody>
          <a:bodyPr/>
          <a:lstStyle/>
          <a:p>
            <a:r>
              <a:rPr lang="en-IN" dirty="0"/>
              <a:t>“Monolithic application has single code base with multiple modules. Modules are divided as either for business features or technical features. It has single build system which build entire application and/or dependency. It also has single executable or deployable binary” – </a:t>
            </a:r>
            <a:r>
              <a:rPr lang="en-IN" b="1" dirty="0"/>
              <a:t>Technical Definition</a:t>
            </a:r>
            <a:r>
              <a:rPr lang="en-IN" dirty="0"/>
              <a:t> </a:t>
            </a:r>
          </a:p>
          <a:p>
            <a:r>
              <a:rPr lang="en-IN" dirty="0"/>
              <a:t>Multi tier architecture</a:t>
            </a:r>
          </a:p>
          <a:p>
            <a:r>
              <a:rPr lang="en-IN" dirty="0"/>
              <a:t>Doesn't require to expose data with API</a:t>
            </a:r>
          </a:p>
          <a:p>
            <a:endParaRPr lang="en-IN" dirty="0"/>
          </a:p>
        </p:txBody>
      </p:sp>
    </p:spTree>
    <p:extLst>
      <p:ext uri="{BB962C8B-B14F-4D97-AF65-F5344CB8AC3E}">
        <p14:creationId xmlns:p14="http://schemas.microsoft.com/office/powerpoint/2010/main" val="172955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0FA-21EB-4AE9-A7F0-FE7EDB80F176}"/>
              </a:ext>
            </a:extLst>
          </p:cNvPr>
          <p:cNvSpPr>
            <a:spLocks noGrp="1"/>
          </p:cNvSpPr>
          <p:nvPr>
            <p:ph type="title"/>
          </p:nvPr>
        </p:nvSpPr>
        <p:spPr/>
        <p:txBody>
          <a:bodyPr/>
          <a:lstStyle/>
          <a:p>
            <a:r>
              <a:rPr lang="en-IN" dirty="0"/>
              <a:t>Netflix</a:t>
            </a:r>
          </a:p>
        </p:txBody>
      </p:sp>
      <p:sp>
        <p:nvSpPr>
          <p:cNvPr id="3" name="Content Placeholder 2">
            <a:extLst>
              <a:ext uri="{FF2B5EF4-FFF2-40B4-BE49-F238E27FC236}">
                <a16:creationId xmlns:a16="http://schemas.microsoft.com/office/drawing/2014/main" id="{9C0CB5BC-D7D7-4A09-975A-55ACD6198395}"/>
              </a:ext>
            </a:extLst>
          </p:cNvPr>
          <p:cNvSpPr>
            <a:spLocks noGrp="1"/>
          </p:cNvSpPr>
          <p:nvPr>
            <p:ph idx="1"/>
          </p:nvPr>
        </p:nvSpPr>
        <p:spPr>
          <a:xfrm>
            <a:off x="1343025" y="1771650"/>
            <a:ext cx="9711829" cy="3694695"/>
          </a:xfrm>
        </p:spPr>
        <p:txBody>
          <a:bodyPr/>
          <a:lstStyle/>
          <a:p>
            <a:r>
              <a:rPr lang="en-IN" dirty="0"/>
              <a:t>Provides patterns or OSS patterns to address the challenges of Microservices.</a:t>
            </a:r>
          </a:p>
          <a:p>
            <a:pPr lvl="1"/>
            <a:r>
              <a:rPr lang="en-IN" dirty="0"/>
              <a:t>Eureka – Naming and Locating services (Service Discovery)</a:t>
            </a:r>
          </a:p>
          <a:p>
            <a:pPr lvl="1"/>
            <a:r>
              <a:rPr lang="en-IN" dirty="0" err="1"/>
              <a:t>Histrix</a:t>
            </a:r>
            <a:r>
              <a:rPr lang="en-IN" dirty="0"/>
              <a:t>  -- Fault tolerance /Circuit Breaker </a:t>
            </a:r>
          </a:p>
          <a:p>
            <a:pPr lvl="1"/>
            <a:r>
              <a:rPr lang="en-IN" dirty="0" err="1"/>
              <a:t>Zuul</a:t>
            </a:r>
            <a:r>
              <a:rPr lang="en-IN" dirty="0"/>
              <a:t>  -- API Gateway (Edge Server)</a:t>
            </a:r>
          </a:p>
          <a:p>
            <a:pPr lvl="1"/>
            <a:r>
              <a:rPr lang="en-IN" dirty="0"/>
              <a:t>Ribbon  -- Client Load Balancing and dynamic routing</a:t>
            </a:r>
          </a:p>
          <a:p>
            <a:pPr lvl="1"/>
            <a:r>
              <a:rPr lang="en-IN" dirty="0"/>
              <a:t>Feign  --  proxy</a:t>
            </a:r>
          </a:p>
          <a:p>
            <a:pPr lvl="1"/>
            <a:r>
              <a:rPr lang="en-IN" dirty="0"/>
              <a:t>Swagger -- </a:t>
            </a:r>
          </a:p>
          <a:p>
            <a:pPr lvl="1"/>
            <a:r>
              <a:rPr lang="en-IN" dirty="0"/>
              <a:t>ETC…</a:t>
            </a:r>
          </a:p>
          <a:p>
            <a:endParaRPr lang="en-IN" dirty="0"/>
          </a:p>
        </p:txBody>
      </p:sp>
    </p:spTree>
    <p:extLst>
      <p:ext uri="{BB962C8B-B14F-4D97-AF65-F5344CB8AC3E}">
        <p14:creationId xmlns:p14="http://schemas.microsoft.com/office/powerpoint/2010/main" val="231411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52AE-13FD-4D32-AADE-D07387CA61D2}"/>
              </a:ext>
            </a:extLst>
          </p:cNvPr>
          <p:cNvSpPr>
            <a:spLocks noGrp="1"/>
          </p:cNvSpPr>
          <p:nvPr>
            <p:ph type="title"/>
          </p:nvPr>
        </p:nvSpPr>
        <p:spPr/>
        <p:txBody>
          <a:bodyPr/>
          <a:lstStyle/>
          <a:p>
            <a:r>
              <a:rPr lang="en-IN" dirty="0"/>
              <a:t>Spring Cloud Config</a:t>
            </a:r>
          </a:p>
        </p:txBody>
      </p:sp>
      <p:sp>
        <p:nvSpPr>
          <p:cNvPr id="3" name="Content Placeholder 2">
            <a:extLst>
              <a:ext uri="{FF2B5EF4-FFF2-40B4-BE49-F238E27FC236}">
                <a16:creationId xmlns:a16="http://schemas.microsoft.com/office/drawing/2014/main" id="{92237D0F-AF57-4D2C-8919-B6A3859C0DAD}"/>
              </a:ext>
            </a:extLst>
          </p:cNvPr>
          <p:cNvSpPr>
            <a:spLocks noGrp="1"/>
          </p:cNvSpPr>
          <p:nvPr>
            <p:ph idx="1"/>
          </p:nvPr>
        </p:nvSpPr>
        <p:spPr>
          <a:xfrm>
            <a:off x="752475" y="1928813"/>
            <a:ext cx="10515600" cy="4486275"/>
          </a:xfrm>
        </p:spPr>
        <p:txBody>
          <a:bodyPr>
            <a:normAutofit/>
          </a:bodyPr>
          <a:lstStyle/>
          <a:p>
            <a:r>
              <a:rPr lang="en-IN" dirty="0"/>
              <a:t>Spring Cloud Config provides server and client-side support for externalized configuration in a distributed system. With the Config Server you have a central place to manage external properties for applications across all environments. The concepts on both client and server map identically to the Spring Environment and </a:t>
            </a:r>
            <a:r>
              <a:rPr lang="en-IN" dirty="0" err="1"/>
              <a:t>PropertySource</a:t>
            </a:r>
            <a:r>
              <a:rPr lang="en-IN" dirty="0"/>
              <a:t> abstractions, so they fit very well with Spring applications, but can be used with any application running in any language. As an application moves through the deployment pipeline from dev to test and into production you can manage the configuration between those environments and be certain that applications have everything they need to run when they migrate. The default implementation of the server storage backend uses git so it easily supports labelled versions of configuration environments, as well as being accessible to a wide range of tooling for managing the content. It is easy to add alternative implementations and plug them in with Spring configuration.</a:t>
            </a:r>
          </a:p>
          <a:p>
            <a:endParaRPr lang="en-IN" dirty="0"/>
          </a:p>
        </p:txBody>
      </p:sp>
    </p:spTree>
    <p:extLst>
      <p:ext uri="{BB962C8B-B14F-4D97-AF65-F5344CB8AC3E}">
        <p14:creationId xmlns:p14="http://schemas.microsoft.com/office/powerpoint/2010/main" val="61120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081F-9FCE-4D3D-A9FA-10A785755715}"/>
              </a:ext>
            </a:extLst>
          </p:cNvPr>
          <p:cNvSpPr>
            <a:spLocks noGrp="1"/>
          </p:cNvSpPr>
          <p:nvPr>
            <p:ph type="title"/>
          </p:nvPr>
        </p:nvSpPr>
        <p:spPr/>
        <p:txBody>
          <a:bodyPr/>
          <a:lstStyle/>
          <a:p>
            <a:r>
              <a:rPr lang="en-IN" dirty="0"/>
              <a:t>Spring Cloud Config Server</a:t>
            </a:r>
          </a:p>
        </p:txBody>
      </p:sp>
      <p:sp>
        <p:nvSpPr>
          <p:cNvPr id="3" name="Content Placeholder 2">
            <a:extLst>
              <a:ext uri="{FF2B5EF4-FFF2-40B4-BE49-F238E27FC236}">
                <a16:creationId xmlns:a16="http://schemas.microsoft.com/office/drawing/2014/main" id="{0374B538-C4EF-4B12-9211-8CFB430E99C1}"/>
              </a:ext>
            </a:extLst>
          </p:cNvPr>
          <p:cNvSpPr>
            <a:spLocks noGrp="1"/>
          </p:cNvSpPr>
          <p:nvPr>
            <p:ph idx="1"/>
          </p:nvPr>
        </p:nvSpPr>
        <p:spPr/>
        <p:txBody>
          <a:bodyPr/>
          <a:lstStyle/>
          <a:p>
            <a:r>
              <a:rPr lang="en-IN" dirty="0"/>
              <a:t>Configuration for all microservices can be stored in a central repository like git and Spring Config Server manages the configuration.</a:t>
            </a:r>
          </a:p>
        </p:txBody>
      </p:sp>
    </p:spTree>
    <p:extLst>
      <p:ext uri="{BB962C8B-B14F-4D97-AF65-F5344CB8AC3E}">
        <p14:creationId xmlns:p14="http://schemas.microsoft.com/office/powerpoint/2010/main" val="257169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96E-E2D4-4062-AD1A-07F2B7C5E9A1}"/>
              </a:ext>
            </a:extLst>
          </p:cNvPr>
          <p:cNvSpPr>
            <a:spLocks noGrp="1"/>
          </p:cNvSpPr>
          <p:nvPr>
            <p:ph type="title"/>
          </p:nvPr>
        </p:nvSpPr>
        <p:spPr/>
        <p:txBody>
          <a:bodyPr/>
          <a:lstStyle/>
          <a:p>
            <a:r>
              <a:rPr lang="en-IN" dirty="0"/>
              <a:t>How to address challenges of </a:t>
            </a:r>
            <a:r>
              <a:rPr lang="en-IN" dirty="0" err="1"/>
              <a:t>MicroServices</a:t>
            </a:r>
            <a:endParaRPr lang="en-IN" dirty="0"/>
          </a:p>
        </p:txBody>
      </p:sp>
      <p:sp>
        <p:nvSpPr>
          <p:cNvPr id="3" name="Content Placeholder 2">
            <a:extLst>
              <a:ext uri="{FF2B5EF4-FFF2-40B4-BE49-F238E27FC236}">
                <a16:creationId xmlns:a16="http://schemas.microsoft.com/office/drawing/2014/main" id="{6BD05C77-9205-43DC-B75F-59E74FA4AFAD}"/>
              </a:ext>
            </a:extLst>
          </p:cNvPr>
          <p:cNvSpPr>
            <a:spLocks noGrp="1"/>
          </p:cNvSpPr>
          <p:nvPr>
            <p:ph idx="1"/>
          </p:nvPr>
        </p:nvSpPr>
        <p:spPr>
          <a:xfrm>
            <a:off x="756557" y="1982107"/>
            <a:ext cx="10515600" cy="4351338"/>
          </a:xfrm>
        </p:spPr>
        <p:txBody>
          <a:bodyPr/>
          <a:lstStyle/>
          <a:p>
            <a:r>
              <a:rPr lang="en-IN" dirty="0"/>
              <a:t>Challenge of Dynamic Scale up and Scale Down</a:t>
            </a:r>
          </a:p>
          <a:p>
            <a:pPr lvl="1"/>
            <a:r>
              <a:rPr lang="en-IN" dirty="0"/>
              <a:t>Naming Server (Eureka)  -- </a:t>
            </a:r>
          </a:p>
          <a:p>
            <a:pPr lvl="2"/>
            <a:r>
              <a:rPr lang="en-IN" dirty="0"/>
              <a:t>Service registry</a:t>
            </a:r>
          </a:p>
          <a:p>
            <a:pPr lvl="2"/>
            <a:r>
              <a:rPr lang="en-IN" dirty="0"/>
              <a:t>Service Discovery</a:t>
            </a:r>
          </a:p>
          <a:p>
            <a:pPr lvl="3"/>
            <a:r>
              <a:rPr lang="en-IN" dirty="0"/>
              <a:t>Also gives information of how many instances are running.</a:t>
            </a:r>
          </a:p>
          <a:p>
            <a:pPr lvl="1"/>
            <a:r>
              <a:rPr lang="en-IN" dirty="0"/>
              <a:t>Ribbon (Client Side Load Balancing)-</a:t>
            </a:r>
          </a:p>
          <a:p>
            <a:pPr lvl="2"/>
            <a:r>
              <a:rPr lang="en-IN" dirty="0"/>
              <a:t>Load is evenly distributed </a:t>
            </a:r>
          </a:p>
          <a:p>
            <a:pPr lvl="2"/>
            <a:r>
              <a:rPr lang="en-IN" dirty="0"/>
              <a:t>Dynamic up and down scaling of instances</a:t>
            </a:r>
          </a:p>
          <a:p>
            <a:pPr lvl="1"/>
            <a:r>
              <a:rPr lang="en-IN" dirty="0"/>
              <a:t>Feign (Easier REST Clients)</a:t>
            </a:r>
          </a:p>
          <a:p>
            <a:pPr lvl="2"/>
            <a:r>
              <a:rPr lang="en-IN" dirty="0" err="1"/>
              <a:t>Mechansim</a:t>
            </a:r>
            <a:r>
              <a:rPr lang="en-IN" dirty="0"/>
              <a:t> for writing simple rest clients</a:t>
            </a:r>
          </a:p>
          <a:p>
            <a:endParaRPr lang="en-IN" dirty="0"/>
          </a:p>
        </p:txBody>
      </p:sp>
    </p:spTree>
    <p:extLst>
      <p:ext uri="{BB962C8B-B14F-4D97-AF65-F5344CB8AC3E}">
        <p14:creationId xmlns:p14="http://schemas.microsoft.com/office/powerpoint/2010/main" val="102790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D103-6C95-423A-BF3C-31F19A0ACF16}"/>
              </a:ext>
            </a:extLst>
          </p:cNvPr>
          <p:cNvSpPr>
            <a:spLocks noGrp="1"/>
          </p:cNvSpPr>
          <p:nvPr>
            <p:ph type="title"/>
          </p:nvPr>
        </p:nvSpPr>
        <p:spPr/>
        <p:txBody>
          <a:bodyPr/>
          <a:lstStyle/>
          <a:p>
            <a:r>
              <a:rPr lang="en-IN" dirty="0"/>
              <a:t>Visibility and Monitoring</a:t>
            </a:r>
          </a:p>
        </p:txBody>
      </p:sp>
      <p:sp>
        <p:nvSpPr>
          <p:cNvPr id="3" name="Content Placeholder 2">
            <a:extLst>
              <a:ext uri="{FF2B5EF4-FFF2-40B4-BE49-F238E27FC236}">
                <a16:creationId xmlns:a16="http://schemas.microsoft.com/office/drawing/2014/main" id="{E7E0E4D4-F67E-4585-9951-F0D97BC3B0A2}"/>
              </a:ext>
            </a:extLst>
          </p:cNvPr>
          <p:cNvSpPr>
            <a:spLocks noGrp="1"/>
          </p:cNvSpPr>
          <p:nvPr>
            <p:ph idx="1"/>
          </p:nvPr>
        </p:nvSpPr>
        <p:spPr>
          <a:xfrm>
            <a:off x="342900" y="1323975"/>
            <a:ext cx="10515600" cy="4351338"/>
          </a:xfrm>
        </p:spPr>
        <p:txBody>
          <a:bodyPr/>
          <a:lstStyle/>
          <a:p>
            <a:r>
              <a:rPr lang="en-IN" dirty="0" err="1"/>
              <a:t>Zipkin</a:t>
            </a:r>
            <a:r>
              <a:rPr lang="en-IN" dirty="0"/>
              <a:t> Distributed Tracing – </a:t>
            </a:r>
          </a:p>
          <a:p>
            <a:pPr lvl="1"/>
            <a:r>
              <a:rPr lang="en-IN" dirty="0"/>
              <a:t>Spring cloud Sleuth</a:t>
            </a:r>
          </a:p>
          <a:p>
            <a:pPr lvl="1"/>
            <a:r>
              <a:rPr lang="en-IN" dirty="0"/>
              <a:t>Assign an id to request across multiple components</a:t>
            </a:r>
          </a:p>
          <a:p>
            <a:pPr lvl="1"/>
            <a:endParaRPr lang="en-IN" dirty="0"/>
          </a:p>
          <a:p>
            <a:r>
              <a:rPr lang="en-IN" dirty="0"/>
              <a:t>NETFLIX </a:t>
            </a:r>
            <a:r>
              <a:rPr lang="en-IN" dirty="0" err="1"/>
              <a:t>Api</a:t>
            </a:r>
            <a:r>
              <a:rPr lang="en-IN" dirty="0"/>
              <a:t> Gateway  --  Unified interface for multiple </a:t>
            </a:r>
            <a:r>
              <a:rPr lang="en-IN" dirty="0" err="1"/>
              <a:t>MicroServices</a:t>
            </a:r>
            <a:r>
              <a:rPr lang="en-IN" dirty="0"/>
              <a:t> like logging, security, analytics etc..</a:t>
            </a:r>
          </a:p>
          <a:p>
            <a:pPr lvl="1"/>
            <a:r>
              <a:rPr lang="en-IN" dirty="0" err="1"/>
              <a:t>Zuul</a:t>
            </a:r>
            <a:r>
              <a:rPr lang="en-IN" dirty="0"/>
              <a:t> API Gateway</a:t>
            </a:r>
          </a:p>
          <a:p>
            <a:pPr lvl="1"/>
            <a:r>
              <a:rPr lang="en-IN" dirty="0"/>
              <a:t>Fault tolerance with </a:t>
            </a:r>
            <a:r>
              <a:rPr lang="en-IN" dirty="0" err="1"/>
              <a:t>hystrix</a:t>
            </a:r>
            <a:endParaRPr lang="en-IN" dirty="0"/>
          </a:p>
          <a:p>
            <a:pPr lvl="1"/>
            <a:endParaRPr lang="en-IN" dirty="0"/>
          </a:p>
        </p:txBody>
      </p:sp>
    </p:spTree>
    <p:extLst>
      <p:ext uri="{BB962C8B-B14F-4D97-AF65-F5344CB8AC3E}">
        <p14:creationId xmlns:p14="http://schemas.microsoft.com/office/powerpoint/2010/main" val="202957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73EC-DEFF-4040-9D85-47445E5B6F06}"/>
              </a:ext>
            </a:extLst>
          </p:cNvPr>
          <p:cNvSpPr>
            <a:spLocks noGrp="1"/>
          </p:cNvSpPr>
          <p:nvPr>
            <p:ph type="title"/>
          </p:nvPr>
        </p:nvSpPr>
        <p:spPr/>
        <p:txBody>
          <a:bodyPr/>
          <a:lstStyle/>
          <a:p>
            <a:r>
              <a:rPr lang="en-IN" dirty="0"/>
              <a:t>drawbacks of monolithic architecture</a:t>
            </a:r>
          </a:p>
        </p:txBody>
      </p:sp>
      <p:sp>
        <p:nvSpPr>
          <p:cNvPr id="3" name="Content Placeholder 2">
            <a:extLst>
              <a:ext uri="{FF2B5EF4-FFF2-40B4-BE49-F238E27FC236}">
                <a16:creationId xmlns:a16="http://schemas.microsoft.com/office/drawing/2014/main" id="{18E847DC-2A12-4684-9371-1112B80B4D62}"/>
              </a:ext>
            </a:extLst>
          </p:cNvPr>
          <p:cNvSpPr>
            <a:spLocks noGrp="1"/>
          </p:cNvSpPr>
          <p:nvPr>
            <p:ph idx="1"/>
          </p:nvPr>
        </p:nvSpPr>
        <p:spPr>
          <a:xfrm>
            <a:off x="1451579" y="1853754"/>
            <a:ext cx="9603275" cy="3612591"/>
          </a:xfrm>
        </p:spPr>
        <p:txBody>
          <a:bodyPr>
            <a:normAutofit/>
          </a:bodyPr>
          <a:lstStyle/>
          <a:p>
            <a:r>
              <a:rPr lang="en-IN" sz="2400" dirty="0"/>
              <a:t>Need to be redeployed on each update.</a:t>
            </a:r>
          </a:p>
          <a:p>
            <a:r>
              <a:rPr lang="en-IN" sz="2400" dirty="0"/>
              <a:t>Extensive Manual testing.</a:t>
            </a:r>
          </a:p>
          <a:p>
            <a:r>
              <a:rPr lang="en-IN" sz="2400" dirty="0"/>
              <a:t>Continuous deployment is difficult.</a:t>
            </a:r>
          </a:p>
          <a:p>
            <a:r>
              <a:rPr lang="en-IN" sz="2400" dirty="0"/>
              <a:t>Dynamic scaling very difficult</a:t>
            </a:r>
          </a:p>
        </p:txBody>
      </p:sp>
    </p:spTree>
    <p:extLst>
      <p:ext uri="{BB962C8B-B14F-4D97-AF65-F5344CB8AC3E}">
        <p14:creationId xmlns:p14="http://schemas.microsoft.com/office/powerpoint/2010/main" val="403747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5ED2-ADD0-49F4-B0CC-ADBA6E8CFBD3}"/>
              </a:ext>
            </a:extLst>
          </p:cNvPr>
          <p:cNvSpPr>
            <a:spLocks noGrp="1"/>
          </p:cNvSpPr>
          <p:nvPr>
            <p:ph type="title"/>
          </p:nvPr>
        </p:nvSpPr>
        <p:spPr/>
        <p:txBody>
          <a:bodyPr/>
          <a:lstStyle/>
          <a:p>
            <a:r>
              <a:rPr lang="en-IN" dirty="0"/>
              <a:t>SOA – Service Oriented architecture</a:t>
            </a:r>
          </a:p>
        </p:txBody>
      </p:sp>
      <p:sp>
        <p:nvSpPr>
          <p:cNvPr id="3" name="Content Placeholder 2">
            <a:extLst>
              <a:ext uri="{FF2B5EF4-FFF2-40B4-BE49-F238E27FC236}">
                <a16:creationId xmlns:a16="http://schemas.microsoft.com/office/drawing/2014/main" id="{047CE62A-A189-461B-83B9-6551EFB03403}"/>
              </a:ext>
            </a:extLst>
          </p:cNvPr>
          <p:cNvSpPr>
            <a:spLocks noGrp="1"/>
          </p:cNvSpPr>
          <p:nvPr>
            <p:ph idx="1"/>
          </p:nvPr>
        </p:nvSpPr>
        <p:spPr>
          <a:xfrm>
            <a:off x="1285875" y="1990726"/>
            <a:ext cx="9768979" cy="3475620"/>
          </a:xfrm>
        </p:spPr>
        <p:txBody>
          <a:bodyPr/>
          <a:lstStyle/>
          <a:p>
            <a:r>
              <a:rPr lang="en-IN" b="1" dirty="0"/>
              <a:t>Service-oriented architecture</a:t>
            </a:r>
            <a:r>
              <a:rPr lang="en-IN" dirty="0"/>
              <a:t> (</a:t>
            </a:r>
            <a:r>
              <a:rPr lang="en-IN" b="1" dirty="0"/>
              <a:t>SOA</a:t>
            </a:r>
            <a:r>
              <a:rPr lang="en-IN" dirty="0"/>
              <a:t>) is a style of </a:t>
            </a:r>
            <a:r>
              <a:rPr lang="en-IN" dirty="0">
                <a:hlinkClick r:id="rId2" tooltip="Software design">
                  <a:extLst>
                    <a:ext uri="{A12FA001-AC4F-418D-AE19-62706E023703}">
                      <ahyp:hlinkClr xmlns:ahyp="http://schemas.microsoft.com/office/drawing/2018/hyperlinkcolor" val="tx"/>
                    </a:ext>
                  </a:extLst>
                </a:hlinkClick>
              </a:rPr>
              <a:t>software design</a:t>
            </a:r>
            <a:r>
              <a:rPr lang="en-IN" dirty="0"/>
              <a:t> where services are provided to the other components by </a:t>
            </a:r>
            <a:r>
              <a:rPr lang="en-IN" dirty="0">
                <a:hlinkClick r:id="rId3" tooltip="Application components">
                  <a:extLst>
                    <a:ext uri="{A12FA001-AC4F-418D-AE19-62706E023703}">
                      <ahyp:hlinkClr xmlns:ahyp="http://schemas.microsoft.com/office/drawing/2018/hyperlinkcolor" val="tx"/>
                    </a:ext>
                  </a:extLst>
                </a:hlinkClick>
              </a:rPr>
              <a:t>application components</a:t>
            </a:r>
            <a:r>
              <a:rPr lang="en-IN" dirty="0"/>
              <a:t>, through a </a:t>
            </a:r>
            <a:r>
              <a:rPr lang="en-IN" dirty="0">
                <a:hlinkClick r:id="rId4" tooltip="Communications protocol">
                  <a:extLst>
                    <a:ext uri="{A12FA001-AC4F-418D-AE19-62706E023703}">
                      <ahyp:hlinkClr xmlns:ahyp="http://schemas.microsoft.com/office/drawing/2018/hyperlinkcolor" val="tx"/>
                    </a:ext>
                  </a:extLst>
                </a:hlinkClick>
              </a:rPr>
              <a:t>communication protocol</a:t>
            </a:r>
            <a:r>
              <a:rPr lang="en-IN" dirty="0"/>
              <a:t> over a network.  A SOA service is a discrete unit of functionality that can be accessed remotely and acted upon and updated independently, such as retrieving a credit card statement online. SOA is also intended to be independent of vendors, products and technologies.</a:t>
            </a:r>
          </a:p>
        </p:txBody>
      </p:sp>
    </p:spTree>
    <p:extLst>
      <p:ext uri="{BB962C8B-B14F-4D97-AF65-F5344CB8AC3E}">
        <p14:creationId xmlns:p14="http://schemas.microsoft.com/office/powerpoint/2010/main" val="195565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7442-CD9B-4ACC-B4A9-D49439B38DAE}"/>
              </a:ext>
            </a:extLst>
          </p:cNvPr>
          <p:cNvSpPr>
            <a:spLocks noGrp="1"/>
          </p:cNvSpPr>
          <p:nvPr>
            <p:ph type="title"/>
          </p:nvPr>
        </p:nvSpPr>
        <p:spPr>
          <a:xfrm>
            <a:off x="1294362" y="490194"/>
            <a:ext cx="9603275" cy="1049235"/>
          </a:xfrm>
        </p:spPr>
        <p:txBody>
          <a:bodyPr/>
          <a:lstStyle/>
          <a:p>
            <a:r>
              <a:rPr lang="en-US" dirty="0"/>
              <a:t>What is </a:t>
            </a:r>
            <a:r>
              <a:rPr lang="en-US" dirty="0" err="1"/>
              <a:t>MicroService</a:t>
            </a:r>
            <a:r>
              <a:rPr lang="en-US" dirty="0"/>
              <a:t>?</a:t>
            </a:r>
            <a:endParaRPr lang="en-IN" dirty="0"/>
          </a:p>
        </p:txBody>
      </p:sp>
      <p:sp>
        <p:nvSpPr>
          <p:cNvPr id="3" name="Content Placeholder 2">
            <a:extLst>
              <a:ext uri="{FF2B5EF4-FFF2-40B4-BE49-F238E27FC236}">
                <a16:creationId xmlns:a16="http://schemas.microsoft.com/office/drawing/2014/main" id="{F023FC9F-8918-43D5-96CA-A36D8C3545DA}"/>
              </a:ext>
            </a:extLst>
          </p:cNvPr>
          <p:cNvSpPr>
            <a:spLocks noGrp="1"/>
          </p:cNvSpPr>
          <p:nvPr>
            <p:ph idx="1"/>
          </p:nvPr>
        </p:nvSpPr>
        <p:spPr>
          <a:xfrm>
            <a:off x="1368879" y="1939925"/>
            <a:ext cx="10515600" cy="4351338"/>
          </a:xfrm>
        </p:spPr>
        <p:txBody>
          <a:bodyPr>
            <a:normAutofit/>
          </a:bodyPr>
          <a:lstStyle/>
          <a:p>
            <a:r>
              <a:rPr lang="en-IN" dirty="0">
                <a:effectLst>
                  <a:glow rad="12700">
                    <a:schemeClr val="accent1">
                      <a:alpha val="40000"/>
                    </a:schemeClr>
                  </a:glow>
                </a:effectLst>
              </a:rPr>
              <a:t>A 'microservice' is a </a:t>
            </a:r>
            <a:r>
              <a:rPr lang="en-IN" dirty="0">
                <a:effectLst>
                  <a:glow rad="12700">
                    <a:schemeClr val="accent1">
                      <a:alpha val="40000"/>
                    </a:schemeClr>
                  </a:glow>
                </a:effectLst>
                <a:hlinkClick r:id="rId2" tooltip="Software development">
                  <a:extLst>
                    <a:ext uri="{A12FA001-AC4F-418D-AE19-62706E023703}">
                      <ahyp:hlinkClr xmlns:ahyp="http://schemas.microsoft.com/office/drawing/2018/hyperlinkcolor" val="tx"/>
                    </a:ext>
                  </a:extLst>
                </a:hlinkClick>
              </a:rPr>
              <a:t>software development</a:t>
            </a:r>
            <a:r>
              <a:rPr lang="en-IN" dirty="0">
                <a:effectLst>
                  <a:glow rad="12700">
                    <a:schemeClr val="accent1">
                      <a:alpha val="40000"/>
                    </a:schemeClr>
                  </a:glow>
                </a:effectLst>
              </a:rPr>
              <a:t> technique—a variant of the </a:t>
            </a:r>
            <a:r>
              <a:rPr lang="en-IN" dirty="0">
                <a:effectLst>
                  <a:glow rad="12700">
                    <a:schemeClr val="accent1">
                      <a:alpha val="40000"/>
                    </a:schemeClr>
                  </a:glow>
                </a:effectLst>
                <a:hlinkClick r:id="rId3" tooltip="Service-oriented architecture">
                  <a:extLst>
                    <a:ext uri="{A12FA001-AC4F-418D-AE19-62706E023703}">
                      <ahyp:hlinkClr xmlns:ahyp="http://schemas.microsoft.com/office/drawing/2018/hyperlinkcolor" val="tx"/>
                    </a:ext>
                  </a:extLst>
                </a:hlinkClick>
              </a:rPr>
              <a:t>service-oriented architecture</a:t>
            </a:r>
            <a:r>
              <a:rPr lang="en-IN" dirty="0">
                <a:effectLst>
                  <a:glow rad="12700">
                    <a:schemeClr val="accent1">
                      <a:alpha val="40000"/>
                    </a:schemeClr>
                  </a:glow>
                </a:effectLst>
              </a:rPr>
              <a:t> (SOA) architectural style that structures an </a:t>
            </a:r>
            <a:r>
              <a:rPr lang="en-IN" dirty="0">
                <a:effectLst>
                  <a:glow rad="12700">
                    <a:schemeClr val="accent1">
                      <a:alpha val="40000"/>
                    </a:schemeClr>
                  </a:glow>
                </a:effectLst>
                <a:hlinkClick r:id="rId4" tooltip="Application (computing)">
                  <a:extLst>
                    <a:ext uri="{A12FA001-AC4F-418D-AE19-62706E023703}">
                      <ahyp:hlinkClr xmlns:ahyp="http://schemas.microsoft.com/office/drawing/2018/hyperlinkcolor" val="tx"/>
                    </a:ext>
                  </a:extLst>
                </a:hlinkClick>
              </a:rPr>
              <a:t>application</a:t>
            </a:r>
            <a:r>
              <a:rPr lang="en-IN" dirty="0">
                <a:effectLst>
                  <a:glow rad="12700">
                    <a:schemeClr val="accent1">
                      <a:alpha val="40000"/>
                    </a:schemeClr>
                  </a:glow>
                </a:effectLst>
              </a:rPr>
              <a:t> as a collection of </a:t>
            </a:r>
            <a:r>
              <a:rPr lang="en-IN" dirty="0">
                <a:effectLst>
                  <a:glow rad="12700">
                    <a:schemeClr val="accent1">
                      <a:alpha val="40000"/>
                    </a:schemeClr>
                  </a:glow>
                </a:effectLst>
                <a:hlinkClick r:id="rId5" tooltip="Coupling (computer programming)">
                  <a:extLst>
                    <a:ext uri="{A12FA001-AC4F-418D-AE19-62706E023703}">
                      <ahyp:hlinkClr xmlns:ahyp="http://schemas.microsoft.com/office/drawing/2018/hyperlinkcolor" val="tx"/>
                    </a:ext>
                  </a:extLst>
                </a:hlinkClick>
              </a:rPr>
              <a:t>loosely coupled</a:t>
            </a:r>
            <a:r>
              <a:rPr lang="en-IN" dirty="0">
                <a:effectLst>
                  <a:glow rad="12700">
                    <a:schemeClr val="accent1">
                      <a:alpha val="40000"/>
                    </a:schemeClr>
                  </a:glow>
                </a:effectLst>
              </a:rPr>
              <a:t> services. In a microservices architecture, services are </a:t>
            </a:r>
            <a:r>
              <a:rPr lang="en-IN" dirty="0">
                <a:effectLst>
                  <a:glow rad="12700">
                    <a:schemeClr val="accent1">
                      <a:alpha val="40000"/>
                    </a:schemeClr>
                  </a:glow>
                </a:effectLst>
                <a:hlinkClick r:id="rId6" tooltip="Service granularity principle">
                  <a:extLst>
                    <a:ext uri="{A12FA001-AC4F-418D-AE19-62706E023703}">
                      <ahyp:hlinkClr xmlns:ahyp="http://schemas.microsoft.com/office/drawing/2018/hyperlinkcolor" val="tx"/>
                    </a:ext>
                  </a:extLst>
                </a:hlinkClick>
              </a:rPr>
              <a:t>fine-grained</a:t>
            </a:r>
            <a:r>
              <a:rPr lang="en-IN" dirty="0">
                <a:effectLst>
                  <a:glow rad="12700">
                    <a:schemeClr val="accent1">
                      <a:alpha val="40000"/>
                    </a:schemeClr>
                  </a:glow>
                </a:effectLst>
              </a:rPr>
              <a:t> and the </a:t>
            </a:r>
            <a:r>
              <a:rPr lang="en-IN" dirty="0">
                <a:effectLst>
                  <a:glow rad="12700">
                    <a:schemeClr val="accent1">
                      <a:alpha val="40000"/>
                    </a:schemeClr>
                  </a:glow>
                </a:effectLst>
                <a:hlinkClick r:id="rId7" tooltip="Protocol (computing)">
                  <a:extLst>
                    <a:ext uri="{A12FA001-AC4F-418D-AE19-62706E023703}">
                      <ahyp:hlinkClr xmlns:ahyp="http://schemas.microsoft.com/office/drawing/2018/hyperlinkcolor" val="tx"/>
                    </a:ext>
                  </a:extLst>
                </a:hlinkClick>
              </a:rPr>
              <a:t>protocols</a:t>
            </a:r>
            <a:r>
              <a:rPr lang="en-IN" dirty="0">
                <a:effectLst>
                  <a:glow rad="12700">
                    <a:schemeClr val="accent1">
                      <a:alpha val="40000"/>
                    </a:schemeClr>
                  </a:glow>
                </a:effectLst>
              </a:rPr>
              <a:t> are lightweight. The benefit of decomposing an application into different smaller services is that it improves </a:t>
            </a:r>
            <a:r>
              <a:rPr lang="en-IN" dirty="0">
                <a:effectLst>
                  <a:glow rad="12700">
                    <a:schemeClr val="accent1">
                      <a:alpha val="40000"/>
                    </a:schemeClr>
                  </a:glow>
                </a:effectLst>
                <a:hlinkClick r:id="rId8" tooltip="Modular programming">
                  <a:extLst>
                    <a:ext uri="{A12FA001-AC4F-418D-AE19-62706E023703}">
                      <ahyp:hlinkClr xmlns:ahyp="http://schemas.microsoft.com/office/drawing/2018/hyperlinkcolor" val="tx"/>
                    </a:ext>
                  </a:extLst>
                </a:hlinkClick>
              </a:rPr>
              <a:t>modularity</a:t>
            </a:r>
            <a:r>
              <a:rPr lang="en-IN" dirty="0">
                <a:effectLst>
                  <a:glow rad="12700">
                    <a:schemeClr val="accent1">
                      <a:alpha val="40000"/>
                    </a:schemeClr>
                  </a:glow>
                </a:effectLst>
              </a:rPr>
              <a:t> and makes the application easier to understand, develop, test, and more resilient to architecture erosion. It parallelizes </a:t>
            </a:r>
            <a:r>
              <a:rPr lang="en-IN" dirty="0">
                <a:effectLst>
                  <a:glow rad="12700">
                    <a:schemeClr val="accent1">
                      <a:alpha val="40000"/>
                    </a:schemeClr>
                  </a:glow>
                </a:effectLst>
                <a:hlinkClick r:id="rId2" tooltip="Software development">
                  <a:extLst>
                    <a:ext uri="{A12FA001-AC4F-418D-AE19-62706E023703}">
                      <ahyp:hlinkClr xmlns:ahyp="http://schemas.microsoft.com/office/drawing/2018/hyperlinkcolor" val="tx"/>
                    </a:ext>
                  </a:extLst>
                </a:hlinkClick>
              </a:rPr>
              <a:t>development</a:t>
            </a:r>
            <a:r>
              <a:rPr lang="en-IN" dirty="0">
                <a:effectLst>
                  <a:glow rad="12700">
                    <a:schemeClr val="accent1">
                      <a:alpha val="40000"/>
                    </a:schemeClr>
                  </a:glow>
                </a:effectLst>
              </a:rPr>
              <a:t> by enabling small autonomous teams to develop, </a:t>
            </a:r>
            <a:r>
              <a:rPr lang="en-IN" dirty="0">
                <a:effectLst>
                  <a:glow rad="12700">
                    <a:schemeClr val="accent1">
                      <a:alpha val="40000"/>
                    </a:schemeClr>
                  </a:glow>
                </a:effectLst>
                <a:hlinkClick r:id="rId9" tooltip="Software deployment">
                  <a:extLst>
                    <a:ext uri="{A12FA001-AC4F-418D-AE19-62706E023703}">
                      <ahyp:hlinkClr xmlns:ahyp="http://schemas.microsoft.com/office/drawing/2018/hyperlinkcolor" val="tx"/>
                    </a:ext>
                  </a:extLst>
                </a:hlinkClick>
              </a:rPr>
              <a:t>deploy</a:t>
            </a:r>
            <a:r>
              <a:rPr lang="en-IN" dirty="0">
                <a:effectLst>
                  <a:glow rad="12700">
                    <a:schemeClr val="accent1">
                      <a:alpha val="40000"/>
                    </a:schemeClr>
                  </a:glow>
                </a:effectLst>
              </a:rPr>
              <a:t> and scale their respective services independently.</a:t>
            </a:r>
            <a:r>
              <a:rPr lang="en-IN" baseline="30000" dirty="0">
                <a:effectLst>
                  <a:glow rad="12700">
                    <a:schemeClr val="accent1">
                      <a:alpha val="40000"/>
                    </a:schemeClr>
                  </a:glow>
                </a:effectLst>
                <a:hlinkClick r:id="rId10">
                  <a:extLst>
                    <a:ext uri="{A12FA001-AC4F-418D-AE19-62706E023703}">
                      <ahyp:hlinkClr xmlns:ahyp="http://schemas.microsoft.com/office/drawing/2018/hyperlinkcolor" val="tx"/>
                    </a:ext>
                  </a:extLst>
                </a:hlinkClick>
              </a:rPr>
              <a:t>[2]</a:t>
            </a:r>
            <a:r>
              <a:rPr lang="en-IN" dirty="0">
                <a:effectLst>
                  <a:glow rad="12700">
                    <a:schemeClr val="accent1">
                      <a:alpha val="40000"/>
                    </a:schemeClr>
                  </a:glow>
                </a:effectLst>
              </a:rPr>
              <a:t> It also allows the architecture of an individual service to emerge through continuous </a:t>
            </a:r>
            <a:r>
              <a:rPr lang="en-IN" dirty="0">
                <a:effectLst>
                  <a:glow rad="12700">
                    <a:schemeClr val="accent1">
                      <a:alpha val="40000"/>
                    </a:schemeClr>
                  </a:glow>
                </a:effectLst>
                <a:hlinkClick r:id="rId11" tooltip="Refactoring">
                  <a:extLst>
                    <a:ext uri="{A12FA001-AC4F-418D-AE19-62706E023703}">
                      <ahyp:hlinkClr xmlns:ahyp="http://schemas.microsoft.com/office/drawing/2018/hyperlinkcolor" val="tx"/>
                    </a:ext>
                  </a:extLst>
                </a:hlinkClick>
              </a:rPr>
              <a:t>refactoring</a:t>
            </a:r>
            <a:r>
              <a:rPr lang="en-IN" dirty="0">
                <a:effectLst>
                  <a:glow rad="12700">
                    <a:schemeClr val="accent1">
                      <a:alpha val="40000"/>
                    </a:schemeClr>
                  </a:glow>
                </a:effectLst>
              </a:rPr>
              <a:t>.</a:t>
            </a:r>
            <a:r>
              <a:rPr lang="en-IN" baseline="30000" dirty="0">
                <a:effectLst>
                  <a:glow rad="12700">
                    <a:schemeClr val="accent1">
                      <a:alpha val="40000"/>
                    </a:schemeClr>
                  </a:glow>
                </a:effectLst>
                <a:hlinkClick r:id="rId12">
                  <a:extLst>
                    <a:ext uri="{A12FA001-AC4F-418D-AE19-62706E023703}">
                      <ahyp:hlinkClr xmlns:ahyp="http://schemas.microsoft.com/office/drawing/2018/hyperlinkcolor" val="tx"/>
                    </a:ext>
                  </a:extLst>
                </a:hlinkClick>
              </a:rPr>
              <a:t>[3]</a:t>
            </a:r>
            <a:r>
              <a:rPr lang="en-IN" dirty="0">
                <a:effectLst>
                  <a:glow rad="12700">
                    <a:schemeClr val="accent1">
                      <a:alpha val="40000"/>
                    </a:schemeClr>
                  </a:glow>
                </a:effectLst>
              </a:rPr>
              <a:t> Microservices-based architectures enable </a:t>
            </a:r>
            <a:r>
              <a:rPr lang="en-IN" dirty="0">
                <a:effectLst>
                  <a:glow rad="12700">
                    <a:schemeClr val="accent1">
                      <a:alpha val="40000"/>
                    </a:schemeClr>
                  </a:glow>
                </a:effectLst>
                <a:hlinkClick r:id="rId13" tooltip="Continuous delivery">
                  <a:extLst>
                    <a:ext uri="{A12FA001-AC4F-418D-AE19-62706E023703}">
                      <ahyp:hlinkClr xmlns:ahyp="http://schemas.microsoft.com/office/drawing/2018/hyperlinkcolor" val="tx"/>
                    </a:ext>
                  </a:extLst>
                </a:hlinkClick>
              </a:rPr>
              <a:t>continuous delivery</a:t>
            </a:r>
            <a:r>
              <a:rPr lang="en-IN" dirty="0">
                <a:effectLst>
                  <a:glow rad="12700">
                    <a:schemeClr val="accent1">
                      <a:alpha val="40000"/>
                    </a:schemeClr>
                  </a:glow>
                </a:effectLst>
              </a:rPr>
              <a:t> and deployment.</a:t>
            </a:r>
          </a:p>
        </p:txBody>
      </p:sp>
    </p:spTree>
    <p:extLst>
      <p:ext uri="{BB962C8B-B14F-4D97-AF65-F5344CB8AC3E}">
        <p14:creationId xmlns:p14="http://schemas.microsoft.com/office/powerpoint/2010/main" val="261245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1391-361D-4B7B-9EC5-92B3CCA35F5F}"/>
              </a:ext>
            </a:extLst>
          </p:cNvPr>
          <p:cNvSpPr>
            <a:spLocks noGrp="1"/>
          </p:cNvSpPr>
          <p:nvPr>
            <p:ph type="title"/>
          </p:nvPr>
        </p:nvSpPr>
        <p:spPr/>
        <p:txBody>
          <a:bodyPr/>
          <a:lstStyle/>
          <a:p>
            <a:r>
              <a:rPr lang="en-IN" dirty="0"/>
              <a:t>What are microservices?</a:t>
            </a:r>
            <a:br>
              <a:rPr lang="en-IN" dirty="0"/>
            </a:br>
            <a:endParaRPr lang="en-IN" dirty="0"/>
          </a:p>
        </p:txBody>
      </p:sp>
      <p:sp>
        <p:nvSpPr>
          <p:cNvPr id="3" name="Content Placeholder 2">
            <a:extLst>
              <a:ext uri="{FF2B5EF4-FFF2-40B4-BE49-F238E27FC236}">
                <a16:creationId xmlns:a16="http://schemas.microsoft.com/office/drawing/2014/main" id="{1BE33953-4DA3-48AD-AB98-81E5F31884EE}"/>
              </a:ext>
            </a:extLst>
          </p:cNvPr>
          <p:cNvSpPr>
            <a:spLocks noGrp="1"/>
          </p:cNvSpPr>
          <p:nvPr>
            <p:ph idx="1"/>
          </p:nvPr>
        </p:nvSpPr>
        <p:spPr>
          <a:xfrm>
            <a:off x="809625" y="1853754"/>
            <a:ext cx="10544175" cy="4323209"/>
          </a:xfrm>
        </p:spPr>
        <p:txBody>
          <a:bodyPr/>
          <a:lstStyle/>
          <a:p>
            <a:pPr marL="0" indent="0">
              <a:buNone/>
            </a:pPr>
            <a:endParaRPr lang="en-IN" dirty="0"/>
          </a:p>
          <a:p>
            <a:r>
              <a:rPr lang="en-IN" dirty="0"/>
              <a:t>Also known as the microservice architecture </a:t>
            </a:r>
          </a:p>
          <a:p>
            <a:r>
              <a:rPr lang="en-IN" dirty="0"/>
              <a:t>An architectural style that structures an application as a collection of loosely coupled services, which implement business capabilities. T</a:t>
            </a:r>
          </a:p>
          <a:p>
            <a:r>
              <a:rPr lang="en-IN" dirty="0"/>
              <a:t>The microservice architecture enables the continuous delivery/deployment of large, complex applications</a:t>
            </a:r>
          </a:p>
        </p:txBody>
      </p:sp>
    </p:spTree>
    <p:extLst>
      <p:ext uri="{BB962C8B-B14F-4D97-AF65-F5344CB8AC3E}">
        <p14:creationId xmlns:p14="http://schemas.microsoft.com/office/powerpoint/2010/main" val="102348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867C-19B0-4749-AAFD-410F61C46151}"/>
              </a:ext>
            </a:extLst>
          </p:cNvPr>
          <p:cNvSpPr>
            <a:spLocks noGrp="1"/>
          </p:cNvSpPr>
          <p:nvPr>
            <p:ph type="title" idx="4294967295"/>
          </p:nvPr>
        </p:nvSpPr>
        <p:spPr>
          <a:xfrm>
            <a:off x="2587625" y="242888"/>
            <a:ext cx="9604375" cy="1049337"/>
          </a:xfrm>
        </p:spPr>
        <p:txBody>
          <a:bodyPr/>
          <a:lstStyle/>
          <a:p>
            <a:r>
              <a:rPr lang="en-IN" dirty="0" err="1"/>
              <a:t>MicroService</a:t>
            </a:r>
            <a:r>
              <a:rPr lang="en-IN" dirty="0"/>
              <a:t> Architecture</a:t>
            </a:r>
          </a:p>
        </p:txBody>
      </p:sp>
      <p:pic>
        <p:nvPicPr>
          <p:cNvPr id="9" name="Graphic 8">
            <a:extLst>
              <a:ext uri="{FF2B5EF4-FFF2-40B4-BE49-F238E27FC236}">
                <a16:creationId xmlns:a16="http://schemas.microsoft.com/office/drawing/2014/main" id="{7836B385-2AD7-4A74-82DA-6BC43F68FD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0237" y="929798"/>
            <a:ext cx="9451526" cy="4998403"/>
          </a:xfrm>
          <a:prstGeom prst="rect">
            <a:avLst/>
          </a:prstGeom>
        </p:spPr>
      </p:pic>
    </p:spTree>
    <p:extLst>
      <p:ext uri="{BB962C8B-B14F-4D97-AF65-F5344CB8AC3E}">
        <p14:creationId xmlns:p14="http://schemas.microsoft.com/office/powerpoint/2010/main" val="324480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7A6E-82BE-497F-8936-F73620BE5F19}"/>
              </a:ext>
            </a:extLst>
          </p:cNvPr>
          <p:cNvSpPr>
            <a:spLocks noGrp="1"/>
          </p:cNvSpPr>
          <p:nvPr>
            <p:ph type="title"/>
          </p:nvPr>
        </p:nvSpPr>
        <p:spPr/>
        <p:txBody>
          <a:bodyPr/>
          <a:lstStyle/>
          <a:p>
            <a:r>
              <a:rPr lang="en-IN" dirty="0"/>
              <a:t>Reasons for Microservices</a:t>
            </a:r>
          </a:p>
        </p:txBody>
      </p:sp>
      <p:sp>
        <p:nvSpPr>
          <p:cNvPr id="3" name="Content Placeholder 2">
            <a:extLst>
              <a:ext uri="{FF2B5EF4-FFF2-40B4-BE49-F238E27FC236}">
                <a16:creationId xmlns:a16="http://schemas.microsoft.com/office/drawing/2014/main" id="{FD110857-30E6-43AA-97B0-BE9E4092B3A1}"/>
              </a:ext>
            </a:extLst>
          </p:cNvPr>
          <p:cNvSpPr>
            <a:spLocks noGrp="1"/>
          </p:cNvSpPr>
          <p:nvPr>
            <p:ph idx="1"/>
          </p:nvPr>
        </p:nvSpPr>
        <p:spPr>
          <a:xfrm>
            <a:off x="1066800" y="1853754"/>
            <a:ext cx="10515600" cy="4593092"/>
          </a:xfrm>
        </p:spPr>
        <p:txBody>
          <a:bodyPr/>
          <a:lstStyle/>
          <a:p>
            <a:r>
              <a:rPr lang="en-IN" b="1" dirty="0"/>
              <a:t>Easier to understand Small services</a:t>
            </a:r>
          </a:p>
          <a:p>
            <a:pPr lvl="1"/>
            <a:r>
              <a:rPr lang="en-IN" dirty="0"/>
              <a:t>When you have small services, and you are responsible for them, it is easier to understand the boundaries of your services, and it will be easier for you to learn what the service does, as oppose to a monolith, where you will never know where your service ends, and where the other service starts</a:t>
            </a:r>
            <a:endParaRPr lang="en-IN" b="1" dirty="0"/>
          </a:p>
          <a:p>
            <a:r>
              <a:rPr lang="en-IN" b="1" dirty="0"/>
              <a:t> Services are independently deployable</a:t>
            </a:r>
          </a:p>
          <a:p>
            <a:pPr lvl="1"/>
            <a:r>
              <a:rPr lang="en-IN" dirty="0"/>
              <a:t>You can deploy services independently. So if you have a feature, that is ready and tested and all, you don’t have to wait for some other components to finish something that is not related to your stuff at all. So you can go live without having to wait for anyone.</a:t>
            </a:r>
            <a:endParaRPr lang="en-IN" b="1" dirty="0"/>
          </a:p>
          <a:p>
            <a:endParaRPr lang="en-IN" dirty="0"/>
          </a:p>
        </p:txBody>
      </p:sp>
    </p:spTree>
    <p:extLst>
      <p:ext uri="{BB962C8B-B14F-4D97-AF65-F5344CB8AC3E}">
        <p14:creationId xmlns:p14="http://schemas.microsoft.com/office/powerpoint/2010/main" val="14104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09CB-67C4-427B-A7A9-93A86465FF83}"/>
              </a:ext>
            </a:extLst>
          </p:cNvPr>
          <p:cNvSpPr>
            <a:spLocks noGrp="1"/>
          </p:cNvSpPr>
          <p:nvPr>
            <p:ph type="title"/>
          </p:nvPr>
        </p:nvSpPr>
        <p:spPr/>
        <p:txBody>
          <a:bodyPr/>
          <a:lstStyle/>
          <a:p>
            <a:r>
              <a:rPr lang="en-IN" dirty="0"/>
              <a:t>Why MS?</a:t>
            </a:r>
          </a:p>
        </p:txBody>
      </p:sp>
      <p:sp>
        <p:nvSpPr>
          <p:cNvPr id="3" name="Content Placeholder 2">
            <a:extLst>
              <a:ext uri="{FF2B5EF4-FFF2-40B4-BE49-F238E27FC236}">
                <a16:creationId xmlns:a16="http://schemas.microsoft.com/office/drawing/2014/main" id="{C409B219-95D6-41C9-BA08-EBF01CC25A65}"/>
              </a:ext>
            </a:extLst>
          </p:cNvPr>
          <p:cNvSpPr>
            <a:spLocks noGrp="1"/>
          </p:cNvSpPr>
          <p:nvPr>
            <p:ph idx="1"/>
          </p:nvPr>
        </p:nvSpPr>
        <p:spPr/>
        <p:txBody>
          <a:bodyPr>
            <a:normAutofit fontScale="92500" lnSpcReduction="20000"/>
          </a:bodyPr>
          <a:lstStyle/>
          <a:p>
            <a:r>
              <a:rPr lang="en-IN" b="1" dirty="0"/>
              <a:t>Easier to adopt to newer technology (retire vs rewrite)</a:t>
            </a:r>
          </a:p>
          <a:p>
            <a:pPr lvl="1"/>
            <a:r>
              <a:rPr lang="en-IN" dirty="0"/>
              <a:t>When you have small little Microservices, and if a new technology comes up that is a very good fit for your service purposes, you can easily ditch the service and rewrite it with the new technology, without the need to rewrite the whole system which could cost you a fortune.</a:t>
            </a:r>
          </a:p>
          <a:p>
            <a:pPr lvl="1"/>
            <a:endParaRPr lang="en-IN" b="1" dirty="0"/>
          </a:p>
          <a:p>
            <a:r>
              <a:rPr lang="en-IN" b="1" dirty="0"/>
              <a:t>Easier to scale small services</a:t>
            </a:r>
          </a:p>
          <a:p>
            <a:pPr lvl="1"/>
            <a:r>
              <a:rPr lang="en-IN" dirty="0"/>
              <a:t>If one or more features in your system are used more than the others, you can just scale up those specific services, and not the whole system or other services that aren’t used as much. This Microservices specification will become more important when you are using Cloud providers like Azure or AWS, where if you scale your whole system up, you are basically wasting money because it is not efficient.</a:t>
            </a:r>
            <a:endParaRPr lang="en-IN" b="1" dirty="0"/>
          </a:p>
          <a:p>
            <a:pPr lvl="1"/>
            <a:endParaRPr lang="en-IN" b="1" dirty="0"/>
          </a:p>
          <a:p>
            <a:endParaRPr lang="en-IN" dirty="0"/>
          </a:p>
        </p:txBody>
      </p:sp>
    </p:spTree>
    <p:extLst>
      <p:ext uri="{BB962C8B-B14F-4D97-AF65-F5344CB8AC3E}">
        <p14:creationId xmlns:p14="http://schemas.microsoft.com/office/powerpoint/2010/main" val="4281259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5655</TotalTime>
  <Words>1552</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basier_circle</vt:lpstr>
      <vt:lpstr>basier_square</vt:lpstr>
      <vt:lpstr>Gill Sans MT</vt:lpstr>
      <vt:lpstr>Open Sans</vt:lpstr>
      <vt:lpstr>Gallery</vt:lpstr>
      <vt:lpstr>MicroServices</vt:lpstr>
      <vt:lpstr>Monolithic Application</vt:lpstr>
      <vt:lpstr>drawbacks of monolithic architecture</vt:lpstr>
      <vt:lpstr>SOA – Service Oriented architecture</vt:lpstr>
      <vt:lpstr>What is MicroService?</vt:lpstr>
      <vt:lpstr>What are microservices? </vt:lpstr>
      <vt:lpstr>MicroService Architecture</vt:lpstr>
      <vt:lpstr>Reasons for Microservices</vt:lpstr>
      <vt:lpstr>Why MS?</vt:lpstr>
      <vt:lpstr>Rules for a good MS architecture</vt:lpstr>
      <vt:lpstr>Challenges of Microservices Architecture</vt:lpstr>
      <vt:lpstr>PowerPoint Presentation</vt:lpstr>
      <vt:lpstr>PowerPoint Presentation</vt:lpstr>
      <vt:lpstr>PowerPoint Presentation</vt:lpstr>
      <vt:lpstr>PowerPoint Presentation</vt:lpstr>
      <vt:lpstr>Companies using MS architecture</vt:lpstr>
      <vt:lpstr>PowerPoint Presentation</vt:lpstr>
      <vt:lpstr>PowerPoint Presentation</vt:lpstr>
      <vt:lpstr>Spring Cloud</vt:lpstr>
      <vt:lpstr>Netflix</vt:lpstr>
      <vt:lpstr>Spring Cloud Config</vt:lpstr>
      <vt:lpstr>Spring Cloud Config Server</vt:lpstr>
      <vt:lpstr>How to address challenges of MicroServices</vt:lpstr>
      <vt:lpstr>Visibility and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Radha V Krishna</dc:creator>
  <cp:lastModifiedBy>Anjana Krishna</cp:lastModifiedBy>
  <cp:revision>38</cp:revision>
  <dcterms:created xsi:type="dcterms:W3CDTF">2018-08-07T11:54:15Z</dcterms:created>
  <dcterms:modified xsi:type="dcterms:W3CDTF">2021-07-14T06:04:05Z</dcterms:modified>
</cp:coreProperties>
</file>