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5" r:id="rId3"/>
    <p:sldId id="266" r:id="rId4"/>
    <p:sldId id="267" r:id="rId5"/>
    <p:sldId id="268" r:id="rId6"/>
    <p:sldId id="257" r:id="rId7"/>
    <p:sldId id="258" r:id="rId8"/>
    <p:sldId id="259" r:id="rId9"/>
    <p:sldId id="260" r:id="rId10"/>
    <p:sldId id="261" r:id="rId11"/>
    <p:sldId id="262" r:id="rId12"/>
    <p:sldId id="263" r:id="rId13"/>
    <p:sldId id="264"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24D719-8C26-4727-B707-B1147ABC705E}" type="datetimeFigureOut">
              <a:rPr lang="en-IN" smtClean="0"/>
              <a:t>21-07-2021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9E7B7-111C-4B80-A143-C0E3CCFF86CE}" type="slidenum">
              <a:rPr lang="en-IN" smtClean="0"/>
              <a:t>‹#›</a:t>
            </a:fld>
            <a:endParaRPr lang="en-IN"/>
          </a:p>
        </p:txBody>
      </p:sp>
    </p:spTree>
    <p:extLst>
      <p:ext uri="{BB962C8B-B14F-4D97-AF65-F5344CB8AC3E}">
        <p14:creationId xmlns:p14="http://schemas.microsoft.com/office/powerpoint/2010/main" val="4105493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635"/>
                </a:solidFill>
                <a:effectLst/>
                <a:latin typeface="Cambria" panose="02040503050406030204" pitchFamily="18" charset="0"/>
              </a:rPr>
              <a:t>In simple words, microservice(s) are clusters of small applications that work together in coordination to provide a complete solution.</a:t>
            </a:r>
          </a:p>
          <a:p>
            <a:pPr algn="l"/>
            <a:r>
              <a:rPr lang="en-US" b="0" i="0" dirty="0">
                <a:solidFill>
                  <a:srgbClr val="222635"/>
                </a:solidFill>
                <a:effectLst/>
                <a:latin typeface="Cambria" panose="02040503050406030204" pitchFamily="18" charset="0"/>
              </a:rPr>
              <a:t>When we say a lot of small applications running independently together, then they will all have their own URLs and ports. In that scenario, it would be very cumbersome to maintain all these microservices to run in synchronization, and more importantly, with monitoring. This problem will increase manifold when we start implementing load balancers.</a:t>
            </a:r>
          </a:p>
          <a:p>
            <a:pPr algn="l"/>
            <a:r>
              <a:rPr lang="en-US" b="0" i="0" dirty="0">
                <a:solidFill>
                  <a:srgbClr val="222635"/>
                </a:solidFill>
                <a:effectLst/>
                <a:latin typeface="Cambria" panose="02040503050406030204" pitchFamily="18" charset="0"/>
              </a:rPr>
              <a:t>To solve this issue, we need a tool that will monitor and maintain the registry of all the microservices in the ecosystem.</a:t>
            </a:r>
          </a:p>
          <a:p>
            <a:endParaRPr lang="en-IN" dirty="0"/>
          </a:p>
        </p:txBody>
      </p:sp>
      <p:sp>
        <p:nvSpPr>
          <p:cNvPr id="4" name="Slide Number Placeholder 3"/>
          <p:cNvSpPr>
            <a:spLocks noGrp="1"/>
          </p:cNvSpPr>
          <p:nvPr>
            <p:ph type="sldNum" sz="quarter" idx="5"/>
          </p:nvPr>
        </p:nvSpPr>
        <p:spPr/>
        <p:txBody>
          <a:bodyPr/>
          <a:lstStyle/>
          <a:p>
            <a:fld id="{06A9E7B7-111C-4B80-A143-C0E3CCFF86CE}" type="slidenum">
              <a:rPr lang="en-IN" smtClean="0"/>
              <a:t>10</a:t>
            </a:fld>
            <a:endParaRPr lang="en-IN"/>
          </a:p>
        </p:txBody>
      </p:sp>
    </p:spTree>
    <p:extLst>
      <p:ext uri="{BB962C8B-B14F-4D97-AF65-F5344CB8AC3E}">
        <p14:creationId xmlns:p14="http://schemas.microsoft.com/office/powerpoint/2010/main" val="3139815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E7C6AC-738F-4C23-B6EF-408277FEA783}" type="datetimeFigureOut">
              <a:rPr lang="en-IN" smtClean="0"/>
              <a:t>21-07-2021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9E2AE8D-F06D-4107-8E06-877C3ABF173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47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E7C6AC-738F-4C23-B6EF-408277FEA783}" type="datetimeFigureOut">
              <a:rPr lang="en-IN" smtClean="0"/>
              <a:t>21-07-2021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2AE8D-F06D-4107-8E06-877C3ABF173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1579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E7C6AC-738F-4C23-B6EF-408277FEA783}" type="datetimeFigureOut">
              <a:rPr lang="en-IN" smtClean="0"/>
              <a:t>21-07-2021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2AE8D-F06D-4107-8E06-877C3ABF173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8161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E7C6AC-738F-4C23-B6EF-408277FEA783}" type="datetimeFigureOut">
              <a:rPr lang="en-IN" smtClean="0"/>
              <a:t>21-07-2021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2AE8D-F06D-4107-8E06-877C3ABF173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98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E7C6AC-738F-4C23-B6EF-408277FEA783}" type="datetimeFigureOut">
              <a:rPr lang="en-IN" smtClean="0"/>
              <a:t>21-07-2021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2AE8D-F06D-4107-8E06-877C3ABF173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438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E7C6AC-738F-4C23-B6EF-408277FEA783}" type="datetimeFigureOut">
              <a:rPr lang="en-IN" smtClean="0"/>
              <a:t>21-07-2021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2AE8D-F06D-4107-8E06-877C3ABF173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020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E7C6AC-738F-4C23-B6EF-408277FEA783}" type="datetimeFigureOut">
              <a:rPr lang="en-IN" smtClean="0"/>
              <a:t>21-07-2021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E2AE8D-F06D-4107-8E06-877C3ABF173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9009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E7C6AC-738F-4C23-B6EF-408277FEA783}" type="datetimeFigureOut">
              <a:rPr lang="en-IN" smtClean="0"/>
              <a:t>21-07-2021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E2AE8D-F06D-4107-8E06-877C3ABF173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4082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7C6AC-738F-4C23-B6EF-408277FEA783}" type="datetimeFigureOut">
              <a:rPr lang="en-IN" smtClean="0"/>
              <a:t>21-07-2021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E2AE8D-F06D-4107-8E06-877C3ABF173E}" type="slidenum">
              <a:rPr lang="en-IN" smtClean="0"/>
              <a:t>‹#›</a:t>
            </a:fld>
            <a:endParaRPr lang="en-IN"/>
          </a:p>
        </p:txBody>
      </p:sp>
    </p:spTree>
    <p:extLst>
      <p:ext uri="{BB962C8B-B14F-4D97-AF65-F5344CB8AC3E}">
        <p14:creationId xmlns:p14="http://schemas.microsoft.com/office/powerpoint/2010/main" val="832247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E7C6AC-738F-4C23-B6EF-408277FEA783}" type="datetimeFigureOut">
              <a:rPr lang="en-IN" smtClean="0"/>
              <a:t>21-07-2021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2AE8D-F06D-4107-8E06-877C3ABF173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9255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BE7C6AC-738F-4C23-B6EF-408277FEA783}" type="datetimeFigureOut">
              <a:rPr lang="en-IN" smtClean="0"/>
              <a:t>21-07-2021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9E2AE8D-F06D-4107-8E06-877C3ABF173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3839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BE7C6AC-738F-4C23-B6EF-408277FEA783}" type="datetimeFigureOut">
              <a:rPr lang="en-IN" smtClean="0"/>
              <a:t>21-07-2021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9E2AE8D-F06D-4107-8E06-877C3ABF173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1924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Netflix/Hystrix"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7C6F5-9C98-436D-B831-D752FE3903CE}"/>
              </a:ext>
            </a:extLst>
          </p:cNvPr>
          <p:cNvSpPr>
            <a:spLocks noGrp="1"/>
          </p:cNvSpPr>
          <p:nvPr>
            <p:ph type="ctrTitle"/>
          </p:nvPr>
        </p:nvSpPr>
        <p:spPr>
          <a:xfrm>
            <a:off x="2860039" y="1120676"/>
            <a:ext cx="7021513" cy="2308324"/>
          </a:xfrm>
        </p:spPr>
        <p:txBody>
          <a:bodyPr>
            <a:normAutofit/>
          </a:bodyPr>
          <a:lstStyle/>
          <a:p>
            <a:pPr algn="l"/>
            <a:r>
              <a:rPr lang="en-US" sz="3600" dirty="0">
                <a:solidFill>
                  <a:schemeClr val="bg1"/>
                </a:solidFill>
                <a:highlight>
                  <a:srgbClr val="000000"/>
                </a:highlight>
              </a:rPr>
              <a:t>Netflix patterns</a:t>
            </a:r>
            <a:endParaRPr lang="en-IN" sz="3600" dirty="0">
              <a:highlight>
                <a:srgbClr val="000000"/>
              </a:highlight>
            </a:endParaRPr>
          </a:p>
        </p:txBody>
      </p:sp>
      <p:sp>
        <p:nvSpPr>
          <p:cNvPr id="3" name="Subtitle 2">
            <a:extLst>
              <a:ext uri="{FF2B5EF4-FFF2-40B4-BE49-F238E27FC236}">
                <a16:creationId xmlns:a16="http://schemas.microsoft.com/office/drawing/2014/main" id="{BEA8DCDC-BF39-4A29-A64D-2F3C9E92697F}"/>
              </a:ext>
            </a:extLst>
          </p:cNvPr>
          <p:cNvSpPr>
            <a:spLocks noGrp="1"/>
          </p:cNvSpPr>
          <p:nvPr>
            <p:ph type="subTitle" idx="1"/>
          </p:nvPr>
        </p:nvSpPr>
        <p:spPr>
          <a:xfrm>
            <a:off x="2946399" y="3648074"/>
            <a:ext cx="7025753" cy="1012778"/>
          </a:xfrm>
        </p:spPr>
        <p:txBody>
          <a:bodyPr>
            <a:normAutofit/>
          </a:bodyPr>
          <a:lstStyle/>
          <a:p>
            <a:pPr algn="l"/>
            <a:r>
              <a:rPr lang="en-US" dirty="0">
                <a:solidFill>
                  <a:srgbClr val="0070C0"/>
                </a:solidFill>
              </a:rPr>
              <a:t>Addresses the challenges of microservices</a:t>
            </a:r>
            <a:endParaRPr lang="en-IN" dirty="0">
              <a:solidFill>
                <a:srgbClr val="0070C0"/>
              </a:solidFill>
            </a:endParaRPr>
          </a:p>
        </p:txBody>
      </p:sp>
    </p:spTree>
    <p:extLst>
      <p:ext uri="{BB962C8B-B14F-4D97-AF65-F5344CB8AC3E}">
        <p14:creationId xmlns:p14="http://schemas.microsoft.com/office/powerpoint/2010/main" val="1597018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AF4D40-04F6-466B-A612-615D96B0E82C}"/>
              </a:ext>
            </a:extLst>
          </p:cNvPr>
          <p:cNvSpPr txBox="1"/>
          <p:nvPr/>
        </p:nvSpPr>
        <p:spPr>
          <a:xfrm>
            <a:off x="2090057" y="478972"/>
            <a:ext cx="8011886"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800" dirty="0"/>
              <a:t>EUREKA NAMING AND DISCOVERY SERVER</a:t>
            </a:r>
            <a:endParaRPr lang="en-IN" sz="2800" dirty="0"/>
          </a:p>
        </p:txBody>
      </p:sp>
      <p:sp>
        <p:nvSpPr>
          <p:cNvPr id="3" name="TextBox 2">
            <a:extLst>
              <a:ext uri="{FF2B5EF4-FFF2-40B4-BE49-F238E27FC236}">
                <a16:creationId xmlns:a16="http://schemas.microsoft.com/office/drawing/2014/main" id="{8F4B31E5-CC0A-47F0-8613-D0290CD4A9D1}"/>
              </a:ext>
            </a:extLst>
          </p:cNvPr>
          <p:cNvSpPr txBox="1"/>
          <p:nvPr/>
        </p:nvSpPr>
        <p:spPr>
          <a:xfrm>
            <a:off x="1057275" y="1657350"/>
            <a:ext cx="986790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i="0" dirty="0">
                <a:solidFill>
                  <a:srgbClr val="202124"/>
                </a:solidFill>
                <a:effectLst/>
                <a:latin typeface="arial" panose="020B0604020202020204" pitchFamily="34" charset="0"/>
              </a:rPr>
              <a:t>Eureka</a:t>
            </a:r>
            <a:r>
              <a:rPr lang="en-US" b="0" i="0" dirty="0">
                <a:solidFill>
                  <a:srgbClr val="202124"/>
                </a:solidFill>
                <a:effectLst/>
                <a:latin typeface="arial" panose="020B0604020202020204" pitchFamily="34" charset="0"/>
              </a:rPr>
              <a:t> Server is an application that holds the information about all client-service applications. Every Micro service will register into the </a:t>
            </a:r>
            <a:r>
              <a:rPr lang="en-US" b="1" i="0" dirty="0">
                <a:solidFill>
                  <a:srgbClr val="202124"/>
                </a:solidFill>
                <a:effectLst/>
                <a:latin typeface="arial" panose="020B0604020202020204" pitchFamily="34" charset="0"/>
              </a:rPr>
              <a:t>Eureka</a:t>
            </a:r>
            <a:r>
              <a:rPr lang="en-US" b="0" i="0" dirty="0">
                <a:solidFill>
                  <a:srgbClr val="202124"/>
                </a:solidFill>
                <a:effectLst/>
                <a:latin typeface="arial" panose="020B0604020202020204" pitchFamily="34" charset="0"/>
              </a:rPr>
              <a:t> server and </a:t>
            </a:r>
            <a:r>
              <a:rPr lang="en-US" b="1" i="0" dirty="0">
                <a:solidFill>
                  <a:srgbClr val="202124"/>
                </a:solidFill>
                <a:effectLst/>
                <a:latin typeface="arial" panose="020B0604020202020204" pitchFamily="34" charset="0"/>
              </a:rPr>
              <a:t>Eureka</a:t>
            </a:r>
            <a:r>
              <a:rPr lang="en-US" b="0" i="0" dirty="0">
                <a:solidFill>
                  <a:srgbClr val="202124"/>
                </a:solidFill>
                <a:effectLst/>
                <a:latin typeface="arial" panose="020B0604020202020204" pitchFamily="34" charset="0"/>
              </a:rPr>
              <a:t> server knows all the client applications running on each port and IP address. </a:t>
            </a:r>
            <a:r>
              <a:rPr lang="en-US" b="1" i="0" dirty="0">
                <a:solidFill>
                  <a:srgbClr val="202124"/>
                </a:solidFill>
                <a:effectLst/>
                <a:latin typeface="arial" panose="020B0604020202020204" pitchFamily="34" charset="0"/>
              </a:rPr>
              <a:t>Eureka</a:t>
            </a:r>
            <a:r>
              <a:rPr lang="en-US" b="0" i="0" dirty="0">
                <a:solidFill>
                  <a:srgbClr val="202124"/>
                </a:solidFill>
                <a:effectLst/>
                <a:latin typeface="arial" panose="020B0604020202020204" pitchFamily="34" charset="0"/>
              </a:rPr>
              <a:t> Server is also known as Discovery Server.</a:t>
            </a:r>
            <a:endParaRPr lang="en-IN" dirty="0"/>
          </a:p>
        </p:txBody>
      </p:sp>
      <p:sp>
        <p:nvSpPr>
          <p:cNvPr id="4" name="TextBox 3">
            <a:extLst>
              <a:ext uri="{FF2B5EF4-FFF2-40B4-BE49-F238E27FC236}">
                <a16:creationId xmlns:a16="http://schemas.microsoft.com/office/drawing/2014/main" id="{DE02B9EF-0F84-4E52-865B-D245AED92199}"/>
              </a:ext>
            </a:extLst>
          </p:cNvPr>
          <p:cNvSpPr txBox="1"/>
          <p:nvPr/>
        </p:nvSpPr>
        <p:spPr>
          <a:xfrm>
            <a:off x="1057274" y="3238499"/>
            <a:ext cx="986789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0" i="0" dirty="0">
                <a:solidFill>
                  <a:srgbClr val="222635"/>
                </a:solidFill>
                <a:effectLst/>
                <a:latin typeface="Arial" panose="020B0604020202020204" pitchFamily="34" charset="0"/>
                <a:cs typeface="Arial" panose="020B0604020202020204" pitchFamily="34" charset="0"/>
              </a:rPr>
              <a:t>It is a tool that will monitor and maintain the registry of all the microservices in the ecosystem.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0353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46DF1B-E564-49FD-9112-02A26825E288}"/>
              </a:ext>
            </a:extLst>
          </p:cNvPr>
          <p:cNvSpPr txBox="1"/>
          <p:nvPr/>
        </p:nvSpPr>
        <p:spPr>
          <a:xfrm>
            <a:off x="2621280" y="589280"/>
            <a:ext cx="627888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t>HYSTRIX</a:t>
            </a:r>
            <a:endParaRPr lang="en-IN" dirty="0"/>
          </a:p>
        </p:txBody>
      </p:sp>
      <p:sp>
        <p:nvSpPr>
          <p:cNvPr id="4" name="TextBox 3">
            <a:extLst>
              <a:ext uri="{FF2B5EF4-FFF2-40B4-BE49-F238E27FC236}">
                <a16:creationId xmlns:a16="http://schemas.microsoft.com/office/drawing/2014/main" id="{44A28285-875C-4148-8977-4FEF228DA903}"/>
              </a:ext>
            </a:extLst>
          </p:cNvPr>
          <p:cNvSpPr txBox="1"/>
          <p:nvPr/>
        </p:nvSpPr>
        <p:spPr>
          <a:xfrm>
            <a:off x="2621280" y="1750536"/>
            <a:ext cx="6101080" cy="3108543"/>
          </a:xfrm>
          <a:prstGeom prst="rect">
            <a:avLst/>
          </a:prstGeom>
          <a:noFill/>
        </p:spPr>
        <p:txBody>
          <a:bodyPr wrap="square">
            <a:spAutoFit/>
          </a:bodyPr>
          <a:lstStyle/>
          <a:p>
            <a:r>
              <a:rPr lang="en-US" sz="2800" b="0" i="0" dirty="0">
                <a:solidFill>
                  <a:srgbClr val="000000"/>
                </a:solidFill>
                <a:effectLst/>
                <a:latin typeface="Bell MT" panose="02020503060305020303" pitchFamily="18" charset="0"/>
              </a:rPr>
              <a:t>The </a:t>
            </a:r>
            <a:r>
              <a:rPr lang="en-US" sz="2800" b="0" i="0" dirty="0" err="1">
                <a:solidFill>
                  <a:srgbClr val="000000"/>
                </a:solidFill>
                <a:effectLst/>
                <a:latin typeface="Bell MT" panose="02020503060305020303" pitchFamily="18" charset="0"/>
              </a:rPr>
              <a:t>Hystrix</a:t>
            </a:r>
            <a:r>
              <a:rPr lang="en-US" sz="2800" b="0" i="0" dirty="0">
                <a:solidFill>
                  <a:srgbClr val="000000"/>
                </a:solidFill>
                <a:effectLst/>
                <a:latin typeface="Bell MT" panose="02020503060305020303" pitchFamily="18" charset="0"/>
              </a:rPr>
              <a:t> framework library helps to control the interaction between services by providing fault tolerance and latency tolerance. It improves overall resilience of the system by isolating the failing services and stopping the cascading effect of failures.</a:t>
            </a:r>
            <a:endParaRPr lang="en-IN" sz="2800" dirty="0">
              <a:latin typeface="Bell MT" panose="02020503060305020303" pitchFamily="18" charset="0"/>
            </a:endParaRPr>
          </a:p>
        </p:txBody>
      </p:sp>
    </p:spTree>
    <p:extLst>
      <p:ext uri="{BB962C8B-B14F-4D97-AF65-F5344CB8AC3E}">
        <p14:creationId xmlns:p14="http://schemas.microsoft.com/office/powerpoint/2010/main" val="103318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89D733-59AC-4EBC-BDA3-7A99C9FF46D4}"/>
              </a:ext>
            </a:extLst>
          </p:cNvPr>
          <p:cNvSpPr txBox="1"/>
          <p:nvPr/>
        </p:nvSpPr>
        <p:spPr>
          <a:xfrm>
            <a:off x="924560" y="853440"/>
            <a:ext cx="10515600" cy="4401205"/>
          </a:xfrm>
          <a:prstGeom prst="rect">
            <a:avLst/>
          </a:prstGeom>
          <a:noFill/>
        </p:spPr>
        <p:txBody>
          <a:bodyPr wrap="square">
            <a:spAutoFit/>
          </a:bodyPr>
          <a:lstStyle/>
          <a:p>
            <a:pPr algn="just"/>
            <a:endParaRPr lang="en-US" sz="2000" b="0" i="0" dirty="0">
              <a:solidFill>
                <a:srgbClr val="333333"/>
              </a:solidFill>
              <a:effectLst/>
              <a:latin typeface="Bell MT" panose="02020503060305020303" pitchFamily="18" charset="0"/>
            </a:endParaRPr>
          </a:p>
          <a:p>
            <a:pPr algn="just"/>
            <a:r>
              <a:rPr lang="en-US" sz="2000" b="0" i="0" dirty="0" err="1">
                <a:solidFill>
                  <a:srgbClr val="333333"/>
                </a:solidFill>
                <a:effectLst/>
                <a:latin typeface="Bell MT" panose="02020503060305020303" pitchFamily="18" charset="0"/>
              </a:rPr>
              <a:t>Zuul</a:t>
            </a:r>
            <a:r>
              <a:rPr lang="en-US" sz="2000" b="0" i="0" dirty="0">
                <a:solidFill>
                  <a:srgbClr val="333333"/>
                </a:solidFill>
                <a:effectLst/>
                <a:latin typeface="Bell MT" panose="02020503060305020303" pitchFamily="18" charset="0"/>
              </a:rPr>
              <a:t> provides a range of different types of </a:t>
            </a:r>
            <a:r>
              <a:rPr lang="en-US" sz="2000" b="1" i="0" dirty="0">
                <a:solidFill>
                  <a:srgbClr val="333333"/>
                </a:solidFill>
                <a:effectLst/>
                <a:latin typeface="Bell MT" panose="02020503060305020303" pitchFamily="18" charset="0"/>
              </a:rPr>
              <a:t>filters</a:t>
            </a:r>
            <a:r>
              <a:rPr lang="en-US" sz="2000" b="0" i="0" dirty="0">
                <a:solidFill>
                  <a:srgbClr val="333333"/>
                </a:solidFill>
                <a:effectLst/>
                <a:latin typeface="Bell MT" panose="02020503060305020303" pitchFamily="18" charset="0"/>
              </a:rPr>
              <a:t> that allows us to quickly and nimbly apply functionality to our edge service. The filters perform the following functions:</a:t>
            </a:r>
          </a:p>
          <a:p>
            <a:pPr algn="just">
              <a:buFont typeface="Arial" panose="020B0604020202020204" pitchFamily="34" charset="0"/>
              <a:buChar char="•"/>
            </a:pPr>
            <a:r>
              <a:rPr lang="en-US" sz="2000" b="1" i="0" dirty="0">
                <a:solidFill>
                  <a:srgbClr val="000000"/>
                </a:solidFill>
                <a:effectLst/>
                <a:latin typeface="Bell MT" panose="02020503060305020303" pitchFamily="18" charset="0"/>
              </a:rPr>
              <a:t>Authentication and Security: </a:t>
            </a:r>
            <a:r>
              <a:rPr lang="en-US" sz="2000" b="0" i="0" dirty="0">
                <a:solidFill>
                  <a:srgbClr val="000000"/>
                </a:solidFill>
                <a:effectLst/>
                <a:latin typeface="Bell MT" panose="02020503060305020303" pitchFamily="18" charset="0"/>
              </a:rPr>
              <a:t>It provides authentication requirements for each resource.</a:t>
            </a:r>
          </a:p>
          <a:p>
            <a:pPr algn="just">
              <a:buFont typeface="Arial" panose="020B0604020202020204" pitchFamily="34" charset="0"/>
              <a:buChar char="•"/>
            </a:pPr>
            <a:r>
              <a:rPr lang="en-US" sz="2000" b="1" i="0" dirty="0">
                <a:solidFill>
                  <a:srgbClr val="000000"/>
                </a:solidFill>
                <a:effectLst/>
                <a:latin typeface="Bell MT" panose="02020503060305020303" pitchFamily="18" charset="0"/>
              </a:rPr>
              <a:t>Insights and Monitoring: </a:t>
            </a:r>
            <a:r>
              <a:rPr lang="en-US" sz="2000" b="0" i="0" dirty="0">
                <a:solidFill>
                  <a:srgbClr val="000000"/>
                </a:solidFill>
                <a:effectLst/>
                <a:latin typeface="Bell MT" panose="02020503060305020303" pitchFamily="18" charset="0"/>
              </a:rPr>
              <a:t>It tracks meaningful data and statistics that give us an accurate view of production.</a:t>
            </a:r>
          </a:p>
          <a:p>
            <a:pPr algn="just">
              <a:buFont typeface="Arial" panose="020B0604020202020204" pitchFamily="34" charset="0"/>
              <a:buChar char="•"/>
            </a:pPr>
            <a:r>
              <a:rPr lang="en-US" sz="2000" b="1" i="0" dirty="0">
                <a:solidFill>
                  <a:srgbClr val="000000"/>
                </a:solidFill>
                <a:effectLst/>
                <a:latin typeface="Bell MT" panose="02020503060305020303" pitchFamily="18" charset="0"/>
              </a:rPr>
              <a:t>Dynamic Routing: </a:t>
            </a:r>
            <a:r>
              <a:rPr lang="en-US" sz="2000" b="0" i="0" dirty="0">
                <a:solidFill>
                  <a:srgbClr val="000000"/>
                </a:solidFill>
                <a:effectLst/>
                <a:latin typeface="Bell MT" panose="02020503060305020303" pitchFamily="18" charset="0"/>
              </a:rPr>
              <a:t>It dynamically routes the requests to different backed clusters as needed.</a:t>
            </a:r>
          </a:p>
          <a:p>
            <a:pPr algn="just">
              <a:buFont typeface="Arial" panose="020B0604020202020204" pitchFamily="34" charset="0"/>
              <a:buChar char="•"/>
            </a:pPr>
            <a:r>
              <a:rPr lang="en-US" sz="2000" b="1" i="0" dirty="0">
                <a:solidFill>
                  <a:srgbClr val="000000"/>
                </a:solidFill>
                <a:effectLst/>
                <a:latin typeface="Bell MT" panose="02020503060305020303" pitchFamily="18" charset="0"/>
              </a:rPr>
              <a:t>Stress Testing: </a:t>
            </a:r>
            <a:r>
              <a:rPr lang="en-US" sz="2000" b="0" i="0" dirty="0">
                <a:solidFill>
                  <a:srgbClr val="000000"/>
                </a:solidFill>
                <a:effectLst/>
                <a:latin typeface="Bell MT" panose="02020503060305020303" pitchFamily="18" charset="0"/>
              </a:rPr>
              <a:t>It increases the traffic to a cluster in order to test performance.</a:t>
            </a:r>
          </a:p>
          <a:p>
            <a:pPr algn="just">
              <a:buFont typeface="Arial" panose="020B0604020202020204" pitchFamily="34" charset="0"/>
              <a:buChar char="•"/>
            </a:pPr>
            <a:r>
              <a:rPr lang="en-US" sz="2000" b="1" i="0" dirty="0">
                <a:solidFill>
                  <a:srgbClr val="000000"/>
                </a:solidFill>
                <a:effectLst/>
                <a:latin typeface="Bell MT" panose="02020503060305020303" pitchFamily="18" charset="0"/>
              </a:rPr>
              <a:t>Load Shedding: </a:t>
            </a:r>
            <a:r>
              <a:rPr lang="en-US" sz="2000" b="0" i="0" dirty="0">
                <a:solidFill>
                  <a:srgbClr val="000000"/>
                </a:solidFill>
                <a:effectLst/>
                <a:latin typeface="Bell MT" panose="02020503060305020303" pitchFamily="18" charset="0"/>
              </a:rPr>
              <a:t>It allocates capacity for each type of request and drops a request that goes over the limit.</a:t>
            </a:r>
          </a:p>
          <a:p>
            <a:pPr algn="just">
              <a:buFont typeface="Arial" panose="020B0604020202020204" pitchFamily="34" charset="0"/>
              <a:buChar char="•"/>
            </a:pPr>
            <a:r>
              <a:rPr lang="en-US" sz="2000" b="1" i="0" dirty="0">
                <a:solidFill>
                  <a:srgbClr val="000000"/>
                </a:solidFill>
                <a:effectLst/>
                <a:latin typeface="Bell MT" panose="02020503060305020303" pitchFamily="18" charset="0"/>
              </a:rPr>
              <a:t>Static Response Handling: </a:t>
            </a:r>
            <a:r>
              <a:rPr lang="en-US" sz="2000" b="0" i="0" dirty="0">
                <a:solidFill>
                  <a:srgbClr val="000000"/>
                </a:solidFill>
                <a:effectLst/>
                <a:latin typeface="Bell MT" panose="02020503060305020303" pitchFamily="18" charset="0"/>
              </a:rPr>
              <a:t>It builds some responses directly at the edge instead of forwarding them to an internal cluster.</a:t>
            </a:r>
          </a:p>
          <a:p>
            <a:pPr algn="just">
              <a:buFont typeface="Arial" panose="020B0604020202020204" pitchFamily="34" charset="0"/>
              <a:buChar char="•"/>
            </a:pPr>
            <a:r>
              <a:rPr lang="en-US" sz="2000" b="1" i="0" dirty="0">
                <a:solidFill>
                  <a:srgbClr val="000000"/>
                </a:solidFill>
                <a:effectLst/>
                <a:latin typeface="Bell MT" panose="02020503060305020303" pitchFamily="18" charset="0"/>
              </a:rPr>
              <a:t>Multi-region Resiliency:</a:t>
            </a:r>
            <a:r>
              <a:rPr lang="en-US" sz="2000" b="0" i="0" dirty="0">
                <a:solidFill>
                  <a:srgbClr val="000000"/>
                </a:solidFill>
                <a:effectLst/>
                <a:latin typeface="Bell MT" panose="02020503060305020303" pitchFamily="18" charset="0"/>
              </a:rPr>
              <a:t> It routes requests across AWS regions in order to diversify our ELB usage.</a:t>
            </a:r>
          </a:p>
        </p:txBody>
      </p:sp>
      <p:sp>
        <p:nvSpPr>
          <p:cNvPr id="4" name="TextBox 3">
            <a:extLst>
              <a:ext uri="{FF2B5EF4-FFF2-40B4-BE49-F238E27FC236}">
                <a16:creationId xmlns:a16="http://schemas.microsoft.com/office/drawing/2014/main" id="{9AA0B39D-1C21-4A0E-BFF9-8C69E94C1A64}"/>
              </a:ext>
            </a:extLst>
          </p:cNvPr>
          <p:cNvSpPr txBox="1"/>
          <p:nvPr/>
        </p:nvSpPr>
        <p:spPr>
          <a:xfrm>
            <a:off x="1798320" y="262930"/>
            <a:ext cx="8260080"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400" dirty="0"/>
              <a:t>ZUUL as a API GATEWAY</a:t>
            </a:r>
            <a:endParaRPr lang="en-IN" sz="2400" dirty="0"/>
          </a:p>
        </p:txBody>
      </p:sp>
    </p:spTree>
    <p:extLst>
      <p:ext uri="{BB962C8B-B14F-4D97-AF65-F5344CB8AC3E}">
        <p14:creationId xmlns:p14="http://schemas.microsoft.com/office/powerpoint/2010/main" val="67281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3D07B7-2C3F-4B8C-AEED-9C0B8E818CD4}"/>
              </a:ext>
            </a:extLst>
          </p:cNvPr>
          <p:cNvSpPr txBox="1"/>
          <p:nvPr/>
        </p:nvSpPr>
        <p:spPr>
          <a:xfrm>
            <a:off x="3045460" y="566678"/>
            <a:ext cx="6101080" cy="2862322"/>
          </a:xfrm>
          <a:prstGeom prst="rect">
            <a:avLst/>
          </a:prstGeom>
          <a:noFill/>
        </p:spPr>
        <p:txBody>
          <a:bodyPr wrap="square">
            <a:spAutoFit/>
          </a:bodyPr>
          <a:lstStyle/>
          <a:p>
            <a:r>
              <a:rPr lang="en-IN" dirty="0" err="1"/>
              <a:t>zuul</a:t>
            </a:r>
            <a:r>
              <a:rPr lang="en-IN" dirty="0"/>
              <a:t> -- filter -- Class -- extends </a:t>
            </a:r>
            <a:r>
              <a:rPr lang="en-IN" dirty="0" err="1"/>
              <a:t>ZuulFilter</a:t>
            </a:r>
            <a:endParaRPr lang="en-IN" dirty="0"/>
          </a:p>
          <a:p>
            <a:endParaRPr lang="en-IN" dirty="0"/>
          </a:p>
          <a:p>
            <a:r>
              <a:rPr lang="en-IN" dirty="0"/>
              <a:t>pre  filters run before the request  is routed.</a:t>
            </a:r>
          </a:p>
          <a:p>
            <a:endParaRPr lang="en-IN" dirty="0"/>
          </a:p>
          <a:p>
            <a:r>
              <a:rPr lang="en-IN" dirty="0"/>
              <a:t>route filters can handle the actual routing of the request.</a:t>
            </a:r>
          </a:p>
          <a:p>
            <a:endParaRPr lang="en-IN" dirty="0"/>
          </a:p>
          <a:p>
            <a:r>
              <a:rPr lang="en-IN" dirty="0"/>
              <a:t>post filters run after the request has been routed.</a:t>
            </a:r>
          </a:p>
          <a:p>
            <a:endParaRPr lang="en-IN" dirty="0"/>
          </a:p>
          <a:p>
            <a:r>
              <a:rPr lang="en-IN" dirty="0"/>
              <a:t>error filters run if an error occurs in the course of handling the request.</a:t>
            </a:r>
          </a:p>
        </p:txBody>
      </p:sp>
    </p:spTree>
    <p:extLst>
      <p:ext uri="{BB962C8B-B14F-4D97-AF65-F5344CB8AC3E}">
        <p14:creationId xmlns:p14="http://schemas.microsoft.com/office/powerpoint/2010/main" val="1668881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ring cloud gateway architecture">
            <a:extLst>
              <a:ext uri="{FF2B5EF4-FFF2-40B4-BE49-F238E27FC236}">
                <a16:creationId xmlns:a16="http://schemas.microsoft.com/office/drawing/2014/main" id="{397664B7-EB4D-47EA-B884-95A6BAEC4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212" y="1041083"/>
            <a:ext cx="9871547" cy="51768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7231B5-FFDF-478E-AC14-C4371CA1B501}"/>
              </a:ext>
            </a:extLst>
          </p:cNvPr>
          <p:cNvSpPr txBox="1"/>
          <p:nvPr/>
        </p:nvSpPr>
        <p:spPr>
          <a:xfrm>
            <a:off x="2722880" y="386080"/>
            <a:ext cx="4958080" cy="369332"/>
          </a:xfrm>
          <a:prstGeom prst="rect">
            <a:avLst/>
          </a:prstGeom>
          <a:noFill/>
        </p:spPr>
        <p:txBody>
          <a:bodyPr wrap="square" rtlCol="0">
            <a:spAutoFit/>
          </a:bodyPr>
          <a:lstStyle/>
          <a:p>
            <a:pPr algn="ctr"/>
            <a:r>
              <a:rPr lang="en-US" dirty="0"/>
              <a:t>Gateway Cloud Filters</a:t>
            </a:r>
            <a:endParaRPr lang="en-IN" dirty="0"/>
          </a:p>
        </p:txBody>
      </p:sp>
    </p:spTree>
    <p:extLst>
      <p:ext uri="{BB962C8B-B14F-4D97-AF65-F5344CB8AC3E}">
        <p14:creationId xmlns:p14="http://schemas.microsoft.com/office/powerpoint/2010/main" val="2791051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22BBB8-E696-481E-AD16-1E12A9976003}"/>
              </a:ext>
            </a:extLst>
          </p:cNvPr>
          <p:cNvSpPr txBox="1"/>
          <p:nvPr/>
        </p:nvSpPr>
        <p:spPr>
          <a:xfrm>
            <a:off x="203200" y="71119"/>
            <a:ext cx="10952480" cy="6186309"/>
          </a:xfrm>
          <a:prstGeom prst="rect">
            <a:avLst/>
          </a:prstGeom>
          <a:noFill/>
        </p:spPr>
        <p:txBody>
          <a:bodyPr wrap="square">
            <a:spAutoFit/>
          </a:bodyPr>
          <a:lstStyle/>
          <a:p>
            <a:r>
              <a:rPr lang="en-IN" dirty="0"/>
              <a:t>//Java based configuration</a:t>
            </a:r>
          </a:p>
          <a:p>
            <a:r>
              <a:rPr lang="en-IN" dirty="0"/>
              <a:t>@Configuration</a:t>
            </a:r>
          </a:p>
          <a:p>
            <a:r>
              <a:rPr lang="en-IN" dirty="0"/>
              <a:t>public class </a:t>
            </a:r>
            <a:r>
              <a:rPr lang="en-IN" dirty="0" err="1"/>
              <a:t>SpringCloudConfig</a:t>
            </a:r>
            <a:r>
              <a:rPr lang="en-IN" dirty="0"/>
              <a:t> {</a:t>
            </a:r>
          </a:p>
          <a:p>
            <a:endParaRPr lang="en-IN" dirty="0"/>
          </a:p>
          <a:p>
            <a:r>
              <a:rPr lang="en-IN" dirty="0"/>
              <a:t>	@Bean</a:t>
            </a:r>
          </a:p>
          <a:p>
            <a:r>
              <a:rPr lang="en-IN" dirty="0"/>
              <a:t>	public </a:t>
            </a:r>
            <a:r>
              <a:rPr lang="en-IN" dirty="0" err="1"/>
              <a:t>RouteLocator</a:t>
            </a:r>
            <a:r>
              <a:rPr lang="en-IN" dirty="0"/>
              <a:t> </a:t>
            </a:r>
            <a:r>
              <a:rPr lang="en-IN" dirty="0" err="1"/>
              <a:t>gatewayRoutes</a:t>
            </a:r>
            <a:r>
              <a:rPr lang="en-IN" dirty="0"/>
              <a:t>(</a:t>
            </a:r>
            <a:r>
              <a:rPr lang="en-IN" dirty="0" err="1"/>
              <a:t>RouteLocatorBuilder</a:t>
            </a:r>
            <a:r>
              <a:rPr lang="en-IN" dirty="0"/>
              <a:t> builder) {</a:t>
            </a:r>
          </a:p>
          <a:p>
            <a:r>
              <a:rPr lang="en-IN" dirty="0"/>
              <a:t>		return </a:t>
            </a:r>
            <a:r>
              <a:rPr lang="en-IN" dirty="0" err="1"/>
              <a:t>builder.routes</a:t>
            </a:r>
            <a:r>
              <a:rPr lang="en-IN" dirty="0"/>
              <a:t>()</a:t>
            </a:r>
          </a:p>
          <a:p>
            <a:r>
              <a:rPr lang="en-IN" dirty="0"/>
              <a:t>				.route(r -&gt; </a:t>
            </a:r>
            <a:r>
              <a:rPr lang="en-IN" dirty="0" err="1"/>
              <a:t>r.path</a:t>
            </a:r>
            <a:r>
              <a:rPr lang="en-IN" dirty="0"/>
              <a:t>("/service1/**")</a:t>
            </a:r>
          </a:p>
          <a:p>
            <a:r>
              <a:rPr lang="en-IN" dirty="0"/>
              <a:t>				//Pre and Post Filters provided by Spring Cloud Gateway</a:t>
            </a:r>
          </a:p>
          <a:p>
            <a:r>
              <a:rPr lang="en-IN" dirty="0"/>
              <a:t>						.filters(f -&gt; </a:t>
            </a:r>
            <a:r>
              <a:rPr lang="en-IN" dirty="0" err="1"/>
              <a:t>f.addRequestHeader</a:t>
            </a:r>
            <a:r>
              <a:rPr lang="en-IN" dirty="0"/>
              <a:t>(“request-header1", "first-request-header")</a:t>
            </a:r>
          </a:p>
          <a:p>
            <a:r>
              <a:rPr lang="en-IN" dirty="0"/>
              <a:t>								.</a:t>
            </a:r>
            <a:r>
              <a:rPr lang="en-IN" dirty="0" err="1"/>
              <a:t>addResponseHeader</a:t>
            </a:r>
            <a:r>
              <a:rPr lang="en-IN" dirty="0"/>
              <a:t>(“response-header1", "first-response-header"))</a:t>
            </a:r>
          </a:p>
          <a:p>
            <a:r>
              <a:rPr lang="en-IN" dirty="0"/>
              <a:t>						.</a:t>
            </a:r>
            <a:r>
              <a:rPr lang="en-IN" dirty="0" err="1"/>
              <a:t>uri</a:t>
            </a:r>
            <a:r>
              <a:rPr lang="en-IN" dirty="0"/>
              <a:t>("http://localhost:8081/")</a:t>
            </a:r>
          </a:p>
          <a:p>
            <a:r>
              <a:rPr lang="en-IN" dirty="0"/>
              <a:t>						.id(“Service1"))</a:t>
            </a:r>
          </a:p>
          <a:p>
            <a:endParaRPr lang="en-IN" dirty="0"/>
          </a:p>
          <a:p>
            <a:r>
              <a:rPr lang="en-IN" dirty="0"/>
              <a:t>				.route(r -&gt; </a:t>
            </a:r>
            <a:r>
              <a:rPr lang="en-IN" dirty="0" err="1"/>
              <a:t>r.path</a:t>
            </a:r>
            <a:r>
              <a:rPr lang="en-IN" dirty="0"/>
              <a:t>("/service2/**")</a:t>
            </a:r>
          </a:p>
          <a:p>
            <a:r>
              <a:rPr lang="en-IN" dirty="0"/>
              <a:t>				//Pre and Post Filters provided by Spring Cloud Gateway</a:t>
            </a:r>
          </a:p>
          <a:p>
            <a:r>
              <a:rPr lang="en-IN" dirty="0"/>
              <a:t>						.filters(f -&gt; </a:t>
            </a:r>
            <a:r>
              <a:rPr lang="en-IN" dirty="0" err="1"/>
              <a:t>f.addRequestHeader</a:t>
            </a:r>
            <a:r>
              <a:rPr lang="en-IN" dirty="0"/>
              <a:t>(" request-header2", "second-request-header")</a:t>
            </a:r>
          </a:p>
          <a:p>
            <a:r>
              <a:rPr lang="en-IN" dirty="0"/>
              <a:t>								.</a:t>
            </a:r>
            <a:r>
              <a:rPr lang="en-IN" dirty="0" err="1"/>
              <a:t>addResponseHeader</a:t>
            </a:r>
            <a:r>
              <a:rPr lang="en-IN" dirty="0"/>
              <a:t>(" response-header2", "second-response-header"))</a:t>
            </a:r>
          </a:p>
          <a:p>
            <a:r>
              <a:rPr lang="en-IN" dirty="0"/>
              <a:t>						.</a:t>
            </a:r>
            <a:r>
              <a:rPr lang="en-IN" dirty="0" err="1"/>
              <a:t>uri</a:t>
            </a:r>
            <a:r>
              <a:rPr lang="en-IN" dirty="0"/>
              <a:t>("http://localhost:8082/")</a:t>
            </a:r>
          </a:p>
          <a:p>
            <a:r>
              <a:rPr lang="en-IN" dirty="0"/>
              <a:t>						.id(“Service2"))</a:t>
            </a:r>
          </a:p>
          <a:p>
            <a:r>
              <a:rPr lang="en-IN" dirty="0"/>
              <a:t>				.build();</a:t>
            </a:r>
          </a:p>
          <a:p>
            <a:r>
              <a:rPr lang="en-IN" dirty="0"/>
              <a:t>	}</a:t>
            </a:r>
          </a:p>
        </p:txBody>
      </p:sp>
    </p:spTree>
    <p:extLst>
      <p:ext uri="{BB962C8B-B14F-4D97-AF65-F5344CB8AC3E}">
        <p14:creationId xmlns:p14="http://schemas.microsoft.com/office/powerpoint/2010/main" val="1040133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3EEEAC-9B73-41C2-B642-C4AE1465D8B5}"/>
              </a:ext>
            </a:extLst>
          </p:cNvPr>
          <p:cNvSpPr txBox="1"/>
          <p:nvPr/>
        </p:nvSpPr>
        <p:spPr>
          <a:xfrm>
            <a:off x="426720" y="767141"/>
            <a:ext cx="8719820" cy="4832092"/>
          </a:xfrm>
          <a:prstGeom prst="rect">
            <a:avLst/>
          </a:prstGeom>
          <a:noFill/>
        </p:spPr>
        <p:txBody>
          <a:bodyPr wrap="square">
            <a:spAutoFit/>
          </a:bodyPr>
          <a:lstStyle/>
          <a:p>
            <a:r>
              <a:rPr lang="en-IN" sz="2800" dirty="0"/>
              <a:t>@RestController</a:t>
            </a:r>
          </a:p>
          <a:p>
            <a:r>
              <a:rPr lang="en-IN" sz="2800" dirty="0"/>
              <a:t>@RequestMapping("/service1”)</a:t>
            </a:r>
          </a:p>
          <a:p>
            <a:r>
              <a:rPr lang="en-IN" sz="2800" dirty="0"/>
              <a:t>public class Controller1 {</a:t>
            </a:r>
          </a:p>
          <a:p>
            <a:endParaRPr lang="en-IN" sz="2800" dirty="0"/>
          </a:p>
          <a:p>
            <a:r>
              <a:rPr lang="en-IN" sz="2800" dirty="0"/>
              <a:t>	@GetMapping("/hello1")</a:t>
            </a:r>
          </a:p>
          <a:p>
            <a:r>
              <a:rPr lang="en-IN" sz="2800" dirty="0"/>
              <a:t>	public String test(@RequestHeader(request-header1") String header) {</a:t>
            </a:r>
          </a:p>
          <a:p>
            <a:r>
              <a:rPr lang="en-IN" sz="2800" dirty="0"/>
              <a:t>		</a:t>
            </a:r>
            <a:r>
              <a:rPr lang="en-IN" sz="2800" dirty="0" err="1"/>
              <a:t>System.out.println</a:t>
            </a:r>
            <a:r>
              <a:rPr lang="en-IN" sz="2800" dirty="0"/>
              <a:t>(header);</a:t>
            </a:r>
          </a:p>
          <a:p>
            <a:r>
              <a:rPr lang="en-IN" sz="2800" dirty="0"/>
              <a:t>		return "Hello Service 1";</a:t>
            </a:r>
          </a:p>
          <a:p>
            <a:r>
              <a:rPr lang="en-IN" sz="2800" dirty="0"/>
              <a:t>	}</a:t>
            </a:r>
          </a:p>
          <a:p>
            <a:r>
              <a:rPr lang="en-IN" sz="2800" dirty="0"/>
              <a:t>}</a:t>
            </a:r>
          </a:p>
        </p:txBody>
      </p:sp>
    </p:spTree>
    <p:extLst>
      <p:ext uri="{BB962C8B-B14F-4D97-AF65-F5344CB8AC3E}">
        <p14:creationId xmlns:p14="http://schemas.microsoft.com/office/powerpoint/2010/main" val="495537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367B52-F6D3-49B7-9685-FB79F35D6DD4}"/>
              </a:ext>
            </a:extLst>
          </p:cNvPr>
          <p:cNvSpPr txBox="1"/>
          <p:nvPr/>
        </p:nvSpPr>
        <p:spPr>
          <a:xfrm>
            <a:off x="825500" y="709920"/>
            <a:ext cx="6101080" cy="3693319"/>
          </a:xfrm>
          <a:prstGeom prst="rect">
            <a:avLst/>
          </a:prstGeom>
          <a:noFill/>
        </p:spPr>
        <p:txBody>
          <a:bodyPr wrap="square">
            <a:spAutoFit/>
          </a:bodyPr>
          <a:lstStyle/>
          <a:p>
            <a:pPr algn="l"/>
            <a:r>
              <a:rPr lang="en-IN" sz="1800" dirty="0">
                <a:latin typeface="Consolas" panose="020B0609020204030204" pitchFamily="49" charset="0"/>
              </a:rPr>
              <a:t>//</a:t>
            </a:r>
            <a:r>
              <a:rPr lang="en-IN" sz="1800" dirty="0" err="1">
                <a:latin typeface="Consolas" panose="020B0609020204030204" pitchFamily="49" charset="0"/>
              </a:rPr>
              <a:t>application.yml</a:t>
            </a:r>
            <a:endParaRPr lang="en-IN" sz="1800" dirty="0">
              <a:latin typeface="Consolas" panose="020B0609020204030204" pitchFamily="49" charset="0"/>
            </a:endParaRPr>
          </a:p>
          <a:p>
            <a:pPr algn="l"/>
            <a:r>
              <a:rPr lang="en-IN" sz="1800" dirty="0">
                <a:latin typeface="Consolas" panose="020B0609020204030204" pitchFamily="49" charset="0"/>
              </a:rPr>
              <a:t>spring:</a:t>
            </a:r>
          </a:p>
          <a:p>
            <a:pPr algn="l"/>
            <a:r>
              <a:rPr lang="en-IN" sz="1800" dirty="0">
                <a:latin typeface="Consolas" panose="020B0609020204030204" pitchFamily="49" charset="0"/>
              </a:rPr>
              <a:t>  cloud:</a:t>
            </a:r>
          </a:p>
          <a:p>
            <a:pPr algn="l"/>
            <a:r>
              <a:rPr lang="en-IN" sz="1800" dirty="0">
                <a:latin typeface="Consolas" panose="020B0609020204030204" pitchFamily="49" charset="0"/>
              </a:rPr>
              <a:t>    gateway:</a:t>
            </a:r>
          </a:p>
          <a:p>
            <a:pPr algn="l"/>
            <a:r>
              <a:rPr lang="en-IN" sz="1800" dirty="0">
                <a:latin typeface="Consolas" panose="020B0609020204030204" pitchFamily="49" charset="0"/>
              </a:rPr>
              <a:t>      routes:</a:t>
            </a:r>
          </a:p>
          <a:p>
            <a:pPr algn="l"/>
            <a:r>
              <a:rPr lang="en-IN" sz="1800" dirty="0">
                <a:latin typeface="Consolas" panose="020B0609020204030204" pitchFamily="49" charset="0"/>
              </a:rPr>
              <a:t>      - id: HelloService1</a:t>
            </a:r>
          </a:p>
          <a:p>
            <a:pPr algn="l"/>
            <a:r>
              <a:rPr lang="en-IN" sz="1800" dirty="0">
                <a:latin typeface="Consolas" panose="020B0609020204030204" pitchFamily="49" charset="0"/>
              </a:rPr>
              <a:t>        </a:t>
            </a:r>
            <a:r>
              <a:rPr lang="en-IN" sz="1800" u="sng" dirty="0" err="1">
                <a:solidFill>
                  <a:srgbClr val="000000"/>
                </a:solidFill>
                <a:latin typeface="Consolas" panose="020B0609020204030204" pitchFamily="49" charset="0"/>
              </a:rPr>
              <a:t>uri</a:t>
            </a:r>
            <a:r>
              <a:rPr lang="en-IN" sz="1800" u="sng" dirty="0">
                <a:solidFill>
                  <a:srgbClr val="000000"/>
                </a:solidFill>
                <a:latin typeface="Consolas" panose="020B0609020204030204" pitchFamily="49" charset="0"/>
              </a:rPr>
              <a:t>: http://localhost:8088/</a:t>
            </a:r>
          </a:p>
          <a:p>
            <a:pPr algn="l"/>
            <a:r>
              <a:rPr lang="en-IN" sz="1800" dirty="0">
                <a:latin typeface="Consolas" panose="020B0609020204030204" pitchFamily="49" charset="0"/>
              </a:rPr>
              <a:t>        predicates:</a:t>
            </a:r>
          </a:p>
          <a:p>
            <a:pPr algn="l"/>
            <a:r>
              <a:rPr lang="en-IN" sz="1800" dirty="0">
                <a:latin typeface="Consolas" panose="020B0609020204030204" pitchFamily="49" charset="0"/>
              </a:rPr>
              <a:t>        - Path=/helloservice1/**</a:t>
            </a:r>
          </a:p>
          <a:p>
            <a:pPr algn="l"/>
            <a:r>
              <a:rPr lang="en-IN" sz="1800" dirty="0">
                <a:latin typeface="Consolas" panose="020B0609020204030204" pitchFamily="49" charset="0"/>
              </a:rPr>
              <a:t>      - id: HelloService2</a:t>
            </a:r>
          </a:p>
          <a:p>
            <a:pPr algn="l"/>
            <a:r>
              <a:rPr lang="en-IN" sz="1800" dirty="0">
                <a:latin typeface="Consolas" panose="020B0609020204030204" pitchFamily="49" charset="0"/>
              </a:rPr>
              <a:t>        </a:t>
            </a:r>
            <a:r>
              <a:rPr lang="en-IN" sz="1800" u="sng" dirty="0" err="1">
                <a:solidFill>
                  <a:srgbClr val="000000"/>
                </a:solidFill>
                <a:latin typeface="Consolas" panose="020B0609020204030204" pitchFamily="49" charset="0"/>
              </a:rPr>
              <a:t>uri</a:t>
            </a:r>
            <a:r>
              <a:rPr lang="en-IN" sz="1800" u="sng" dirty="0">
                <a:solidFill>
                  <a:srgbClr val="000000"/>
                </a:solidFill>
                <a:latin typeface="Consolas" panose="020B0609020204030204" pitchFamily="49" charset="0"/>
              </a:rPr>
              <a:t>: http://localhost:8089/</a:t>
            </a:r>
          </a:p>
          <a:p>
            <a:pPr algn="l"/>
            <a:r>
              <a:rPr lang="en-IN" sz="1800" dirty="0">
                <a:latin typeface="Consolas" panose="020B0609020204030204" pitchFamily="49" charset="0"/>
              </a:rPr>
              <a:t>        predicates:</a:t>
            </a:r>
          </a:p>
          <a:p>
            <a:pPr algn="l"/>
            <a:r>
              <a:rPr lang="en-IN" sz="1800" dirty="0">
                <a:latin typeface="Consolas" panose="020B0609020204030204" pitchFamily="49" charset="0"/>
              </a:rPr>
              <a:t>        - Path=/helloservice2/** </a:t>
            </a:r>
            <a:endParaRPr lang="en-IN" dirty="0"/>
          </a:p>
        </p:txBody>
      </p:sp>
    </p:spTree>
    <p:extLst>
      <p:ext uri="{BB962C8B-B14F-4D97-AF65-F5344CB8AC3E}">
        <p14:creationId xmlns:p14="http://schemas.microsoft.com/office/powerpoint/2010/main" val="1667613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A117CC-465A-4D15-9391-5B6CE38F974B}"/>
              </a:ext>
            </a:extLst>
          </p:cNvPr>
          <p:cNvSpPr txBox="1"/>
          <p:nvPr/>
        </p:nvSpPr>
        <p:spPr>
          <a:xfrm>
            <a:off x="792480" y="1227019"/>
            <a:ext cx="9814560" cy="3416320"/>
          </a:xfrm>
          <a:prstGeom prst="rect">
            <a:avLst/>
          </a:prstGeom>
          <a:noFill/>
        </p:spPr>
        <p:txBody>
          <a:bodyPr wrap="square">
            <a:spAutoFit/>
          </a:bodyPr>
          <a:lstStyle/>
          <a:p>
            <a:r>
              <a:rPr lang="en-US" sz="2400" b="0" i="0" dirty="0">
                <a:solidFill>
                  <a:srgbClr val="4C555A"/>
                </a:solidFill>
                <a:effectLst/>
                <a:latin typeface="proxima nova"/>
              </a:rPr>
              <a:t>Resilience4j is a lightweight, easy-to-use fault tolerance library inspired by </a:t>
            </a:r>
            <a:r>
              <a:rPr lang="en-US" sz="2400" b="0" i="0" u="sng" dirty="0">
                <a:solidFill>
                  <a:srgbClr val="000000"/>
                </a:solidFill>
                <a:effectLst/>
                <a:latin typeface="proxima nova"/>
                <a:hlinkClick r:id="rId2"/>
              </a:rPr>
              <a:t>Netflix </a:t>
            </a:r>
            <a:r>
              <a:rPr lang="en-US" sz="2400" b="0" i="0" u="sng" dirty="0" err="1">
                <a:solidFill>
                  <a:srgbClr val="000000"/>
                </a:solidFill>
                <a:effectLst/>
                <a:latin typeface="proxima nova"/>
                <a:hlinkClick r:id="rId2"/>
              </a:rPr>
              <a:t>Hystrix</a:t>
            </a:r>
            <a:r>
              <a:rPr lang="en-US" sz="2400" b="0" i="0" dirty="0">
                <a:solidFill>
                  <a:srgbClr val="4C555A"/>
                </a:solidFill>
                <a:effectLst/>
                <a:latin typeface="proxima nova"/>
              </a:rPr>
              <a:t>, but designed for Java 8 and functional programming.</a:t>
            </a:r>
          </a:p>
          <a:p>
            <a:endParaRPr lang="en-US" sz="2400" dirty="0">
              <a:solidFill>
                <a:srgbClr val="4C555A"/>
              </a:solidFill>
              <a:latin typeface="proxima nova"/>
            </a:endParaRPr>
          </a:p>
          <a:p>
            <a:r>
              <a:rPr lang="en-US" sz="2400" b="0" i="0" dirty="0">
                <a:solidFill>
                  <a:srgbClr val="4C555A"/>
                </a:solidFill>
                <a:effectLst/>
                <a:latin typeface="proxima nova"/>
              </a:rPr>
              <a:t> Resilience4j provides higher-order functions (decorators) to enhance any functional interface, lambda expression or method reference with a Circuit Breaker, Rate Limiter, Retry or Bulkhead. You can stack more than one decorator on any functional interface, lambda expression or method reference. The advantage is that you have the choice to select the decorators you need and nothing else.</a:t>
            </a:r>
            <a:endParaRPr lang="en-IN" sz="2400" dirty="0"/>
          </a:p>
        </p:txBody>
      </p:sp>
      <p:sp>
        <p:nvSpPr>
          <p:cNvPr id="4" name="TextBox 3">
            <a:extLst>
              <a:ext uri="{FF2B5EF4-FFF2-40B4-BE49-F238E27FC236}">
                <a16:creationId xmlns:a16="http://schemas.microsoft.com/office/drawing/2014/main" id="{7AECA526-34E0-4941-9832-5F2C1DC911A9}"/>
              </a:ext>
            </a:extLst>
          </p:cNvPr>
          <p:cNvSpPr txBox="1"/>
          <p:nvPr/>
        </p:nvSpPr>
        <p:spPr>
          <a:xfrm>
            <a:off x="2133600" y="335280"/>
            <a:ext cx="7630160" cy="46166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2400" dirty="0"/>
              <a:t>RESILENCE4J CIRCUIT BREAKER</a:t>
            </a:r>
            <a:endParaRPr lang="en-IN" sz="2400" dirty="0"/>
          </a:p>
        </p:txBody>
      </p:sp>
    </p:spTree>
    <p:extLst>
      <p:ext uri="{BB962C8B-B14F-4D97-AF65-F5344CB8AC3E}">
        <p14:creationId xmlns:p14="http://schemas.microsoft.com/office/powerpoint/2010/main" val="60722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2CBF3F-A4AD-4A61-B46E-060312A8E817}"/>
              </a:ext>
            </a:extLst>
          </p:cNvPr>
          <p:cNvPicPr>
            <a:picLocks noChangeAspect="1"/>
          </p:cNvPicPr>
          <p:nvPr/>
        </p:nvPicPr>
        <p:blipFill>
          <a:blip r:embed="rId2"/>
          <a:stretch>
            <a:fillRect/>
          </a:stretch>
        </p:blipFill>
        <p:spPr>
          <a:xfrm>
            <a:off x="0" y="508001"/>
            <a:ext cx="12192000" cy="5424300"/>
          </a:xfrm>
          <a:prstGeom prst="rect">
            <a:avLst/>
          </a:prstGeom>
        </p:spPr>
      </p:pic>
    </p:spTree>
    <p:extLst>
      <p:ext uri="{BB962C8B-B14F-4D97-AF65-F5344CB8AC3E}">
        <p14:creationId xmlns:p14="http://schemas.microsoft.com/office/powerpoint/2010/main" val="110751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5E097C-4A3B-4731-8285-EB1986E322CC}"/>
              </a:ext>
            </a:extLst>
          </p:cNvPr>
          <p:cNvPicPr>
            <a:picLocks noChangeAspect="1"/>
          </p:cNvPicPr>
          <p:nvPr/>
        </p:nvPicPr>
        <p:blipFill>
          <a:blip r:embed="rId2"/>
          <a:stretch>
            <a:fillRect/>
          </a:stretch>
        </p:blipFill>
        <p:spPr>
          <a:xfrm>
            <a:off x="2323782" y="306070"/>
            <a:ext cx="7546533" cy="5180330"/>
          </a:xfrm>
          <a:prstGeom prst="rect">
            <a:avLst/>
          </a:prstGeom>
        </p:spPr>
      </p:pic>
    </p:spTree>
    <p:extLst>
      <p:ext uri="{BB962C8B-B14F-4D97-AF65-F5344CB8AC3E}">
        <p14:creationId xmlns:p14="http://schemas.microsoft.com/office/powerpoint/2010/main" val="252990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ring Boot - Microservice Architechture">
            <a:extLst>
              <a:ext uri="{FF2B5EF4-FFF2-40B4-BE49-F238E27FC236}">
                <a16:creationId xmlns:a16="http://schemas.microsoft.com/office/drawing/2014/main" id="{057CF9B8-442D-48DD-A19E-D31CB4B2E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651" y="487681"/>
            <a:ext cx="9526429" cy="5356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862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ulti-version Service Discovery using Spring Cloud Netflix Eureka and Ribbon">
            <a:extLst>
              <a:ext uri="{FF2B5EF4-FFF2-40B4-BE49-F238E27FC236}">
                <a16:creationId xmlns:a16="http://schemas.microsoft.com/office/drawing/2014/main" id="{FD2C1095-BF90-487C-A434-F5BDD477C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257" y="792480"/>
            <a:ext cx="8821968" cy="3368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84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51FB-C24D-4FA8-AABC-9A8037464F60}"/>
              </a:ext>
            </a:extLst>
          </p:cNvPr>
          <p:cNvSpPr>
            <a:spLocks noGrp="1"/>
          </p:cNvSpPr>
          <p:nvPr>
            <p:ph type="title"/>
          </p:nvPr>
        </p:nvSpPr>
        <p:spPr>
          <a:xfrm>
            <a:off x="1451578" y="766419"/>
            <a:ext cx="9603275" cy="1049235"/>
          </a:xfrm>
        </p:spPr>
        <p:txBody>
          <a:bodyPr/>
          <a:lstStyle/>
          <a:p>
            <a:r>
              <a:rPr lang="en-IN" b="1" i="0" u="none" strike="noStrike" dirty="0">
                <a:solidFill>
                  <a:srgbClr val="262321"/>
                </a:solidFill>
                <a:effectLst/>
                <a:latin typeface="Montserrat"/>
              </a:rPr>
              <a:t>Declarative REST Client: Feign</a:t>
            </a:r>
            <a:br>
              <a:rPr lang="en-IN" b="1" i="0" dirty="0">
                <a:solidFill>
                  <a:srgbClr val="000000"/>
                </a:solidFill>
                <a:effectLst/>
                <a:latin typeface="Montserrat"/>
              </a:rPr>
            </a:br>
            <a:endParaRPr lang="en-IN" dirty="0"/>
          </a:p>
        </p:txBody>
      </p:sp>
      <p:sp>
        <p:nvSpPr>
          <p:cNvPr id="3" name="Content Placeholder 2">
            <a:extLst>
              <a:ext uri="{FF2B5EF4-FFF2-40B4-BE49-F238E27FC236}">
                <a16:creationId xmlns:a16="http://schemas.microsoft.com/office/drawing/2014/main" id="{F22BE48D-3217-4999-A6C9-D5432EA46D5F}"/>
              </a:ext>
            </a:extLst>
          </p:cNvPr>
          <p:cNvSpPr>
            <a:spLocks noGrp="1"/>
          </p:cNvSpPr>
          <p:nvPr>
            <p:ph idx="1"/>
          </p:nvPr>
        </p:nvSpPr>
        <p:spPr>
          <a:xfrm>
            <a:off x="1451579" y="1815654"/>
            <a:ext cx="9603276" cy="3650691"/>
          </a:xfrm>
        </p:spPr>
        <p:txBody>
          <a:bodyPr>
            <a:normAutofit fontScale="85000" lnSpcReduction="10000"/>
          </a:bodyPr>
          <a:lstStyle/>
          <a:p>
            <a:r>
              <a:rPr lang="en-US" b="0" i="0" u="none" strike="noStrike" dirty="0">
                <a:solidFill>
                  <a:srgbClr val="086DC3"/>
                </a:solidFill>
                <a:effectLst/>
                <a:latin typeface="open sans"/>
              </a:rPr>
              <a:t>Feign</a:t>
            </a:r>
            <a:r>
              <a:rPr lang="en-US" b="0" i="0" dirty="0">
                <a:solidFill>
                  <a:srgbClr val="000000"/>
                </a:solidFill>
                <a:effectLst/>
                <a:latin typeface="open sans"/>
              </a:rPr>
              <a:t> is a declarative web service client. It makes writing web service clients easier.</a:t>
            </a:r>
          </a:p>
          <a:p>
            <a:r>
              <a:rPr lang="en-US" b="0" i="0" dirty="0">
                <a:solidFill>
                  <a:srgbClr val="000000"/>
                </a:solidFill>
                <a:effectLst/>
                <a:latin typeface="raleway"/>
              </a:rPr>
              <a:t>Feign aims at simplifying HTTP API clients. Simply put, the developer needs only to declare and annotate an interface while the actual implementation is provisioned at runtime.</a:t>
            </a:r>
          </a:p>
          <a:p>
            <a:r>
              <a:rPr lang="en-US" dirty="0">
                <a:solidFill>
                  <a:srgbClr val="000000"/>
                </a:solidFill>
                <a:latin typeface="raleway"/>
              </a:rPr>
              <a:t>Avoids </a:t>
            </a:r>
            <a:r>
              <a:rPr lang="en-US" b="0" i="0" dirty="0">
                <a:solidFill>
                  <a:srgbClr val="000000"/>
                </a:solidFill>
                <a:effectLst/>
                <a:latin typeface="raleway"/>
              </a:rPr>
              <a:t>writing boilerplate code.</a:t>
            </a:r>
          </a:p>
          <a:p>
            <a:r>
              <a:rPr lang="en-US" b="0" i="0" dirty="0">
                <a:solidFill>
                  <a:srgbClr val="242729"/>
                </a:solidFill>
                <a:effectLst/>
                <a:latin typeface="Arial" panose="020B0604020202020204" pitchFamily="34" charset="0"/>
              </a:rPr>
              <a:t>By just changing the Feign configuration in a Java or using properties you can add encoding/decoding, logging, and change the REST call implementation library. All this is done through configuration only, while the business logic that calls the service remains unchanged. Since Feign uses standard Java interfaces, it's also easy to mock them during unit tests.</a:t>
            </a:r>
            <a:endParaRPr lang="en-IN" dirty="0"/>
          </a:p>
        </p:txBody>
      </p:sp>
    </p:spTree>
    <p:extLst>
      <p:ext uri="{BB962C8B-B14F-4D97-AF65-F5344CB8AC3E}">
        <p14:creationId xmlns:p14="http://schemas.microsoft.com/office/powerpoint/2010/main" val="1497695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8D8C8-9F4E-4E8F-B115-8ECC8EE6684C}"/>
              </a:ext>
            </a:extLst>
          </p:cNvPr>
          <p:cNvSpPr>
            <a:spLocks noGrp="1"/>
          </p:cNvSpPr>
          <p:nvPr>
            <p:ph type="title" idx="4294967295"/>
          </p:nvPr>
        </p:nvSpPr>
        <p:spPr>
          <a:xfrm>
            <a:off x="2587625" y="804863"/>
            <a:ext cx="9604375" cy="1049337"/>
          </a:xfrm>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05613C68-54D1-46DD-AB08-3F5FBEA20AE6}"/>
              </a:ext>
            </a:extLst>
          </p:cNvPr>
          <p:cNvSpPr>
            <a:spLocks noGrp="1"/>
          </p:cNvSpPr>
          <p:nvPr>
            <p:ph idx="4294967295"/>
          </p:nvPr>
        </p:nvSpPr>
        <p:spPr>
          <a:xfrm>
            <a:off x="1063625" y="1625600"/>
            <a:ext cx="9604375" cy="3449638"/>
          </a:xfrm>
        </p:spPr>
        <p:txBody>
          <a:bodyPr/>
          <a:lstStyle/>
          <a:p>
            <a:pPr algn="l" fontAlgn="base"/>
            <a:r>
              <a:rPr lang="en-US" b="0" i="0" dirty="0">
                <a:solidFill>
                  <a:srgbClr val="242729"/>
                </a:solidFill>
                <a:effectLst/>
                <a:latin typeface="Arial" panose="020B0604020202020204" pitchFamily="34" charset="0"/>
              </a:rPr>
              <a:t>1.URLs are not hardcoded.</a:t>
            </a:r>
          </a:p>
          <a:p>
            <a:pPr algn="l" fontAlgn="base"/>
            <a:r>
              <a:rPr lang="en-US" b="0" i="0" dirty="0">
                <a:solidFill>
                  <a:srgbClr val="242729"/>
                </a:solidFill>
                <a:effectLst/>
                <a:latin typeface="Arial" panose="020B0604020202020204" pitchFamily="34" charset="0"/>
              </a:rPr>
              <a:t>2.you don't have to write unit test cases for feign as there is no code to test however you have to write integration tests.</a:t>
            </a:r>
          </a:p>
          <a:p>
            <a:pPr algn="l" fontAlgn="base"/>
            <a:r>
              <a:rPr lang="en-US" b="0" i="0" dirty="0">
                <a:solidFill>
                  <a:srgbClr val="242729"/>
                </a:solidFill>
                <a:effectLst/>
                <a:latin typeface="Arial" panose="020B0604020202020204" pitchFamily="34" charset="0"/>
              </a:rPr>
              <a:t>3.we can use Eureka Client ID instead of the URL.</a:t>
            </a:r>
          </a:p>
          <a:p>
            <a:pPr algn="l" fontAlgn="base"/>
            <a:r>
              <a:rPr lang="en-US" b="0" i="0" dirty="0">
                <a:solidFill>
                  <a:srgbClr val="242729"/>
                </a:solidFill>
                <a:effectLst/>
                <a:latin typeface="Arial" panose="020B0604020202020204" pitchFamily="34" charset="0"/>
              </a:rPr>
              <a:t>4.Feign handled the actual code.</a:t>
            </a:r>
          </a:p>
          <a:p>
            <a:pPr algn="l" fontAlgn="base"/>
            <a:r>
              <a:rPr lang="en-US" b="0" i="0" dirty="0">
                <a:solidFill>
                  <a:srgbClr val="242729"/>
                </a:solidFill>
                <a:effectLst/>
                <a:latin typeface="Arial" panose="020B0604020202020204" pitchFamily="34" charset="0"/>
              </a:rPr>
              <a:t>5.Feign integrates with Ribbon and Eureka Automatically.</a:t>
            </a:r>
          </a:p>
          <a:p>
            <a:pPr algn="l" fontAlgn="base"/>
            <a:r>
              <a:rPr lang="en-US" b="0" i="0" dirty="0">
                <a:solidFill>
                  <a:srgbClr val="242729"/>
                </a:solidFill>
                <a:effectLst/>
                <a:latin typeface="Arial" panose="020B0604020202020204" pitchFamily="34" charset="0"/>
              </a:rPr>
              <a:t>6.Feign provides a very easy way to call RESTful services.</a:t>
            </a:r>
          </a:p>
          <a:p>
            <a:endParaRPr lang="en-IN" dirty="0"/>
          </a:p>
        </p:txBody>
      </p:sp>
    </p:spTree>
    <p:extLst>
      <p:ext uri="{BB962C8B-B14F-4D97-AF65-F5344CB8AC3E}">
        <p14:creationId xmlns:p14="http://schemas.microsoft.com/office/powerpoint/2010/main" val="127097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E58EE2-5EA5-429C-B688-58584507CDC7}"/>
              </a:ext>
            </a:extLst>
          </p:cNvPr>
          <p:cNvSpPr txBox="1"/>
          <p:nvPr/>
        </p:nvSpPr>
        <p:spPr>
          <a:xfrm>
            <a:off x="620486" y="642257"/>
            <a:ext cx="8512627" cy="3693319"/>
          </a:xfrm>
          <a:prstGeom prst="rect">
            <a:avLst/>
          </a:prstGeom>
          <a:noFill/>
        </p:spPr>
        <p:txBody>
          <a:bodyPr wrap="square" rtlCol="0">
            <a:spAutoFit/>
          </a:bodyPr>
          <a:lstStyle/>
          <a:p>
            <a:pPr algn="l"/>
            <a:r>
              <a:rPr lang="en-IN" sz="1800" dirty="0">
                <a:solidFill>
                  <a:srgbClr val="646464"/>
                </a:solidFill>
                <a:latin typeface="Consolas" panose="020B0609020204030204" pitchFamily="49" charset="0"/>
              </a:rPr>
              <a:t>@GetMapping</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"/getPBook/isbn/{isbn}/qty/{qty}"</a:t>
            </a:r>
            <a:r>
              <a:rPr lang="en-IN"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Book </a:t>
            </a:r>
            <a:r>
              <a:rPr lang="en-US" sz="1800" b="1" dirty="0" err="1">
                <a:solidFill>
                  <a:srgbClr val="000000"/>
                </a:solidFill>
                <a:latin typeface="Consolas" panose="020B0609020204030204" pitchFamily="49" charset="0"/>
              </a:rPr>
              <a:t>getPurchasedBook</a:t>
            </a:r>
            <a:r>
              <a:rPr lang="en-US" sz="1800" b="1" dirty="0">
                <a:solidFill>
                  <a:srgbClr val="000000"/>
                </a:solidFill>
                <a:latin typeface="Consolas" panose="020B0609020204030204" pitchFamily="49" charset="0"/>
              </a:rPr>
              <a:t>(</a:t>
            </a:r>
            <a:r>
              <a:rPr lang="en-US" sz="1800" b="1" dirty="0">
                <a:solidFill>
                  <a:srgbClr val="646464"/>
                </a:solidFill>
                <a:latin typeface="Consolas" panose="020B0609020204030204" pitchFamily="49" charset="0"/>
              </a:rPr>
              <a:t>@PathVariable</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"isbn"</a:t>
            </a:r>
            <a:r>
              <a:rPr lang="en-US" sz="1800" b="1" dirty="0">
                <a:solidFill>
                  <a:srgbClr val="000000"/>
                </a:solidFill>
                <a:latin typeface="Consolas" panose="020B0609020204030204" pitchFamily="49" charset="0"/>
              </a:rPr>
              <a:t>) String </a:t>
            </a:r>
            <a:r>
              <a:rPr lang="en-US" sz="1800" b="1" dirty="0" err="1">
                <a:solidFill>
                  <a:srgbClr val="6A3E3E"/>
                </a:solidFill>
                <a:latin typeface="Consolas" panose="020B0609020204030204" pitchFamily="49" charset="0"/>
              </a:rPr>
              <a:t>isbn</a:t>
            </a:r>
            <a:r>
              <a:rPr lang="en-US" sz="1800" b="1" dirty="0">
                <a:solidFill>
                  <a:srgbClr val="000000"/>
                </a:solidFill>
                <a:latin typeface="Consolas" panose="020B0609020204030204" pitchFamily="49" charset="0"/>
              </a:rPr>
              <a:t>,</a:t>
            </a:r>
            <a:r>
              <a:rPr lang="en-US" sz="1800" b="1" dirty="0">
                <a:solidFill>
                  <a:srgbClr val="646464"/>
                </a:solidFill>
                <a:latin typeface="Consolas" panose="020B0609020204030204" pitchFamily="49" charset="0"/>
              </a:rPr>
              <a:t>@</a:t>
            </a:r>
            <a:r>
              <a:rPr lang="en-US" sz="1800" b="1" dirty="0" err="1">
                <a:solidFill>
                  <a:srgbClr val="646464"/>
                </a:solidFill>
                <a:latin typeface="Consolas" panose="020B0609020204030204" pitchFamily="49" charset="0"/>
              </a:rPr>
              <a:t>PathVariable</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"qty"</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qty</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String </a:t>
            </a:r>
            <a:r>
              <a:rPr lang="en-IN" sz="1800" dirty="0" err="1">
                <a:solidFill>
                  <a:srgbClr val="6A3E3E"/>
                </a:solidFill>
                <a:latin typeface="Consolas" panose="020B0609020204030204" pitchFamily="49" charset="0"/>
              </a:rPr>
              <a:t>url</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"http://localhost:8082/book/</a:t>
            </a:r>
            <a:r>
              <a:rPr lang="en-IN" sz="1800" dirty="0" err="1">
                <a:solidFill>
                  <a:srgbClr val="2A00FF"/>
                </a:solidFill>
                <a:latin typeface="Consolas" panose="020B0609020204030204" pitchFamily="49" charset="0"/>
              </a:rPr>
              <a:t>getbook</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isbn</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isbn</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Map&lt;</a:t>
            </a:r>
            <a:r>
              <a:rPr lang="en-US" sz="1800" dirty="0" err="1">
                <a:solidFill>
                  <a:srgbClr val="000000"/>
                </a:solidFill>
                <a:latin typeface="Consolas" panose="020B0609020204030204" pitchFamily="49" charset="0"/>
              </a:rPr>
              <a:t>String,String</a:t>
            </a:r>
            <a:r>
              <a:rPr lang="en-US" sz="1800" dirty="0">
                <a:solidFill>
                  <a:srgbClr val="000000"/>
                </a:solidFill>
                <a:latin typeface="Consolas" panose="020B0609020204030204" pitchFamily="49" charset="0"/>
              </a:rPr>
              <a:t>&gt; </a:t>
            </a:r>
            <a:r>
              <a:rPr lang="en-US" sz="1800" dirty="0" err="1">
                <a:solidFill>
                  <a:srgbClr val="6A3E3E"/>
                </a:solidFill>
                <a:latin typeface="Consolas" panose="020B0609020204030204" pitchFamily="49" charset="0"/>
              </a:rPr>
              <a:t>uriVariables</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HashMap&lt;&gt;();</a:t>
            </a:r>
          </a:p>
          <a:p>
            <a:pPr algn="l"/>
            <a:r>
              <a:rPr lang="en-IN" sz="1800" dirty="0" err="1">
                <a:solidFill>
                  <a:srgbClr val="6A3E3E"/>
                </a:solidFill>
                <a:latin typeface="Consolas" panose="020B0609020204030204" pitchFamily="49" charset="0"/>
              </a:rPr>
              <a:t>uriVariables</a:t>
            </a:r>
            <a:r>
              <a:rPr lang="en-IN" sz="1800" dirty="0" err="1">
                <a:solidFill>
                  <a:srgbClr val="000000"/>
                </a:solidFill>
                <a:latin typeface="Consolas" panose="020B0609020204030204" pitchFamily="49" charset="0"/>
              </a:rPr>
              <a:t>.put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isbn</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isbn</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Book </a:t>
            </a:r>
            <a:r>
              <a:rPr lang="en-IN" sz="1800" dirty="0" err="1">
                <a:solidFill>
                  <a:srgbClr val="6A3E3E"/>
                </a:solidFill>
                <a:latin typeface="Consolas" panose="020B0609020204030204" pitchFamily="49" charset="0"/>
              </a:rPr>
              <a:t>book</a:t>
            </a:r>
            <a:r>
              <a:rPr lang="en-IN" sz="1800" dirty="0">
                <a:solidFill>
                  <a:srgbClr val="000000"/>
                </a:solidFill>
                <a:latin typeface="Consolas" panose="020B0609020204030204" pitchFamily="49" charset="0"/>
              </a:rPr>
              <a:t> = </a:t>
            </a:r>
            <a:r>
              <a:rPr lang="en-IN" sz="1800" dirty="0" err="1">
                <a:solidFill>
                  <a:srgbClr val="0000C0"/>
                </a:solidFill>
                <a:latin typeface="Consolas" panose="020B0609020204030204" pitchFamily="49" charset="0"/>
              </a:rPr>
              <a:t>restTemplate</a:t>
            </a:r>
            <a:r>
              <a:rPr lang="en-IN" sz="1800" dirty="0" err="1">
                <a:solidFill>
                  <a:srgbClr val="000000"/>
                </a:solidFill>
                <a:latin typeface="Consolas" panose="020B0609020204030204" pitchFamily="49" charset="0"/>
              </a:rPr>
              <a:t>.getForObject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url</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Book.</a:t>
            </a:r>
            <a:r>
              <a:rPr lang="en-IN" sz="1800" b="1" dirty="0" err="1">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uriVariables</a:t>
            </a:r>
            <a:r>
              <a:rPr lang="en-IN" sz="1800" b="1"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book</a:t>
            </a:r>
            <a:r>
              <a:rPr lang="en-IN" sz="1800" dirty="0" err="1">
                <a:solidFill>
                  <a:srgbClr val="000000"/>
                </a:solidFill>
                <a:latin typeface="Consolas" panose="020B0609020204030204" pitchFamily="49" charset="0"/>
              </a:rPr>
              <a:t>.setQty</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qty</a:t>
            </a:r>
            <a:r>
              <a:rPr lang="en-IN" sz="1800"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book</a:t>
            </a:r>
            <a:r>
              <a:rPr lang="en-US" sz="1800" dirty="0" err="1">
                <a:solidFill>
                  <a:srgbClr val="000000"/>
                </a:solidFill>
                <a:latin typeface="Consolas" panose="020B0609020204030204" pitchFamily="49" charset="0"/>
              </a:rPr>
              <a:t>.setAmount</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book</a:t>
            </a:r>
            <a:r>
              <a:rPr lang="en-US" sz="1800" dirty="0" err="1">
                <a:solidFill>
                  <a:srgbClr val="000000"/>
                </a:solidFill>
                <a:latin typeface="Consolas" panose="020B0609020204030204" pitchFamily="49" charset="0"/>
              </a:rPr>
              <a:t>.getQty</a:t>
            </a:r>
            <a:r>
              <a:rPr lang="en-US" sz="1800" dirty="0">
                <a:solidFill>
                  <a:srgbClr val="000000"/>
                </a:solidFill>
                <a:latin typeface="Consolas" panose="020B0609020204030204" pitchFamily="49" charset="0"/>
              </a:rPr>
              <a:t>() * </a:t>
            </a:r>
            <a:r>
              <a:rPr lang="en-US" sz="1800" dirty="0" err="1">
                <a:solidFill>
                  <a:srgbClr val="6A3E3E"/>
                </a:solidFill>
                <a:latin typeface="Consolas" panose="020B0609020204030204" pitchFamily="49" charset="0"/>
              </a:rPr>
              <a:t>book</a:t>
            </a:r>
            <a:r>
              <a:rPr lang="en-US" sz="1800" dirty="0" err="1">
                <a:solidFill>
                  <a:srgbClr val="000000"/>
                </a:solidFill>
                <a:latin typeface="Consolas" panose="020B0609020204030204" pitchFamily="49" charset="0"/>
              </a:rPr>
              <a:t>.getPrice</a:t>
            </a:r>
            <a:r>
              <a:rPr lang="en-US"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book</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198277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889046-A1B9-42D2-B449-CE205239651D}"/>
              </a:ext>
            </a:extLst>
          </p:cNvPr>
          <p:cNvSpPr txBox="1"/>
          <p:nvPr/>
        </p:nvSpPr>
        <p:spPr>
          <a:xfrm>
            <a:off x="544286" y="283029"/>
            <a:ext cx="9383486" cy="1754326"/>
          </a:xfrm>
          <a:prstGeom prst="rect">
            <a:avLst/>
          </a:prstGeom>
          <a:noFill/>
        </p:spPr>
        <p:txBody>
          <a:bodyPr wrap="square" rtlCol="0">
            <a:spAutoFit/>
          </a:bodyPr>
          <a:lstStyle/>
          <a:p>
            <a:pPr algn="l"/>
            <a:r>
              <a:rPr lang="en-US" sz="1800" dirty="0">
                <a:solidFill>
                  <a:srgbClr val="646464"/>
                </a:solidFill>
                <a:latin typeface="Consolas" panose="020B0609020204030204" pitchFamily="49" charset="0"/>
              </a:rPr>
              <a:t>@FeignClient</a:t>
            </a:r>
            <a:r>
              <a:rPr lang="en-US" sz="1800" dirty="0">
                <a:solidFill>
                  <a:srgbClr val="000000"/>
                </a:solidFill>
                <a:latin typeface="Consolas" panose="020B0609020204030204" pitchFamily="49" charset="0"/>
              </a:rPr>
              <a:t>(name=</a:t>
            </a:r>
            <a:r>
              <a:rPr lang="en-US" sz="1800" dirty="0">
                <a:solidFill>
                  <a:srgbClr val="2A00FF"/>
                </a:solidFill>
                <a:latin typeface="Consolas" panose="020B0609020204030204" pitchFamily="49" charset="0"/>
              </a:rPr>
              <a:t>"bookstore"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url</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"localhost:8082"</a:t>
            </a: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a:t>
            </a:r>
            <a:r>
              <a:rPr lang="en-US" sz="1800" dirty="0" err="1">
                <a:solidFill>
                  <a:srgbClr val="3F7F5F"/>
                </a:solidFill>
                <a:latin typeface="Consolas" panose="020B0609020204030204" pitchFamily="49" charset="0"/>
              </a:rPr>
              <a:t>ProducerService</a:t>
            </a:r>
            <a:endParaRPr lang="en-US" sz="1800" dirty="0">
              <a:solidFill>
                <a:srgbClr val="3F7F5F"/>
              </a:solidFill>
              <a:latin typeface="Consolas" panose="020B0609020204030204" pitchFamily="49" charset="0"/>
            </a:endParaRP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interface</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BookFeignClient</a:t>
            </a:r>
            <a:r>
              <a:rPr lang="en-IN" sz="1800" b="1"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@GetMapping</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"/book/getbook/isbn/{isbn}"</a:t>
            </a:r>
            <a:r>
              <a:rPr lang="en-IN"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Book </a:t>
            </a:r>
            <a:r>
              <a:rPr lang="en-US" sz="1800" b="1" dirty="0" err="1">
                <a:solidFill>
                  <a:srgbClr val="000000"/>
                </a:solidFill>
                <a:latin typeface="Consolas" panose="020B0609020204030204" pitchFamily="49" charset="0"/>
              </a:rPr>
              <a:t>getPurchasedBook</a:t>
            </a:r>
            <a:r>
              <a:rPr lang="en-US" sz="1800" b="1" dirty="0">
                <a:solidFill>
                  <a:srgbClr val="000000"/>
                </a:solidFill>
                <a:latin typeface="Consolas" panose="020B0609020204030204" pitchFamily="49" charset="0"/>
              </a:rPr>
              <a:t>(</a:t>
            </a:r>
            <a:r>
              <a:rPr lang="en-US" sz="1800" b="1" dirty="0">
                <a:solidFill>
                  <a:srgbClr val="646464"/>
                </a:solidFill>
                <a:latin typeface="Consolas" panose="020B0609020204030204" pitchFamily="49" charset="0"/>
              </a:rPr>
              <a:t>@PathVariable</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"isbn"</a:t>
            </a:r>
            <a:r>
              <a:rPr lang="en-US" sz="1800" b="1" dirty="0">
                <a:solidFill>
                  <a:srgbClr val="000000"/>
                </a:solidFill>
                <a:latin typeface="Consolas" panose="020B0609020204030204" pitchFamily="49" charset="0"/>
              </a:rPr>
              <a:t>) String </a:t>
            </a:r>
            <a:r>
              <a:rPr lang="en-US" sz="1800" b="1" dirty="0" err="1">
                <a:solidFill>
                  <a:srgbClr val="6A3E3E"/>
                </a:solidFill>
                <a:latin typeface="Consolas" panose="020B0609020204030204" pitchFamily="49" charset="0"/>
              </a:rPr>
              <a:t>isbn</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dirty="0"/>
          </a:p>
        </p:txBody>
      </p:sp>
      <p:sp>
        <p:nvSpPr>
          <p:cNvPr id="3" name="TextBox 2">
            <a:extLst>
              <a:ext uri="{FF2B5EF4-FFF2-40B4-BE49-F238E27FC236}">
                <a16:creationId xmlns:a16="http://schemas.microsoft.com/office/drawing/2014/main" id="{16643B35-1A1F-4CD3-AEAF-A9C8D90C5B63}"/>
              </a:ext>
            </a:extLst>
          </p:cNvPr>
          <p:cNvSpPr txBox="1"/>
          <p:nvPr/>
        </p:nvSpPr>
        <p:spPr>
          <a:xfrm>
            <a:off x="544286" y="2362200"/>
            <a:ext cx="10689772" cy="3416320"/>
          </a:xfrm>
          <a:prstGeom prst="rect">
            <a:avLst/>
          </a:prstGeom>
          <a:noFill/>
        </p:spPr>
        <p:txBody>
          <a:bodyPr wrap="square" rtlCol="0">
            <a:spAutoFit/>
          </a:bodyPr>
          <a:lstStyle/>
          <a:p>
            <a:pPr algn="l"/>
            <a:r>
              <a:rPr lang="en-IN" sz="1800" dirty="0">
                <a:solidFill>
                  <a:srgbClr val="646464"/>
                </a:solidFill>
                <a:latin typeface="Consolas" panose="020B0609020204030204" pitchFamily="49" charset="0"/>
              </a:rPr>
              <a:t>@Autowired</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BookFeignClient</a:t>
            </a:r>
            <a:r>
              <a:rPr lang="en-IN" sz="1800" b="1" dirty="0">
                <a:solidFill>
                  <a:srgbClr val="000000"/>
                </a:solidFill>
                <a:latin typeface="Consolas" panose="020B0609020204030204" pitchFamily="49" charset="0"/>
              </a:rPr>
              <a:t> </a:t>
            </a:r>
            <a:r>
              <a:rPr lang="en-IN" sz="1800" b="1" dirty="0" err="1">
                <a:solidFill>
                  <a:srgbClr val="0000C0"/>
                </a:solidFill>
                <a:latin typeface="Consolas" panose="020B0609020204030204" pitchFamily="49" charset="0"/>
              </a:rPr>
              <a:t>bookFeignClient</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@GetMapping</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"/getPBook/isbn/{isbn}/qty/{qty}"</a:t>
            </a:r>
            <a:r>
              <a:rPr lang="en-IN"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Book </a:t>
            </a:r>
            <a:r>
              <a:rPr lang="en-US" sz="1800" b="1" dirty="0" err="1">
                <a:solidFill>
                  <a:srgbClr val="000000"/>
                </a:solidFill>
                <a:latin typeface="Consolas" panose="020B0609020204030204" pitchFamily="49" charset="0"/>
              </a:rPr>
              <a:t>getPBook</a:t>
            </a:r>
            <a:r>
              <a:rPr lang="en-US" sz="1800" b="1" dirty="0">
                <a:solidFill>
                  <a:srgbClr val="000000"/>
                </a:solidFill>
                <a:latin typeface="Consolas" panose="020B0609020204030204" pitchFamily="49" charset="0"/>
              </a:rPr>
              <a:t>(</a:t>
            </a:r>
            <a:r>
              <a:rPr lang="en-US" sz="1800" b="1" dirty="0">
                <a:solidFill>
                  <a:srgbClr val="646464"/>
                </a:solidFill>
                <a:latin typeface="Consolas" panose="020B0609020204030204" pitchFamily="49" charset="0"/>
              </a:rPr>
              <a:t>@PathVariable</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"isbn"</a:t>
            </a:r>
            <a:r>
              <a:rPr lang="en-US" sz="1800" b="1" dirty="0">
                <a:solidFill>
                  <a:srgbClr val="000000"/>
                </a:solidFill>
                <a:latin typeface="Consolas" panose="020B0609020204030204" pitchFamily="49" charset="0"/>
              </a:rPr>
              <a:t>) String </a:t>
            </a:r>
            <a:r>
              <a:rPr lang="en-US" sz="1800" b="1" dirty="0" err="1">
                <a:solidFill>
                  <a:srgbClr val="6A3E3E"/>
                </a:solidFill>
                <a:latin typeface="Consolas" panose="020B0609020204030204" pitchFamily="49" charset="0"/>
              </a:rPr>
              <a:t>isbn</a:t>
            </a:r>
            <a:r>
              <a:rPr lang="en-US" sz="1800" b="1" dirty="0">
                <a:solidFill>
                  <a:srgbClr val="000000"/>
                </a:solidFill>
                <a:latin typeface="Consolas" panose="020B0609020204030204" pitchFamily="49" charset="0"/>
              </a:rPr>
              <a:t>,</a:t>
            </a:r>
            <a:r>
              <a:rPr lang="en-US" sz="1800" b="1" dirty="0">
                <a:solidFill>
                  <a:srgbClr val="646464"/>
                </a:solidFill>
                <a:latin typeface="Consolas" panose="020B0609020204030204" pitchFamily="49" charset="0"/>
              </a:rPr>
              <a:t>@</a:t>
            </a:r>
            <a:r>
              <a:rPr lang="en-US" sz="1800" b="1" dirty="0" err="1">
                <a:solidFill>
                  <a:srgbClr val="646464"/>
                </a:solidFill>
                <a:latin typeface="Consolas" panose="020B0609020204030204" pitchFamily="49" charset="0"/>
              </a:rPr>
              <a:t>PathVariable</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"qty"</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qty</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Book </a:t>
            </a:r>
            <a:r>
              <a:rPr lang="en-US" sz="1800" dirty="0" err="1">
                <a:solidFill>
                  <a:srgbClr val="6A3E3E"/>
                </a:solidFill>
                <a:latin typeface="Consolas" panose="020B0609020204030204" pitchFamily="49" charset="0"/>
              </a:rPr>
              <a:t>book</a:t>
            </a:r>
            <a:r>
              <a:rPr lang="en-US" sz="1800" dirty="0">
                <a:solidFill>
                  <a:srgbClr val="000000"/>
                </a:solidFill>
                <a:latin typeface="Consolas" panose="020B0609020204030204" pitchFamily="49" charset="0"/>
              </a:rPr>
              <a:t> = </a:t>
            </a:r>
            <a:r>
              <a:rPr lang="en-US" sz="1800" dirty="0" err="1">
                <a:solidFill>
                  <a:srgbClr val="0000C0"/>
                </a:solidFill>
                <a:latin typeface="Consolas" panose="020B0609020204030204" pitchFamily="49" charset="0"/>
              </a:rPr>
              <a:t>bookFeignClient</a:t>
            </a:r>
            <a:r>
              <a:rPr lang="en-US" sz="1800" dirty="0" err="1">
                <a:solidFill>
                  <a:srgbClr val="000000"/>
                </a:solidFill>
                <a:latin typeface="Consolas" panose="020B0609020204030204" pitchFamily="49" charset="0"/>
              </a:rPr>
              <a:t>.getPurchasedBook</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isbn</a:t>
            </a:r>
            <a:r>
              <a:rPr lang="en-US"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book</a:t>
            </a:r>
            <a:r>
              <a:rPr lang="en-IN" sz="1800" dirty="0" err="1">
                <a:solidFill>
                  <a:srgbClr val="000000"/>
                </a:solidFill>
                <a:latin typeface="Consolas" panose="020B0609020204030204" pitchFamily="49" charset="0"/>
              </a:rPr>
              <a:t>.setQty</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qty</a:t>
            </a:r>
            <a:r>
              <a:rPr lang="en-IN" sz="1800"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book</a:t>
            </a:r>
            <a:r>
              <a:rPr lang="en-US" sz="1800" dirty="0" err="1">
                <a:solidFill>
                  <a:srgbClr val="000000"/>
                </a:solidFill>
                <a:latin typeface="Consolas" panose="020B0609020204030204" pitchFamily="49" charset="0"/>
              </a:rPr>
              <a:t>.setAmount</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book</a:t>
            </a:r>
            <a:r>
              <a:rPr lang="en-US" sz="1800" dirty="0" err="1">
                <a:solidFill>
                  <a:srgbClr val="000000"/>
                </a:solidFill>
                <a:latin typeface="Consolas" panose="020B0609020204030204" pitchFamily="49" charset="0"/>
              </a:rPr>
              <a:t>.getQty</a:t>
            </a:r>
            <a:r>
              <a:rPr lang="en-US" sz="1800" dirty="0">
                <a:solidFill>
                  <a:srgbClr val="000000"/>
                </a:solidFill>
                <a:latin typeface="Consolas" panose="020B0609020204030204" pitchFamily="49" charset="0"/>
              </a:rPr>
              <a:t>() * </a:t>
            </a:r>
            <a:r>
              <a:rPr lang="en-US" sz="1800" dirty="0" err="1">
                <a:solidFill>
                  <a:srgbClr val="6A3E3E"/>
                </a:solidFill>
                <a:latin typeface="Consolas" panose="020B0609020204030204" pitchFamily="49" charset="0"/>
              </a:rPr>
              <a:t>book</a:t>
            </a:r>
            <a:r>
              <a:rPr lang="en-US" sz="1800" dirty="0" err="1">
                <a:solidFill>
                  <a:srgbClr val="000000"/>
                </a:solidFill>
                <a:latin typeface="Consolas" panose="020B0609020204030204" pitchFamily="49" charset="0"/>
              </a:rPr>
              <a:t>.getPrice</a:t>
            </a:r>
            <a:r>
              <a:rPr lang="en-US"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book</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endParaRPr lang="en-IN" dirty="0"/>
          </a:p>
        </p:txBody>
      </p:sp>
      <p:cxnSp>
        <p:nvCxnSpPr>
          <p:cNvPr id="5" name="Straight Connector 4">
            <a:extLst>
              <a:ext uri="{FF2B5EF4-FFF2-40B4-BE49-F238E27FC236}">
                <a16:creationId xmlns:a16="http://schemas.microsoft.com/office/drawing/2014/main" id="{95076421-8586-46E7-B041-6E36966ADA85}"/>
              </a:ext>
            </a:extLst>
          </p:cNvPr>
          <p:cNvCxnSpPr/>
          <p:nvPr/>
        </p:nvCxnSpPr>
        <p:spPr>
          <a:xfrm>
            <a:off x="359229" y="2198914"/>
            <a:ext cx="1143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5540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8243</TotalTime>
  <Words>1285</Words>
  <Application>Microsoft Office PowerPoint</Application>
  <PresentationFormat>Widescreen</PresentationFormat>
  <Paragraphs>120</Paragraphs>
  <Slides>18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Arial</vt:lpstr>
      <vt:lpstr>Bell MT</vt:lpstr>
      <vt:lpstr>Calibri</vt:lpstr>
      <vt:lpstr>Cambria</vt:lpstr>
      <vt:lpstr>Consolas</vt:lpstr>
      <vt:lpstr>Gill Sans MT</vt:lpstr>
      <vt:lpstr>Montserrat</vt:lpstr>
      <vt:lpstr>open sans</vt:lpstr>
      <vt:lpstr>proxima nova</vt:lpstr>
      <vt:lpstr>raleway</vt:lpstr>
      <vt:lpstr>Gallery</vt:lpstr>
      <vt:lpstr>Netflix patterns</vt:lpstr>
      <vt:lpstr>PowerPoint Presentation</vt:lpstr>
      <vt:lpstr>PowerPoint Presentation</vt:lpstr>
      <vt:lpstr>PowerPoint Presentation</vt:lpstr>
      <vt:lpstr>PowerPoint Presentation</vt:lpstr>
      <vt:lpstr>Declarative REST Client: Feign </vt:lpstr>
      <vt:lpstr>Advantages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FEIGN CLIENT</dc:title>
  <dc:creator>Anjana Krishna</dc:creator>
  <cp:lastModifiedBy>Anjana Krishna</cp:lastModifiedBy>
  <cp:revision>27</cp:revision>
  <dcterms:created xsi:type="dcterms:W3CDTF">2021-03-25T05:43:13Z</dcterms:created>
  <dcterms:modified xsi:type="dcterms:W3CDTF">2021-07-21T12:02:39Z</dcterms:modified>
</cp:coreProperties>
</file>