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E92971C-6917-4044-BC01-14EDEEA76604}">
  <a:tblStyle styleId="{7E92971C-6917-4044-BC01-14EDEEA7660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94C05A4-4477-495D-882F-0B894F2BAD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Roboto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-italic.fntdata"/><Relationship Id="rId21" Type="http://schemas.openxmlformats.org/officeDocument/2006/relationships/slide" Target="slides/slide15.xml"/><Relationship Id="rId43" Type="http://schemas.openxmlformats.org/officeDocument/2006/relationships/font" Target="fonts/Robot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1cbf974a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1cbf974a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1cbf974a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1cbf974a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02e146525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02e146525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1da2d59b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1da2d59b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02e14652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02e14652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02e14652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02e14652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02e14652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02e14652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2452b7fa5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2452b7fa5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1de72162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1de72162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2452b7fa5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2452b7fa5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02e14652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02e14652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1da2d59b2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1da2d59b2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02e14652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02e14652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02e14652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02e14652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2452b7fa5_6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2452b7fa5_6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2452b7fa5_6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2452b7fa5_6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2452b7fa5_6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2452b7fa5_6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2452b7fa5_6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2452b7fa5_6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1e4cec3bd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1e4cec3b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02e14652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02e14652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02e14652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02e14652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1de72162f_6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1de72162f_6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1de72162f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1de72162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1de72162f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1de72162f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1de7216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1de7216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1de72162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1de72162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02e146525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02e14652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02e14652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02e14652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02e14652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02e14652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1cbf974a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1cbf974a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452b7fa5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452b7fa5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02e14652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02e14652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02e14652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02e14652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0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0.png"/><Relationship Id="rId4" Type="http://schemas.openxmlformats.org/officeDocument/2006/relationships/image" Target="../media/image39.png"/><Relationship Id="rId5" Type="http://schemas.openxmlformats.org/officeDocument/2006/relationships/image" Target="../media/image38.png"/><Relationship Id="rId6" Type="http://schemas.openxmlformats.org/officeDocument/2006/relationships/image" Target="../media/image36.png"/><Relationship Id="rId7" Type="http://schemas.openxmlformats.org/officeDocument/2006/relationships/image" Target="../media/image35.png"/><Relationship Id="rId8" Type="http://schemas.openxmlformats.org/officeDocument/2006/relationships/image" Target="../media/image4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5.jpg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7.pn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5.png"/><Relationship Id="rId4" Type="http://schemas.openxmlformats.org/officeDocument/2006/relationships/image" Target="../media/image5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2.png"/><Relationship Id="rId4" Type="http://schemas.openxmlformats.org/officeDocument/2006/relationships/image" Target="../media/image47.png"/><Relationship Id="rId5" Type="http://schemas.openxmlformats.org/officeDocument/2006/relationships/image" Target="../media/image49.png"/><Relationship Id="rId6" Type="http://schemas.openxmlformats.org/officeDocument/2006/relationships/image" Target="../media/image4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1.png"/><Relationship Id="rId4" Type="http://schemas.openxmlformats.org/officeDocument/2006/relationships/image" Target="../media/image43.png"/><Relationship Id="rId5" Type="http://schemas.openxmlformats.org/officeDocument/2006/relationships/image" Target="../media/image46.png"/><Relationship Id="rId6" Type="http://schemas.openxmlformats.org/officeDocument/2006/relationships/image" Target="../media/image4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5.png"/><Relationship Id="rId4" Type="http://schemas.openxmlformats.org/officeDocument/2006/relationships/image" Target="../media/image5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/>
              <a:t>ML Project: Predicting Housing Prices in Ames Iowa</a:t>
            </a:r>
            <a:endParaRPr b="1" sz="3600" u="sng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Team The Mean Squares (RDKS)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Radha Murali Vundavalli, </a:t>
            </a:r>
            <a:r>
              <a:rPr lang="en" sz="1400"/>
              <a:t>Davy Brostowitz,</a:t>
            </a:r>
            <a:r>
              <a:rPr lang="en" sz="1400"/>
              <a:t> Kranti Malviya, &amp; </a:t>
            </a:r>
            <a:r>
              <a:rPr lang="en" sz="1400"/>
              <a:t>Soo Hyon Lee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205150" y="1840100"/>
            <a:ext cx="30597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Correlation observation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Chi squared test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Verification of importance of feature based on p-value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Multicollinearity by R^2 values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(Multicollinearity can be reduced by using </a:t>
            </a:r>
            <a:r>
              <a:rPr lang="en"/>
              <a:t>Lasso regression)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375" y="2216750"/>
            <a:ext cx="4850425" cy="30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>
            <p:ph type="title"/>
          </p:nvPr>
        </p:nvSpPr>
        <p:spPr>
          <a:xfrm>
            <a:off x="52800" y="165750"/>
            <a:ext cx="31191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200" u="sng"/>
              <a:t>Cleaning:</a:t>
            </a:r>
            <a:endParaRPr b="1" sz="2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Correlation/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Multicollinearity</a:t>
            </a:r>
            <a:r>
              <a:rPr lang="en" sz="2200" u="sng"/>
              <a:t> </a:t>
            </a:r>
            <a:endParaRPr sz="2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63" name="Google Shape;163;p22"/>
          <p:cNvSpPr txBox="1"/>
          <p:nvPr/>
        </p:nvSpPr>
        <p:spPr>
          <a:xfrm>
            <a:off x="2198050" y="152400"/>
            <a:ext cx="23445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3324025" y="318150"/>
            <a:ext cx="35715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Utilities is NOT an important predictor. (Discard Utilities from model)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LotConfig is NOT an important predictor. (Discard LotConfig from model)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Neighborhood is IMPORTANT for Prediction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HouseStyle is IMPORTANT for Prediction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OverallQual is IMPORTANT for Prediction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OverallCond is IMPORTANT for Prediction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3033050" y="76675"/>
            <a:ext cx="7338600" cy="19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 Chi squared test     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6895525" y="194100"/>
            <a:ext cx="3000000" cy="47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OverallQual      0.790982</a:t>
            </a:r>
            <a:br>
              <a:rPr lang="en" sz="1050">
                <a:highlight>
                  <a:srgbClr val="FFFFFF"/>
                </a:highlight>
              </a:rPr>
            </a:br>
            <a:r>
              <a:rPr lang="en" sz="1050">
                <a:highlight>
                  <a:srgbClr val="FFFFFF"/>
                </a:highlight>
              </a:rPr>
              <a:t>GrLivArea        0.708624</a:t>
            </a:r>
            <a:br>
              <a:rPr lang="en" sz="1050">
                <a:highlight>
                  <a:srgbClr val="FFFFFF"/>
                </a:highlight>
              </a:rPr>
            </a:br>
            <a:r>
              <a:rPr lang="en" sz="1050">
                <a:highlight>
                  <a:srgbClr val="FFFFFF"/>
                </a:highlight>
              </a:rPr>
              <a:t>GarageCars       0.640409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BsmtFinSF2      -0.011378</a:t>
            </a:r>
            <a:br>
              <a:rPr lang="en" sz="1050">
                <a:highlight>
                  <a:srgbClr val="FFFFFF"/>
                </a:highlight>
              </a:rPr>
            </a:br>
            <a:r>
              <a:rPr lang="en" sz="1050">
                <a:highlight>
                  <a:srgbClr val="FFFFFF"/>
                </a:highlight>
              </a:rPr>
              <a:t>BsmtHalfBath    -0.016844</a:t>
            </a:r>
            <a:br>
              <a:rPr lang="en" sz="1050">
                <a:highlight>
                  <a:srgbClr val="FFFFFF"/>
                </a:highlight>
              </a:rPr>
            </a:br>
            <a:r>
              <a:rPr lang="en" sz="1050">
                <a:highlight>
                  <a:srgbClr val="FFFFFF"/>
                </a:highlight>
              </a:rPr>
              <a:t>YrSold          -0.028923</a:t>
            </a:r>
            <a:br>
              <a:rPr lang="en" sz="1050">
                <a:highlight>
                  <a:srgbClr val="FFFFFF"/>
                </a:highlight>
              </a:rPr>
            </a:br>
            <a:r>
              <a:rPr lang="en" sz="1050">
                <a:highlight>
                  <a:srgbClr val="FFFFFF"/>
                </a:highlight>
              </a:rPr>
              <a:t>OverallCond     -0.077856</a:t>
            </a:r>
            <a:br>
              <a:rPr lang="en" sz="1050">
                <a:highlight>
                  <a:srgbClr val="FFFFFF"/>
                </a:highlight>
              </a:rPr>
            </a:br>
            <a:r>
              <a:rPr lang="en" sz="1050">
                <a:highlight>
                  <a:srgbClr val="FFFFFF"/>
                </a:highlight>
              </a:rPr>
              <a:t>MSSubClass      -0.084284</a:t>
            </a:r>
            <a:br>
              <a:rPr lang="en" sz="1050">
                <a:highlight>
                  <a:srgbClr val="FFFFFF"/>
                </a:highlight>
              </a:rPr>
            </a:br>
            <a:r>
              <a:rPr lang="en" sz="1050">
                <a:highlight>
                  <a:srgbClr val="FFFFFF"/>
                </a:highlight>
              </a:rPr>
              <a:t>EnclosedPorch   -0.128578</a:t>
            </a:r>
            <a:br>
              <a:rPr lang="en" sz="1050">
                <a:highlight>
                  <a:srgbClr val="FFFFFF"/>
                </a:highlight>
              </a:rPr>
            </a:b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6623525" y="0"/>
            <a:ext cx="7338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Pearson’s Rank Correlation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/>
        </p:nvSpPr>
        <p:spPr>
          <a:xfrm>
            <a:off x="0" y="0"/>
            <a:ext cx="378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b="1" lang="en" sz="1050"/>
              <a:t>1. Simply "None"</a:t>
            </a:r>
            <a:endParaRPr b="1" sz="1050"/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/>
              <a:t>FireplaceQual: Evaluates the height of the basement</a:t>
            </a:r>
            <a:endParaRPr sz="1050"/>
          </a:p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Ex    Excellent (100+ inches)    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Gd    Good (90-99 inches)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TA    Typical (80-89 inches)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Fa    Fair (70-79 inches)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Po    Poor (&lt;70 inches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NA    No Basement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600" y="3248075"/>
            <a:ext cx="5168474" cy="14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/>
        </p:nvSpPr>
        <p:spPr>
          <a:xfrm>
            <a:off x="0" y="2147950"/>
            <a:ext cx="4419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b="1" lang="en" sz="1050"/>
              <a:t>2. Using Information from other columns</a:t>
            </a:r>
            <a:endParaRPr b="1" sz="1050"/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/>
              <a:t>MSZoning: Identifies the general zoning classification of the sale.</a:t>
            </a:r>
            <a:endParaRPr sz="1050"/>
          </a:p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    Agriculture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    Commercial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FV    Floating Village Residential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    Industrial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RH    Residential High Density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RL    Residential Low Density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RP    Residential Low Density Park 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RM    Residential Medium Density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975" y="240325"/>
            <a:ext cx="3952875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/>
          <p:nvPr/>
        </p:nvSpPr>
        <p:spPr>
          <a:xfrm>
            <a:off x="4891000" y="1260225"/>
            <a:ext cx="692100" cy="1453200"/>
          </a:xfrm>
          <a:prstGeom prst="rect">
            <a:avLst/>
          </a:prstGeom>
          <a:noFill/>
          <a:ln cap="flat" cmpd="sng" w="762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order to build a model that best predicts what should theoretically happen </a:t>
            </a:r>
            <a:r>
              <a:rPr lang="en"/>
              <a:t>anomalies</a:t>
            </a:r>
            <a:r>
              <a:rPr lang="en"/>
              <a:t> in the training and test data were normalized to better align with what is expected</a:t>
            </a:r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400" y="2737825"/>
            <a:ext cx="5432376" cy="22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/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/>
              <a:t>Cleaning: </a:t>
            </a:r>
            <a:endParaRPr b="1" sz="2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Aligning Train &amp; Test Data </a:t>
            </a:r>
            <a:endParaRPr sz="1800"/>
          </a:p>
        </p:txBody>
      </p:sp>
      <p:pic>
        <p:nvPicPr>
          <p:cNvPr id="184" name="Google Shape;18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9665" y="195850"/>
            <a:ext cx="5095837" cy="243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200" u="sng"/>
              <a:t>Cleaning: </a:t>
            </a:r>
            <a:endParaRPr b="1" sz="2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Aligning Train &amp; Test Data </a:t>
            </a:r>
            <a:endParaRPr/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Many fields have extreme values in test data that are not in train data and will have impact on prediction.  (orange dot can represent multiple test records)</a:t>
            </a:r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304800" y="141300"/>
            <a:ext cx="2692800" cy="12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</p:txBody>
      </p:sp>
      <p:sp>
        <p:nvSpPr>
          <p:cNvPr id="192" name="Google Shape;192;p25"/>
          <p:cNvSpPr txBox="1"/>
          <p:nvPr/>
        </p:nvSpPr>
        <p:spPr>
          <a:xfrm>
            <a:off x="0" y="304800"/>
            <a:ext cx="3248100" cy="11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016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03F9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solidFill>
                <a:srgbClr val="303F9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3" name="Google Shape;193;p25"/>
          <p:cNvPicPr preferRelativeResize="0"/>
          <p:nvPr/>
        </p:nvPicPr>
        <p:blipFill rotWithShape="1">
          <a:blip r:embed="rId3">
            <a:alphaModFix/>
          </a:blip>
          <a:srcRect b="0" l="11795" r="17192" t="17525"/>
          <a:stretch/>
        </p:blipFill>
        <p:spPr>
          <a:xfrm>
            <a:off x="3470800" y="141300"/>
            <a:ext cx="3115402" cy="182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7275" y="206000"/>
            <a:ext cx="2343850" cy="169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0800" y="2056725"/>
            <a:ext cx="2277550" cy="14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6200" y="2098550"/>
            <a:ext cx="2343850" cy="14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70799" y="3543999"/>
            <a:ext cx="2277550" cy="1487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86200" y="3439450"/>
            <a:ext cx="2343850" cy="15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/>
              <a:t>Cleaning: </a:t>
            </a:r>
            <a:endParaRPr b="1" sz="2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Correcting</a:t>
            </a:r>
            <a:endParaRPr sz="2200"/>
          </a:p>
        </p:txBody>
      </p:sp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69500" y="1465800"/>
            <a:ext cx="31191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addition to outliers and missing values, there was one point found that was clearly incorrect and so a logical value was inserted </a:t>
            </a:r>
            <a:endParaRPr/>
          </a:p>
        </p:txBody>
      </p:sp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301" y="357799"/>
            <a:ext cx="5381300" cy="10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Feature Engineering</a:t>
            </a:r>
            <a:endParaRPr b="1" u="sng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/>
              <a:t>Feature Engineering</a:t>
            </a:r>
            <a:r>
              <a:rPr b="1" lang="en" sz="2200" u="sng"/>
              <a:t> </a:t>
            </a:r>
            <a:endParaRPr b="1" sz="2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Converting </a:t>
            </a:r>
            <a:endParaRPr sz="2200"/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69500" y="1876125"/>
            <a:ext cx="31191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Nominal to Ordinal</a:t>
            </a:r>
            <a:endParaRPr sz="1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Numerical or Categorical to Binary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New Columns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"HeatingQC", "KitchenQual", "FireplaceQu", "GarageQual", "GarageCond", "ExterQual”	"ExterCond", "BsmtQual", "BsmtCond</a:t>
            </a:r>
            <a:r>
              <a:rPr lang="en"/>
              <a:t>"...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descr="Related image" id="217" name="Google Shape;217;p28"/>
          <p:cNvPicPr preferRelativeResize="0"/>
          <p:nvPr/>
        </p:nvPicPr>
        <p:blipFill rotWithShape="1">
          <a:blip r:embed="rId3">
            <a:alphaModFix/>
          </a:blip>
          <a:srcRect b="0" l="6166" r="7834" t="0"/>
          <a:stretch/>
        </p:blipFill>
        <p:spPr>
          <a:xfrm>
            <a:off x="3481750" y="216875"/>
            <a:ext cx="241230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number" id="218" name="Google Shape;218;p28"/>
          <p:cNvPicPr preferRelativeResize="0"/>
          <p:nvPr/>
        </p:nvPicPr>
        <p:blipFill rotWithShape="1">
          <a:blip r:embed="rId4">
            <a:alphaModFix/>
          </a:blip>
          <a:srcRect b="23424" l="21378" r="25347" t="0"/>
          <a:stretch/>
        </p:blipFill>
        <p:spPr>
          <a:xfrm>
            <a:off x="4923700" y="2789025"/>
            <a:ext cx="2652725" cy="2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2189" y="304800"/>
            <a:ext cx="2960458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/>
              <a:t>Feature Engineering </a:t>
            </a:r>
            <a:endParaRPr b="1" sz="2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Converting</a:t>
            </a:r>
            <a:r>
              <a:rPr lang="en" sz="2200"/>
              <a:t> </a:t>
            </a:r>
            <a:endParaRPr sz="2200"/>
          </a:p>
        </p:txBody>
      </p:sp>
      <p:sp>
        <p:nvSpPr>
          <p:cNvPr id="225" name="Google Shape;225;p29"/>
          <p:cNvSpPr txBox="1"/>
          <p:nvPr>
            <p:ph idx="1" type="body"/>
          </p:nvPr>
        </p:nvSpPr>
        <p:spPr>
          <a:xfrm>
            <a:off x="27375" y="1447975"/>
            <a:ext cx="31191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Nominal to Ordinal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Numerical or Categorical to Binary</a:t>
            </a:r>
            <a:endParaRPr sz="1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New Columns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4425" y="151975"/>
            <a:ext cx="2520474" cy="1645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4425" y="1797900"/>
            <a:ext cx="2520474" cy="1645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9599" y="3390550"/>
            <a:ext cx="2872690" cy="16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9"/>
          <p:cNvSpPr txBox="1"/>
          <p:nvPr/>
        </p:nvSpPr>
        <p:spPr>
          <a:xfrm>
            <a:off x="3353000" y="212000"/>
            <a:ext cx="2814900" cy="1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“PoolArea” -&gt;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 Yes /No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3353000" y="1792100"/>
            <a:ext cx="2814900" cy="1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Combined ‘Electrical’ into a binary of SBrkr and Others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3434700" y="3372200"/>
            <a:ext cx="2814900" cy="1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Categories in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"Roof Material”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were changed to combine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CompShngl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&amp;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WdShngl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and then the rest put in all others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/>
          <p:nvPr/>
        </p:nvSpPr>
        <p:spPr>
          <a:xfrm>
            <a:off x="3415625" y="3927225"/>
            <a:ext cx="2592600" cy="558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Full Bath</a:t>
            </a:r>
            <a:r>
              <a:rPr b="1" lang="en" sz="1800">
                <a:solidFill>
                  <a:srgbClr val="4A86E8"/>
                </a:solidFill>
              </a:rPr>
              <a:t>  +  </a:t>
            </a:r>
            <a:r>
              <a:rPr b="1" lang="en" sz="1800">
                <a:solidFill>
                  <a:srgbClr val="0000FF"/>
                </a:solidFill>
              </a:rPr>
              <a:t>Half Bath</a:t>
            </a:r>
            <a:r>
              <a:rPr b="1" lang="en" sz="1800">
                <a:solidFill>
                  <a:srgbClr val="4A86E8"/>
                </a:solidFill>
              </a:rPr>
              <a:t> </a:t>
            </a:r>
            <a:endParaRPr b="1" sz="1800">
              <a:solidFill>
                <a:srgbClr val="4A86E8"/>
              </a:solidFill>
            </a:endParaRPr>
          </a:p>
        </p:txBody>
      </p:sp>
      <p:sp>
        <p:nvSpPr>
          <p:cNvPr id="237" name="Google Shape;237;p30"/>
          <p:cNvSpPr txBox="1"/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/>
              <a:t>Feature Engineering: </a:t>
            </a:r>
            <a:endParaRPr b="1" sz="2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Combine features</a:t>
            </a:r>
            <a:endParaRPr sz="2200"/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69500" y="2066325"/>
            <a:ext cx="3119100" cy="31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Nominal to Ordinal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Numerical&amp;Categorical to Binary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New Features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Total Bath, TotalSF,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of building,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Season,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Porch or not…..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"/>
          <p:cNvSpPr/>
          <p:nvPr/>
        </p:nvSpPr>
        <p:spPr>
          <a:xfrm>
            <a:off x="3423326" y="3368925"/>
            <a:ext cx="1485600" cy="55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Total Baths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40" name="Google Shape;240;p30"/>
          <p:cNvSpPr/>
          <p:nvPr/>
        </p:nvSpPr>
        <p:spPr>
          <a:xfrm>
            <a:off x="3423325" y="1032775"/>
            <a:ext cx="2687400" cy="558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YearSold</a:t>
            </a:r>
            <a:r>
              <a:rPr b="1" lang="en" sz="1800">
                <a:solidFill>
                  <a:srgbClr val="4A86E8"/>
                </a:solidFill>
              </a:rPr>
              <a:t> == </a:t>
            </a:r>
            <a:r>
              <a:rPr b="1" lang="en" sz="1800">
                <a:solidFill>
                  <a:srgbClr val="0000FF"/>
                </a:solidFill>
              </a:rPr>
              <a:t>YearBuilt  </a:t>
            </a:r>
            <a:endParaRPr b="1" sz="1800">
              <a:solidFill>
                <a:srgbClr val="0000FF"/>
              </a:solidFill>
            </a:endParaRPr>
          </a:p>
        </p:txBody>
      </p:sp>
      <p:sp>
        <p:nvSpPr>
          <p:cNvPr id="241" name="Google Shape;241;p30"/>
          <p:cNvSpPr/>
          <p:nvPr/>
        </p:nvSpPr>
        <p:spPr>
          <a:xfrm>
            <a:off x="3415625" y="474475"/>
            <a:ext cx="2220000" cy="55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Brand New House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3436150" y="1921700"/>
            <a:ext cx="2220000" cy="55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Remodelled or Not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43" name="Google Shape;243;p30"/>
          <p:cNvSpPr/>
          <p:nvPr/>
        </p:nvSpPr>
        <p:spPr>
          <a:xfrm>
            <a:off x="3423323" y="2480000"/>
            <a:ext cx="2760600" cy="558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Remodadd</a:t>
            </a:r>
            <a:r>
              <a:rPr b="1" lang="en" sz="1800">
                <a:solidFill>
                  <a:srgbClr val="4A86E8"/>
                </a:solidFill>
              </a:rPr>
              <a:t> != </a:t>
            </a:r>
            <a:r>
              <a:rPr b="1" lang="en" sz="1800">
                <a:solidFill>
                  <a:srgbClr val="0000FF"/>
                </a:solidFill>
              </a:rPr>
              <a:t>YearBuilt  </a:t>
            </a:r>
            <a:endParaRPr b="1" sz="1800">
              <a:solidFill>
                <a:srgbClr val="0000FF"/>
              </a:solidFill>
            </a:endParaRPr>
          </a:p>
        </p:txBody>
      </p:sp>
      <p:sp>
        <p:nvSpPr>
          <p:cNvPr id="244" name="Google Shape;244;p30"/>
          <p:cNvSpPr/>
          <p:nvPr/>
        </p:nvSpPr>
        <p:spPr>
          <a:xfrm>
            <a:off x="6773575" y="1921700"/>
            <a:ext cx="1710900" cy="55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High Season</a:t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245" name="Google Shape;2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575" y="2480000"/>
            <a:ext cx="2220050" cy="2097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6325" y="76192"/>
            <a:ext cx="2716600" cy="1907108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1"/>
          <p:cNvSpPr txBox="1"/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/>
              <a:t>Feature Engineering: </a:t>
            </a:r>
            <a:endParaRPr b="1" sz="2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Skewness</a:t>
            </a:r>
            <a:endParaRPr sz="2200"/>
          </a:p>
        </p:txBody>
      </p:sp>
      <p:sp>
        <p:nvSpPr>
          <p:cNvPr id="252" name="Google Shape;252;p31"/>
          <p:cNvSpPr txBox="1"/>
          <p:nvPr>
            <p:ph idx="1" type="body"/>
          </p:nvPr>
        </p:nvSpPr>
        <p:spPr>
          <a:xfrm>
            <a:off x="69500" y="2095925"/>
            <a:ext cx="31191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Transform the skewed numeric features by taking log(x+ 1)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0425" y="184650"/>
            <a:ext cx="2607950" cy="181126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1"/>
          <p:cNvSpPr txBox="1"/>
          <p:nvPr/>
        </p:nvSpPr>
        <p:spPr>
          <a:xfrm>
            <a:off x="3420425" y="17907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Skew in numerical features: 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Skew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LotArea       4.459077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TotalArea     3.600242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MasVnrArea    2.613592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TotalSF       1.511479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MSSubClass    1.375457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GrLivArea     1.269358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TotalBsmtSF   1.156894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BsmtFinSF1    1.120355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SalePrice     1.098792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BsmtUnfSF     0.919339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TotRmsAbvGrd  0.758367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LotFrontage   0.676851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          0.599806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GarageArea    0.239257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8475" y="2276175"/>
            <a:ext cx="36385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73" name="Google Shape;73;p14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Overview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75" name="Google Shape;75;p14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76" name="Google Shape;76;p1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7" name="Google Shape;77;p1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4"/>
          <p:cNvSpPr txBox="1"/>
          <p:nvPr>
            <p:ph idx="4294967295" type="body"/>
          </p:nvPr>
        </p:nvSpPr>
        <p:spPr>
          <a:xfrm>
            <a:off x="318375" y="1570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Description of the goals, the techniques to be used, and the data</a:t>
            </a:r>
            <a:endParaRPr sz="1600"/>
          </a:p>
        </p:txBody>
      </p:sp>
      <p:sp>
        <p:nvSpPr>
          <p:cNvPr descr="Background pointer shape in timeline graphic" id="79" name="Google Shape;79;p14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Cleaning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81" name="Google Shape;81;p14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82" name="Google Shape;82;p1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3" name="Google Shape;83;p14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4"/>
          <p:cNvSpPr txBox="1"/>
          <p:nvPr>
            <p:ph idx="4294967295" type="body"/>
          </p:nvPr>
        </p:nvSpPr>
        <p:spPr>
          <a:xfrm>
            <a:off x="1244325" y="3757725"/>
            <a:ext cx="23613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What data was missing, needed to be corrected, or converted</a:t>
            </a:r>
            <a:endParaRPr sz="1600"/>
          </a:p>
        </p:txBody>
      </p:sp>
      <p:sp>
        <p:nvSpPr>
          <p:cNvPr descr="Background pointer shape in timeline graphic" id="85" name="Google Shape;85;p14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Feature Engineering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87" name="Google Shape;87;p14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88" name="Google Shape;88;p1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9" name="Google Shape;89;p1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4"/>
          <p:cNvSpPr txBox="1"/>
          <p:nvPr>
            <p:ph idx="4294967295" type="body"/>
          </p:nvPr>
        </p:nvSpPr>
        <p:spPr>
          <a:xfrm>
            <a:off x="3297594" y="1570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How did we treat outliers, what columns needed to be dropped or combined, and what new columns were generated</a:t>
            </a:r>
            <a:endParaRPr sz="1400"/>
          </a:p>
        </p:txBody>
      </p:sp>
      <p:sp>
        <p:nvSpPr>
          <p:cNvPr descr="Background pointer shape in timeline graphic" id="91" name="Google Shape;91;p14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Tests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93" name="Google Shape;93;p14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94" name="Google Shape;94;p1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5" name="Google Shape;95;p14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Comparing the results of the tests ran on the data and summary of what was learned</a:t>
            </a:r>
            <a:endParaRPr sz="1600"/>
          </a:p>
        </p:txBody>
      </p:sp>
      <p:sp>
        <p:nvSpPr>
          <p:cNvPr descr="Background pointer shape in timeline graphic" id="97" name="Google Shape;97;p14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Final Models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99" name="Google Shape;99;p14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00" name="Google Shape;100;p1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1" name="Google Shape;101;p1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6685979" y="1570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What were the final models created and what were the results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/>
              <a:t>Feature Engineering: </a:t>
            </a:r>
            <a:endParaRPr b="1" sz="2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Dropped Columns</a:t>
            </a:r>
            <a:endParaRPr sz="2200"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69500" y="1465800"/>
            <a:ext cx="31191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Variables that added too much unnecessary complexity or added to little value were removed from the model</a:t>
            </a:r>
            <a:endParaRPr/>
          </a:p>
        </p:txBody>
      </p:sp>
      <p:graphicFrame>
        <p:nvGraphicFramePr>
          <p:cNvPr id="262" name="Google Shape;262;p32"/>
          <p:cNvGraphicFramePr/>
          <p:nvPr/>
        </p:nvGraphicFramePr>
        <p:xfrm>
          <a:off x="42720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{7E92971C-6917-4044-BC01-14EDEEA76604}</a:tableStyleId>
              </a:tblPr>
              <a:tblGrid>
                <a:gridCol w="3860300"/>
              </a:tblGrid>
              <a:tr h="24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Columns Dropped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20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Street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Utilities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2ndFlrSF(replace 2ndFoor  Y/N)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LowQualFin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PoolQC (replaced with a Pool Y/N column)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MiscValue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63" name="Google Shape;2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050" y="65950"/>
            <a:ext cx="3860301" cy="20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200" u="sng"/>
              <a:t>Feature Engineering: </a:t>
            </a:r>
            <a:endParaRPr b="1" sz="2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/>
              <a:t>Create Dummies</a:t>
            </a:r>
            <a:endParaRPr/>
          </a:p>
        </p:txBody>
      </p:sp>
      <p:pic>
        <p:nvPicPr>
          <p:cNvPr id="269" name="Google Shape;269;p33"/>
          <p:cNvPicPr preferRelativeResize="0"/>
          <p:nvPr/>
        </p:nvPicPr>
        <p:blipFill rotWithShape="1">
          <a:blip r:embed="rId3">
            <a:alphaModFix/>
          </a:blip>
          <a:srcRect b="0" l="3993" r="0" t="0"/>
          <a:stretch/>
        </p:blipFill>
        <p:spPr>
          <a:xfrm>
            <a:off x="3567300" y="171450"/>
            <a:ext cx="26611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5550" y="2738800"/>
            <a:ext cx="532447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Tests</a:t>
            </a:r>
            <a:endParaRPr b="1" u="sng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/>
              <a:t>Tests</a:t>
            </a:r>
            <a:r>
              <a:rPr b="1" lang="en" sz="2200" u="sng"/>
              <a:t>: </a:t>
            </a:r>
            <a:endParaRPr b="1" sz="2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Ridge with Log(Y)</a:t>
            </a:r>
            <a:endParaRPr sz="2200"/>
          </a:p>
        </p:txBody>
      </p:sp>
      <p:sp>
        <p:nvSpPr>
          <p:cNvPr id="281" name="Google Shape;281;p35"/>
          <p:cNvSpPr txBox="1"/>
          <p:nvPr>
            <p:ph idx="1" type="body"/>
          </p:nvPr>
        </p:nvSpPr>
        <p:spPr>
          <a:xfrm>
            <a:off x="69500" y="1465800"/>
            <a:ext cx="31191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Using GridSearch</a:t>
            </a:r>
            <a:endParaRPr/>
          </a:p>
        </p:txBody>
      </p:sp>
      <p:pic>
        <p:nvPicPr>
          <p:cNvPr id="282" name="Google Shape;282;p35"/>
          <p:cNvPicPr preferRelativeResize="0"/>
          <p:nvPr/>
        </p:nvPicPr>
        <p:blipFill rotWithShape="1">
          <a:blip r:embed="rId3">
            <a:alphaModFix/>
          </a:blip>
          <a:srcRect b="0" l="0" r="0" t="29878"/>
          <a:stretch/>
        </p:blipFill>
        <p:spPr>
          <a:xfrm>
            <a:off x="4572000" y="1007147"/>
            <a:ext cx="3678575" cy="198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5"/>
          <p:cNvPicPr preferRelativeResize="0"/>
          <p:nvPr/>
        </p:nvPicPr>
        <p:blipFill rotWithShape="1">
          <a:blip r:embed="rId3">
            <a:alphaModFix/>
          </a:blip>
          <a:srcRect b="79772" l="0" r="0" t="0"/>
          <a:stretch/>
        </p:blipFill>
        <p:spPr>
          <a:xfrm>
            <a:off x="4572000" y="435088"/>
            <a:ext cx="3678575" cy="572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990324"/>
            <a:ext cx="3678574" cy="1718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/>
              <a:t>Tests: </a:t>
            </a:r>
            <a:endParaRPr b="1" sz="2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Elastic Net with log(y)</a:t>
            </a:r>
            <a:endParaRPr sz="2200"/>
          </a:p>
        </p:txBody>
      </p:sp>
      <p:sp>
        <p:nvSpPr>
          <p:cNvPr id="290" name="Google Shape;290;p36"/>
          <p:cNvSpPr txBox="1"/>
          <p:nvPr>
            <p:ph idx="1" type="body"/>
          </p:nvPr>
        </p:nvSpPr>
        <p:spPr>
          <a:xfrm>
            <a:off x="69500" y="1465800"/>
            <a:ext cx="31191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Using RandomizedSearchCV</a:t>
            </a:r>
            <a:endParaRPr/>
          </a:p>
        </p:txBody>
      </p:sp>
      <p:pic>
        <p:nvPicPr>
          <p:cNvPr id="291" name="Google Shape;2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225" y="674499"/>
            <a:ext cx="5370851" cy="103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4225" y="1668299"/>
            <a:ext cx="5370850" cy="23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" name="Google Shape;297;p37"/>
          <p:cNvGraphicFramePr/>
          <p:nvPr/>
        </p:nvGraphicFramePr>
        <p:xfrm>
          <a:off x="3444475" y="6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{F94C05A4-4477-495D-882F-0B894F2BAD79}</a:tableStyleId>
              </a:tblPr>
              <a:tblGrid>
                <a:gridCol w="5568300"/>
              </a:tblGrid>
              <a:tr h="1681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8" name="Google Shape;298;p37"/>
          <p:cNvSpPr txBox="1"/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/>
              <a:t>Tests: </a:t>
            </a:r>
            <a:endParaRPr b="1" sz="2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Best and Worst Predictors by Test Type</a:t>
            </a:r>
            <a:endParaRPr sz="2200"/>
          </a:p>
        </p:txBody>
      </p:sp>
      <p:sp>
        <p:nvSpPr>
          <p:cNvPr id="299" name="Google Shape;299;p37"/>
          <p:cNvSpPr txBox="1"/>
          <p:nvPr>
            <p:ph idx="1" type="body"/>
          </p:nvPr>
        </p:nvSpPr>
        <p:spPr>
          <a:xfrm>
            <a:off x="69500" y="1465800"/>
            <a:ext cx="31191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000" y="150176"/>
            <a:ext cx="3178574" cy="147597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7"/>
          <p:cNvSpPr txBox="1"/>
          <p:nvPr/>
        </p:nvSpPr>
        <p:spPr>
          <a:xfrm>
            <a:off x="3594825" y="244025"/>
            <a:ext cx="18678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Ridge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37"/>
          <p:cNvSpPr txBox="1"/>
          <p:nvPr/>
        </p:nvSpPr>
        <p:spPr>
          <a:xfrm>
            <a:off x="3638100" y="1860738"/>
            <a:ext cx="18678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Lasso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37"/>
          <p:cNvSpPr txBox="1"/>
          <p:nvPr/>
        </p:nvSpPr>
        <p:spPr>
          <a:xfrm>
            <a:off x="3594825" y="3477463"/>
            <a:ext cx="18678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Bayes </a:t>
            </a:r>
            <a:br>
              <a:rPr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Roboto"/>
                <a:ea typeface="Roboto"/>
                <a:cs typeface="Roboto"/>
                <a:sym typeface="Roboto"/>
              </a:rPr>
              <a:t>Ridge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4" name="Google Shape;30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7946" y="1814848"/>
            <a:ext cx="3181628" cy="147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1000" y="3402375"/>
            <a:ext cx="3178576" cy="1480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" name="Google Shape;310;p38"/>
          <p:cNvGraphicFramePr/>
          <p:nvPr/>
        </p:nvGraphicFramePr>
        <p:xfrm>
          <a:off x="3444475" y="6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{F94C05A4-4477-495D-882F-0B894F2BAD79}</a:tableStyleId>
              </a:tblPr>
              <a:tblGrid>
                <a:gridCol w="5568300"/>
              </a:tblGrid>
              <a:tr h="1681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1" name="Google Shape;311;p38"/>
          <p:cNvSpPr txBox="1"/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200" u="sng"/>
              <a:t>Tests: </a:t>
            </a:r>
            <a:endParaRPr b="1" sz="2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/>
              <a:t>Best and Worst Predictors by Test Type</a:t>
            </a:r>
            <a:endParaRPr b="1" sz="2200" u="sng"/>
          </a:p>
        </p:txBody>
      </p:sp>
      <p:sp>
        <p:nvSpPr>
          <p:cNvPr id="312" name="Google Shape;312;p38"/>
          <p:cNvSpPr txBox="1"/>
          <p:nvPr>
            <p:ph idx="1" type="body"/>
          </p:nvPr>
        </p:nvSpPr>
        <p:spPr>
          <a:xfrm>
            <a:off x="69500" y="1465800"/>
            <a:ext cx="31191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8"/>
          <p:cNvSpPr txBox="1"/>
          <p:nvPr/>
        </p:nvSpPr>
        <p:spPr>
          <a:xfrm>
            <a:off x="3594825" y="244025"/>
            <a:ext cx="18678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38"/>
          <p:cNvSpPr txBox="1"/>
          <p:nvPr/>
        </p:nvSpPr>
        <p:spPr>
          <a:xfrm>
            <a:off x="3638100" y="1860738"/>
            <a:ext cx="18678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Gradient Boost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38"/>
          <p:cNvSpPr txBox="1"/>
          <p:nvPr/>
        </p:nvSpPr>
        <p:spPr>
          <a:xfrm>
            <a:off x="3594825" y="3477463"/>
            <a:ext cx="18678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XGB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6" name="Google Shape;3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900" y="95800"/>
            <a:ext cx="3363675" cy="1561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5899" y="1776041"/>
            <a:ext cx="3366908" cy="15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5900" y="3456297"/>
            <a:ext cx="3366905" cy="15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/>
              <a:t>Tests: </a:t>
            </a:r>
            <a:endParaRPr b="1" sz="2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Outliers </a:t>
            </a:r>
            <a:r>
              <a:rPr lang="en" sz="2200"/>
              <a:t>by Test Type</a:t>
            </a:r>
            <a:endParaRPr b="1" sz="2200" u="sng"/>
          </a:p>
        </p:txBody>
      </p:sp>
      <p:sp>
        <p:nvSpPr>
          <p:cNvPr id="324" name="Google Shape;324;p39"/>
          <p:cNvSpPr txBox="1"/>
          <p:nvPr>
            <p:ph idx="1" type="body"/>
          </p:nvPr>
        </p:nvSpPr>
        <p:spPr>
          <a:xfrm>
            <a:off x="69500" y="1465800"/>
            <a:ext cx="31191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Outliers that are 2.5 standard deviations away</a:t>
            </a:r>
            <a:endParaRPr/>
          </a:p>
        </p:txBody>
      </p:sp>
      <p:graphicFrame>
        <p:nvGraphicFramePr>
          <p:cNvPr id="325" name="Google Shape;325;p39"/>
          <p:cNvGraphicFramePr/>
          <p:nvPr/>
        </p:nvGraphicFramePr>
        <p:xfrm>
          <a:off x="3444425" y="8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{F94C05A4-4477-495D-882F-0B894F2BAD79}</a:tableStyleId>
              </a:tblPr>
              <a:tblGrid>
                <a:gridCol w="2744275"/>
                <a:gridCol w="2744275"/>
              </a:tblGrid>
              <a:tr h="2419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51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6" name="Google Shape;326;p39"/>
          <p:cNvSpPr txBox="1"/>
          <p:nvPr/>
        </p:nvSpPr>
        <p:spPr>
          <a:xfrm>
            <a:off x="3444425" y="84475"/>
            <a:ext cx="2744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Ridge Log (y)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39"/>
          <p:cNvSpPr txBox="1"/>
          <p:nvPr/>
        </p:nvSpPr>
        <p:spPr>
          <a:xfrm>
            <a:off x="6188700" y="84475"/>
            <a:ext cx="2744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Random Forest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Log (y)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39"/>
          <p:cNvSpPr txBox="1"/>
          <p:nvPr/>
        </p:nvSpPr>
        <p:spPr>
          <a:xfrm>
            <a:off x="3444363" y="2504150"/>
            <a:ext cx="2744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Gradient Boost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Log (y)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39"/>
          <p:cNvSpPr txBox="1"/>
          <p:nvPr/>
        </p:nvSpPr>
        <p:spPr>
          <a:xfrm>
            <a:off x="6188638" y="2504150"/>
            <a:ext cx="2744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XGB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Log (y)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0" name="Google Shape;3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200" y="428625"/>
            <a:ext cx="2610100" cy="20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6200" y="496575"/>
            <a:ext cx="2456749" cy="18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7100" y="2903750"/>
            <a:ext cx="2666276" cy="206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9000" y="2903750"/>
            <a:ext cx="2555775" cy="20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 txBox="1"/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/>
              <a:t>Tests: </a:t>
            </a:r>
            <a:endParaRPr b="1" sz="2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Outliers by Test Type</a:t>
            </a:r>
            <a:endParaRPr b="1" sz="2200" u="sng"/>
          </a:p>
        </p:txBody>
      </p:sp>
      <p:sp>
        <p:nvSpPr>
          <p:cNvPr id="339" name="Google Shape;339;p40"/>
          <p:cNvSpPr txBox="1"/>
          <p:nvPr>
            <p:ph idx="1" type="body"/>
          </p:nvPr>
        </p:nvSpPr>
        <p:spPr>
          <a:xfrm>
            <a:off x="69500" y="1465800"/>
            <a:ext cx="31191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Different view</a:t>
            </a:r>
            <a:endParaRPr/>
          </a:p>
        </p:txBody>
      </p:sp>
      <p:graphicFrame>
        <p:nvGraphicFramePr>
          <p:cNvPr id="340" name="Google Shape;340;p40"/>
          <p:cNvGraphicFramePr/>
          <p:nvPr/>
        </p:nvGraphicFramePr>
        <p:xfrm>
          <a:off x="3444425" y="8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{F94C05A4-4477-495D-882F-0B894F2BAD79}</a:tableStyleId>
              </a:tblPr>
              <a:tblGrid>
                <a:gridCol w="2744275"/>
                <a:gridCol w="2744275"/>
              </a:tblGrid>
              <a:tr h="2419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51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1" name="Google Shape;341;p40"/>
          <p:cNvSpPr txBox="1"/>
          <p:nvPr/>
        </p:nvSpPr>
        <p:spPr>
          <a:xfrm>
            <a:off x="3444425" y="84475"/>
            <a:ext cx="2744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Ridge Log (y)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40"/>
          <p:cNvSpPr txBox="1"/>
          <p:nvPr/>
        </p:nvSpPr>
        <p:spPr>
          <a:xfrm>
            <a:off x="6188700" y="84475"/>
            <a:ext cx="2744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Random Forest Log (y)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40"/>
          <p:cNvSpPr txBox="1"/>
          <p:nvPr/>
        </p:nvSpPr>
        <p:spPr>
          <a:xfrm>
            <a:off x="3444363" y="2504150"/>
            <a:ext cx="2744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Gradient Boost Log (y)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40"/>
          <p:cNvSpPr txBox="1"/>
          <p:nvPr/>
        </p:nvSpPr>
        <p:spPr>
          <a:xfrm>
            <a:off x="6188638" y="2504150"/>
            <a:ext cx="2744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XGB Log (y)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5" name="Google Shape;3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724" y="524425"/>
            <a:ext cx="2555775" cy="1882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1850" y="600625"/>
            <a:ext cx="2555775" cy="179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4100" y="2903750"/>
            <a:ext cx="2555775" cy="196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2962" y="2878176"/>
            <a:ext cx="2555775" cy="20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Results</a:t>
            </a:r>
            <a:endParaRPr b="1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Overview</a:t>
            </a:r>
            <a:endParaRPr b="1" u="sng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"/>
          <p:cNvSpPr txBox="1"/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/>
              <a:t>Results: </a:t>
            </a:r>
            <a:endParaRPr b="1" sz="2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Log and Ordinal Changes Impact on CPU, RSME, &amp; R^2</a:t>
            </a:r>
            <a:endParaRPr b="1" sz="2200" u="sng"/>
          </a:p>
        </p:txBody>
      </p:sp>
      <p:sp>
        <p:nvSpPr>
          <p:cNvPr id="359" name="Google Shape;359;p42"/>
          <p:cNvSpPr txBox="1"/>
          <p:nvPr>
            <p:ph idx="1" type="body"/>
          </p:nvPr>
        </p:nvSpPr>
        <p:spPr>
          <a:xfrm>
            <a:off x="69500" y="1465800"/>
            <a:ext cx="31191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R^2 improved with log transformation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Ordinal conversion worsened R^2, except for GBoost and ExtraTrees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2"/>
          <p:cNvSpPr txBox="1"/>
          <p:nvPr/>
        </p:nvSpPr>
        <p:spPr>
          <a:xfrm>
            <a:off x="5324628" y="76400"/>
            <a:ext cx="15816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R^2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1" name="Google Shape;3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2825" y="449550"/>
            <a:ext cx="5650599" cy="22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3076" y="2901875"/>
            <a:ext cx="3397625" cy="20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"/>
          <p:cNvSpPr txBox="1"/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/>
              <a:t>Results: </a:t>
            </a:r>
            <a:endParaRPr b="1" sz="2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Log and Ordinal Changes Impact on CPU, RSME, &amp; R^2</a:t>
            </a:r>
            <a:endParaRPr b="1" sz="2200" u="sng"/>
          </a:p>
        </p:txBody>
      </p:sp>
      <p:sp>
        <p:nvSpPr>
          <p:cNvPr id="368" name="Google Shape;368;p43"/>
          <p:cNvSpPr txBox="1"/>
          <p:nvPr/>
        </p:nvSpPr>
        <p:spPr>
          <a:xfrm>
            <a:off x="5406040" y="76400"/>
            <a:ext cx="15816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RSME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43"/>
          <p:cNvSpPr txBox="1"/>
          <p:nvPr>
            <p:ph idx="1" type="body"/>
          </p:nvPr>
        </p:nvSpPr>
        <p:spPr>
          <a:xfrm>
            <a:off x="69500" y="1465800"/>
            <a:ext cx="31191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RMSE improved with log transformation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Mixed bag with ordinal,  but not much difference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350" y="2958550"/>
            <a:ext cx="3669450" cy="190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0000" y="426400"/>
            <a:ext cx="5364300" cy="23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/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/>
              <a:t>Results: </a:t>
            </a:r>
            <a:endParaRPr b="1" sz="2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Log and Ordinal Changes Impact on CPU, RSME, &amp; R^2</a:t>
            </a:r>
            <a:endParaRPr b="1" sz="2200" u="sng"/>
          </a:p>
        </p:txBody>
      </p:sp>
      <p:sp>
        <p:nvSpPr>
          <p:cNvPr id="377" name="Google Shape;377;p44"/>
          <p:cNvSpPr txBox="1"/>
          <p:nvPr>
            <p:ph idx="1" type="body"/>
          </p:nvPr>
        </p:nvSpPr>
        <p:spPr>
          <a:xfrm>
            <a:off x="69500" y="1465800"/>
            <a:ext cx="31191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Bayesian Ridge is the best of models we tried in all aspects, except Kaggle Score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4"/>
          <p:cNvSpPr txBox="1"/>
          <p:nvPr/>
        </p:nvSpPr>
        <p:spPr>
          <a:xfrm>
            <a:off x="5324628" y="76400"/>
            <a:ext cx="15816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CPU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9" name="Google Shape;37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1000" y="930425"/>
            <a:ext cx="5650599" cy="2992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Observation</a:t>
            </a:r>
            <a:endParaRPr/>
          </a:p>
        </p:txBody>
      </p:sp>
      <p:sp>
        <p:nvSpPr>
          <p:cNvPr id="385" name="Google Shape;385;p45"/>
          <p:cNvSpPr txBox="1"/>
          <p:nvPr/>
        </p:nvSpPr>
        <p:spPr>
          <a:xfrm>
            <a:off x="3418550" y="324075"/>
            <a:ext cx="5561700" cy="4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Metrics module helped fit and track for  log RMSE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GridSearch can be used to optimize for metric when the estimator used does not accept custom metric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RandomizedSearchCV helped with runtimes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Interactions terms seem to be improving the results, but takes long to converge 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(to explore further)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Mean Stacking helped a little bit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Refit with all data, as train data is limited, helped a bit 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(to explore further)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Save the best estimators to save time and refit if needed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Write Functions, Jupyter Notebooks notebooks waste lot of time beyond initial EDA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</a:t>
            </a:r>
            <a:r>
              <a:rPr lang="en"/>
              <a:t>Scores</a:t>
            </a:r>
            <a:endParaRPr/>
          </a:p>
        </p:txBody>
      </p:sp>
      <p:pic>
        <p:nvPicPr>
          <p:cNvPr id="391" name="Google Shape;391;p46"/>
          <p:cNvPicPr preferRelativeResize="0"/>
          <p:nvPr/>
        </p:nvPicPr>
        <p:blipFill rotWithShape="1">
          <a:blip r:embed="rId3">
            <a:alphaModFix/>
          </a:blip>
          <a:srcRect b="54253" l="1439" r="636" t="33105"/>
          <a:stretch/>
        </p:blipFill>
        <p:spPr>
          <a:xfrm>
            <a:off x="3253900" y="4455400"/>
            <a:ext cx="5823101" cy="2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6"/>
          <p:cNvPicPr preferRelativeResize="0"/>
          <p:nvPr/>
        </p:nvPicPr>
        <p:blipFill rotWithShape="1">
          <a:blip r:embed="rId4">
            <a:alphaModFix/>
          </a:blip>
          <a:srcRect b="0" l="0" r="606" t="0"/>
          <a:stretch/>
        </p:blipFill>
        <p:spPr>
          <a:xfrm>
            <a:off x="3271688" y="3349350"/>
            <a:ext cx="5787523" cy="110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6"/>
          <p:cNvSpPr txBox="1"/>
          <p:nvPr/>
        </p:nvSpPr>
        <p:spPr>
          <a:xfrm>
            <a:off x="3502275" y="225150"/>
            <a:ext cx="5556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Ridge score on training set:  0.11299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Lasso score on training set:  0.1113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elaNEt score on training set:  0.11116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Random Forest  score on training set:  0.190624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GBoost score on training set:  0.113549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XGBoost score on training set:  0.11307</a:t>
            </a:r>
            <a:b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svr score on training set:  0.11181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Questions</a:t>
            </a:r>
            <a:endParaRPr b="1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/>
              <a:t>Overview:</a:t>
            </a:r>
            <a:r>
              <a:rPr lang="en" sz="2200"/>
              <a:t> 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Story/Goals</a:t>
            </a:r>
            <a:endParaRPr sz="2200"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69500" y="1465800"/>
            <a:ext cx="31191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Build machine learning model to predict the sale price of homes in Ames Iowa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Optimize</a:t>
            </a:r>
            <a:r>
              <a:rPr lang="en" sz="1400"/>
              <a:t> the accuracy of the models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Develop skills in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Data cleaning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Feature Engineering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Model development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Working in groups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Communicating process &amp; results</a:t>
            </a:r>
            <a:endParaRPr sz="1400"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 b="2139" l="0" r="0" t="-2140"/>
          <a:stretch/>
        </p:blipFill>
        <p:spPr>
          <a:xfrm>
            <a:off x="3561426" y="1014536"/>
            <a:ext cx="5262051" cy="324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/>
              <a:t>Overview: </a:t>
            </a:r>
            <a:endParaRPr b="1" sz="2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Data</a:t>
            </a:r>
            <a:endParaRPr sz="2200"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69500" y="1465800"/>
            <a:ext cx="31191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Kaggle provided training data consists of …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1460 rows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80 columns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58 </a:t>
            </a:r>
            <a:r>
              <a:rPr lang="en" sz="1800"/>
              <a:t>categorical</a:t>
            </a:r>
            <a:r>
              <a:rPr lang="en" sz="1800"/>
              <a:t> variables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22 numeric variables</a:t>
            </a:r>
            <a:endParaRPr sz="1800"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428" y="592850"/>
            <a:ext cx="5650601" cy="190643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4448725" y="123275"/>
            <a:ext cx="3350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Roboto"/>
                <a:ea typeface="Roboto"/>
                <a:cs typeface="Roboto"/>
                <a:sym typeface="Roboto"/>
              </a:rPr>
              <a:t>Kaggle Housing Data Sample</a:t>
            </a:r>
            <a:endParaRPr b="1" sz="1600" u="sng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850" y="2724959"/>
            <a:ext cx="339090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7373783" y="3846006"/>
            <a:ext cx="658200" cy="28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Nominal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/>
              <a:t>Overview: </a:t>
            </a:r>
            <a:endParaRPr b="1" sz="2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Target Value</a:t>
            </a:r>
            <a:endParaRPr sz="2200"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450" y="3005338"/>
            <a:ext cx="2421100" cy="173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69500" y="1465800"/>
            <a:ext cx="31191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Skewness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Correlated features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2" name="Google Shape;132;p18"/>
          <p:cNvSpPr txBox="1"/>
          <p:nvPr/>
        </p:nvSpPr>
        <p:spPr>
          <a:xfrm>
            <a:off x="4448725" y="123275"/>
            <a:ext cx="3350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Roboto"/>
                <a:ea typeface="Roboto"/>
                <a:cs typeface="Roboto"/>
                <a:sym typeface="Roboto"/>
              </a:rPr>
              <a:t>SalePrice </a:t>
            </a:r>
            <a:endParaRPr b="1" sz="1600" u="sng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8525" y="3052251"/>
            <a:ext cx="2519825" cy="16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650" y="939375"/>
            <a:ext cx="2654687" cy="173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55375" y="911208"/>
            <a:ext cx="2654675" cy="1795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226075" y="100200"/>
            <a:ext cx="28080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Correlation matrix:</a:t>
            </a:r>
            <a:endParaRPr u="sng"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of numerical variables with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Sale Price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800" y="159700"/>
            <a:ext cx="4654350" cy="48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Cleaning The Data</a:t>
            </a:r>
            <a:endParaRPr b="1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/>
              <a:t>Cleaning:</a:t>
            </a:r>
            <a:endParaRPr sz="2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</a:t>
            </a:r>
            <a:r>
              <a:rPr lang="en" sz="2200"/>
              <a:t>issing Values</a:t>
            </a:r>
            <a:endParaRPr sz="2200"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69500" y="1465800"/>
            <a:ext cx="31191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 dataset is perfect, and the Ames housing data was no different…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How to deal with this missingness?</a:t>
            </a:r>
            <a:endParaRPr sz="1400"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1003" y="152400"/>
            <a:ext cx="5650598" cy="473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69500" y="15050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