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dhavrmk/WebScrapeProjec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6AF3-E263-4993-AF9B-7578B2FDC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Fortune 500 Archive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5F475-1F04-4A39-9929-8D94A4415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2019</a:t>
            </a:r>
          </a:p>
          <a:p>
            <a:r>
              <a:rPr lang="en-US" dirty="0"/>
              <a:t>Web Scraping project at NYCDSA</a:t>
            </a:r>
          </a:p>
        </p:txBody>
      </p:sp>
    </p:spTree>
    <p:extLst>
      <p:ext uri="{BB962C8B-B14F-4D97-AF65-F5344CB8AC3E}">
        <p14:creationId xmlns:p14="http://schemas.microsoft.com/office/powerpoint/2010/main" val="201036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about we look at how long they have been in the list..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Looks pretty stable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F21B2-CE89-4C79-ADF7-7C4C47905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57" y="434647"/>
            <a:ext cx="5131538" cy="6187719"/>
          </a:xfrm>
        </p:spPr>
      </p:pic>
    </p:spTree>
    <p:extLst>
      <p:ext uri="{BB962C8B-B14F-4D97-AF65-F5344CB8AC3E}">
        <p14:creationId xmlns:p14="http://schemas.microsoft.com/office/powerpoint/2010/main" val="231904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 so fast!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Most companies get dropped with in few years after making it to the list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825F8-A62D-4817-8431-60C4524C2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" y="890121"/>
            <a:ext cx="9681522" cy="50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2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Another view, in 5 year bins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BEAA4-8A3D-4AF6-A4E3-BCB0CDB4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8" y="333729"/>
            <a:ext cx="9298518" cy="638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3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On Average there is </a:t>
            </a:r>
            <a:r>
              <a:rPr lang="en-US" sz="2400" b="1" dirty="0"/>
              <a:t>5%</a:t>
            </a:r>
            <a:r>
              <a:rPr lang="en-US" dirty="0"/>
              <a:t> to </a:t>
            </a:r>
            <a:r>
              <a:rPr lang="en-US" sz="2400" b="1" dirty="0"/>
              <a:t>10% </a:t>
            </a:r>
            <a:r>
              <a:rPr lang="en-US" dirty="0"/>
              <a:t>churn in the companies listed in Fortune 500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92D050"/>
                </a:solidFill>
              </a:rPr>
              <a:t>1995 seems like some kind of methodology change resulting in spike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BCF7A-8AEE-4CAE-A81C-7FCBB0AA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8" y="846716"/>
            <a:ext cx="9640552" cy="522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Let us start deep dive with average Revenue and Profits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1CE1A-6672-45BD-B679-5CB22891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7186" cy="3550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07ED8-55DB-467F-9BB7-AB05C2C9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6" y="3528507"/>
            <a:ext cx="9759552" cy="32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However, there is considerable gap between Companies that are still in the list and that are not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B92B3-7C99-4914-A184-1CC9F6E8B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" y="107460"/>
            <a:ext cx="9746428" cy="3222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4C1F2-30DF-4763-AD76-56A65F03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" y="3345621"/>
            <a:ext cx="9746428" cy="340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7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Profits by period bins – relatively trending up for companies still in the list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FE3B0-5BAC-40C9-965C-0846B7A4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" y="62094"/>
            <a:ext cx="9713599" cy="3366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018BA-6126-4D8A-97E1-74293350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" y="3428999"/>
            <a:ext cx="9713599" cy="33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0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Revenue by period bins – relatively trending up for companies still in the list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EED1E-6F67-401C-A3B0-B1A12939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" y="105127"/>
            <a:ext cx="9735114" cy="3323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E4965-3946-4E05-842A-A1F21496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" y="3428999"/>
            <a:ext cx="9757288" cy="332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3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Revenue by period bins – relatively trending up for companies still in the list</a:t>
            </a:r>
          </a:p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6D7D7-AC84-4A4F-AA65-3C228F82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472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070E8E-D7C5-4AC7-A03E-0FB20092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14" y="10758"/>
            <a:ext cx="4870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9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To be more concrete, let us look at 2012 list</a:t>
            </a:r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6A36B-2B7C-4517-82C1-4B42354BC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76" y="0"/>
            <a:ext cx="5743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 able to scrape Fortune 500 archive website</a:t>
            </a:r>
          </a:p>
          <a:p>
            <a:r>
              <a:rPr lang="en-US" dirty="0">
                <a:solidFill>
                  <a:srgbClr val="92D050"/>
                </a:solidFill>
              </a:rPr>
              <a:t>Clean the scrapped data and organize</a:t>
            </a:r>
          </a:p>
          <a:p>
            <a:r>
              <a:rPr lang="en-US" dirty="0">
                <a:solidFill>
                  <a:srgbClr val="92D050"/>
                </a:solidFill>
              </a:rPr>
              <a:t>Utilize the data for analysis</a:t>
            </a:r>
          </a:p>
          <a:p>
            <a:r>
              <a:rPr lang="en-US" dirty="0">
                <a:solidFill>
                  <a:srgbClr val="92D050"/>
                </a:solidFill>
              </a:rPr>
              <a:t>Big question:</a:t>
            </a:r>
          </a:p>
          <a:p>
            <a:pPr marL="400050" lvl="1" indent="0">
              <a:buNone/>
            </a:pPr>
            <a:r>
              <a:rPr lang="en-US" sz="3200" b="1" dirty="0">
                <a:solidFill>
                  <a:srgbClr val="FFC000"/>
                </a:solidFill>
              </a:rPr>
              <a:t>Will following additions and deletions from Fortune 500 help with investing?</a:t>
            </a:r>
          </a:p>
        </p:txBody>
      </p:sp>
    </p:spTree>
    <p:extLst>
      <p:ext uri="{BB962C8B-B14F-4D97-AF65-F5344CB8AC3E}">
        <p14:creationId xmlns:p14="http://schemas.microsoft.com/office/powerpoint/2010/main" val="243485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950828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2012 list –</a:t>
            </a:r>
          </a:p>
          <a:p>
            <a:r>
              <a:rPr lang="en-US" sz="1600" dirty="0"/>
              <a:t>companies that are in 11-15 years group and still in the list, we can notice, high growth rates. For in 6-10 years group, growth rates are even higher, but volatile</a:t>
            </a:r>
          </a:p>
          <a:p>
            <a:endParaRPr lang="en-US" sz="1600" dirty="0"/>
          </a:p>
          <a:p>
            <a:r>
              <a:rPr lang="en-US" sz="1200" dirty="0"/>
              <a:t>Note that, there was "Great Recession of 2008" during this time.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88DBA-3856-4C8D-A965-8762C4F80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619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7AC63-6129-4E1B-9E3A-E2369E6B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196" y="0"/>
            <a:ext cx="5025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950828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1600" dirty="0"/>
              <a:t>Picked two years 1995 and 1985 and all the companies that are in the list that year and also hit 15 years overall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93BDF-34E7-411C-9947-43370AFC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3" y="234222"/>
            <a:ext cx="4605981" cy="3194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BA3FF6-1D4A-4FDA-89F7-B8098878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4" y="3429001"/>
            <a:ext cx="4608638" cy="3194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9B6EA-16DE-491D-BD8B-D8C0467BF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04" y="234221"/>
            <a:ext cx="5144812" cy="31709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94B6F4-A2B4-4EEC-965B-90B6C8549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05" y="3405150"/>
            <a:ext cx="5144812" cy="3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7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There is lot of growth left in companies after being added to Fortune 500 list</a:t>
            </a:r>
          </a:p>
          <a:p>
            <a:r>
              <a:rPr lang="en-US" dirty="0">
                <a:solidFill>
                  <a:srgbClr val="92D050"/>
                </a:solidFill>
              </a:rPr>
              <a:t>Companies added newly or in recent years is a good started list for further research</a:t>
            </a:r>
          </a:p>
          <a:p>
            <a:r>
              <a:rPr lang="en-US" dirty="0">
                <a:solidFill>
                  <a:srgbClr val="92D050"/>
                </a:solidFill>
              </a:rPr>
              <a:t>Be aware of the high churn in early years </a:t>
            </a:r>
          </a:p>
          <a:p>
            <a:r>
              <a:rPr lang="en-US" dirty="0">
                <a:solidFill>
                  <a:srgbClr val="92D050"/>
                </a:solidFill>
              </a:rPr>
              <a:t>Other than this, there are no </a:t>
            </a:r>
            <a:r>
              <a:rPr lang="en-US">
                <a:solidFill>
                  <a:srgbClr val="92D050"/>
                </a:solidFill>
              </a:rPr>
              <a:t>other definitive </a:t>
            </a:r>
            <a:r>
              <a:rPr lang="en-US" dirty="0">
                <a:solidFill>
                  <a:srgbClr val="92D050"/>
                </a:solidFill>
              </a:rPr>
              <a:t>conclusions to be drawn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2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Analysis using more parameters </a:t>
            </a:r>
          </a:p>
          <a:p>
            <a:r>
              <a:rPr lang="en-US" dirty="0">
                <a:solidFill>
                  <a:srgbClr val="92D050"/>
                </a:solidFill>
              </a:rPr>
              <a:t>Better trendlines in charts</a:t>
            </a:r>
          </a:p>
          <a:p>
            <a:r>
              <a:rPr lang="en-US" dirty="0">
                <a:solidFill>
                  <a:srgbClr val="92D050"/>
                </a:solidFill>
              </a:rPr>
              <a:t>Scraping with database as backend</a:t>
            </a:r>
          </a:p>
        </p:txBody>
      </p:sp>
    </p:spTree>
    <p:extLst>
      <p:ext uri="{BB962C8B-B14F-4D97-AF65-F5344CB8AC3E}">
        <p14:creationId xmlns:p14="http://schemas.microsoft.com/office/powerpoint/2010/main" val="2637711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Github : </a:t>
            </a:r>
            <a:r>
              <a:rPr lang="en-US" dirty="0">
                <a:hlinkClick r:id="rId2"/>
              </a:rPr>
              <a:t>https://github.com/radhavrmk/WebScrapeProject.git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Data </a:t>
            </a:r>
            <a:r>
              <a:rPr lang="en-US">
                <a:solidFill>
                  <a:srgbClr val="92D050"/>
                </a:solidFill>
              </a:rPr>
              <a:t>: https</a:t>
            </a:r>
            <a:r>
              <a:rPr lang="en-US" dirty="0">
                <a:solidFill>
                  <a:srgbClr val="92D050"/>
                </a:solidFill>
              </a:rPr>
              <a:t>://</a:t>
            </a:r>
            <a:r>
              <a:rPr lang="en-US" dirty="0" err="1">
                <a:solidFill>
                  <a:srgbClr val="92D050"/>
                </a:solidFill>
              </a:rPr>
              <a:t>money.cnn.com</a:t>
            </a:r>
            <a:r>
              <a:rPr lang="en-US" dirty="0">
                <a:solidFill>
                  <a:srgbClr val="92D050"/>
                </a:solidFill>
              </a:rPr>
              <a:t>/magazines/fortune/fortune500/2011/</a:t>
            </a:r>
            <a:r>
              <a:rPr lang="en-US" dirty="0" err="1">
                <a:solidFill>
                  <a:srgbClr val="92D050"/>
                </a:solidFill>
              </a:rPr>
              <a:t>index.html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11A9-93D9-4308-AB0F-F8FB5520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using Scrapy</a:t>
            </a:r>
          </a:p>
        </p:txBody>
      </p:sp>
    </p:spTree>
    <p:extLst>
      <p:ext uri="{BB962C8B-B14F-4D97-AF65-F5344CB8AC3E}">
        <p14:creationId xmlns:p14="http://schemas.microsoft.com/office/powerpoint/2010/main" val="85719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92D050"/>
                </a:solidFill>
              </a:rPr>
              <a:t>Simple to moderate complex site to scrape</a:t>
            </a:r>
          </a:p>
          <a:p>
            <a:r>
              <a:rPr lang="en-US" sz="3200" dirty="0">
                <a:solidFill>
                  <a:srgbClr val="92D050"/>
                </a:solidFill>
              </a:rPr>
              <a:t>57 Years of data </a:t>
            </a:r>
          </a:p>
          <a:p>
            <a:r>
              <a:rPr lang="en-US" sz="3200" dirty="0">
                <a:solidFill>
                  <a:srgbClr val="92D050"/>
                </a:solidFill>
              </a:rPr>
              <a:t>5 Page navigations per year</a:t>
            </a:r>
          </a:p>
          <a:p>
            <a:r>
              <a:rPr lang="en-US" sz="3200" dirty="0">
                <a:solidFill>
                  <a:srgbClr val="92D050"/>
                </a:solidFill>
              </a:rPr>
              <a:t>3 different HTML/CSS formats </a:t>
            </a:r>
          </a:p>
          <a:p>
            <a:r>
              <a:rPr lang="en-US" sz="3200" dirty="0">
                <a:solidFill>
                  <a:srgbClr val="92D050"/>
                </a:solidFill>
              </a:rPr>
              <a:t>500 links per year for details </a:t>
            </a:r>
            <a:r>
              <a:rPr lang="en-US" dirty="0">
                <a:solidFill>
                  <a:srgbClr val="92D050"/>
                </a:solidFill>
              </a:rPr>
              <a:t>(Links scraped, but not crawled as the data is not needed for my analysis)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5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Tried with Scrapy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92D050"/>
                </a:solidFill>
              </a:rPr>
              <a:t>One output file per year – Helps with rerun only for required years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Use Input and Output processors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Abstract the 3 different XPATH formats to match the HTML/CSS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7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11A9-93D9-4308-AB0F-F8FB5520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Fortune 500 Data</a:t>
            </a:r>
          </a:p>
        </p:txBody>
      </p:sp>
    </p:spTree>
    <p:extLst>
      <p:ext uri="{BB962C8B-B14F-4D97-AF65-F5344CB8AC3E}">
        <p14:creationId xmlns:p14="http://schemas.microsoft.com/office/powerpoint/2010/main" val="376954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Sparse – most companies appear only for few years out of 58 years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Charts have spread out data with varying starting and end points – difficult to compare</a:t>
            </a:r>
          </a:p>
          <a:p>
            <a:r>
              <a:rPr lang="en-US" sz="3200" dirty="0">
                <a:solidFill>
                  <a:srgbClr val="92D050"/>
                </a:solidFill>
              </a:rPr>
              <a:t>Relative size of revenue/profits vary by large amounts, skewing the charts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Different names used for companies across years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0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EF28-EB57-4BE3-B309-B4B12A1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7F9-2D1B-4B38-B778-50EB2D88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Limited nature of analysis using only two parameters revenue and profits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Great Recession of 2008 skews trends for recent years</a:t>
            </a:r>
          </a:p>
          <a:p>
            <a:r>
              <a:rPr lang="en-US" sz="3200" dirty="0">
                <a:solidFill>
                  <a:srgbClr val="92D050"/>
                </a:solidFill>
              </a:rPr>
              <a:t>You will be sick of line plots by the end of this presentation</a:t>
            </a:r>
          </a:p>
          <a:p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2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4529A5-E65F-404F-AF0D-7B1754300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960" y="298084"/>
            <a:ext cx="3973023" cy="626183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0C2FE5-058E-4C07-89EA-CB4C7C754C5F}"/>
              </a:ext>
            </a:extLst>
          </p:cNvPr>
          <p:cNvSpPr/>
          <p:nvPr/>
        </p:nvSpPr>
        <p:spPr>
          <a:xfrm>
            <a:off x="9832490" y="1161825"/>
            <a:ext cx="1904103" cy="4733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quick look at what made the top 20 in 2012</a:t>
            </a:r>
          </a:p>
        </p:txBody>
      </p:sp>
    </p:spTree>
    <p:extLst>
      <p:ext uri="{BB962C8B-B14F-4D97-AF65-F5344CB8AC3E}">
        <p14:creationId xmlns:p14="http://schemas.microsoft.com/office/powerpoint/2010/main" val="1890540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752</TotalTime>
  <Words>564</Words>
  <Application>Microsoft Macintosh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Web Scraping Fortune 500 Archive </vt:lpstr>
      <vt:lpstr>Goal</vt:lpstr>
      <vt:lpstr>Scraping using Scrapy</vt:lpstr>
      <vt:lpstr>What’s Involved</vt:lpstr>
      <vt:lpstr>What I Tried with Scrapy</vt:lpstr>
      <vt:lpstr>Analysis of Fortune 500 Data</vt:lpstr>
      <vt:lpstr>About the Data</vt:lpstr>
      <vt:lpstr>Word of Caution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Links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Fortune 500 Archive</dc:title>
  <dc:creator>Vundavalli, Radha Murali Krishna (Cognizant)</dc:creator>
  <cp:lastModifiedBy>Vundavalli, Radha Murali Krishna (Cognizant)</cp:lastModifiedBy>
  <cp:revision>23</cp:revision>
  <dcterms:created xsi:type="dcterms:W3CDTF">2019-02-12T05:04:53Z</dcterms:created>
  <dcterms:modified xsi:type="dcterms:W3CDTF">2019-02-12T20:33:51Z</dcterms:modified>
</cp:coreProperties>
</file>