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1"/>
  </p:sldMasterIdLst>
  <p:notesMasterIdLst>
    <p:notesMasterId r:id="rId19"/>
  </p:notesMasterIdLst>
  <p:sldIdLst>
    <p:sldId id="256" r:id="rId2"/>
    <p:sldId id="257" r:id="rId3"/>
    <p:sldId id="266" r:id="rId4"/>
    <p:sldId id="258" r:id="rId5"/>
    <p:sldId id="260" r:id="rId6"/>
    <p:sldId id="268" r:id="rId7"/>
    <p:sldId id="270" r:id="rId8"/>
    <p:sldId id="271" r:id="rId9"/>
    <p:sldId id="263" r:id="rId10"/>
    <p:sldId id="272" r:id="rId11"/>
    <p:sldId id="273" r:id="rId12"/>
    <p:sldId id="274" r:id="rId13"/>
    <p:sldId id="276" r:id="rId14"/>
    <p:sldId id="275" r:id="rId15"/>
    <p:sldId id="277" r:id="rId16"/>
    <p:sldId id="264"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66" autoAdjust="0"/>
  </p:normalViewPr>
  <p:slideViewPr>
    <p:cSldViewPr snapToGrid="0" snapToObjects="1">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18.07.2021</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8</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16</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5923F103-BC34-4FE4-A40E-EDDEECFDA5D0}" type="datetimeFigureOut">
              <a:rPr lang="en-US" smtClean="0"/>
              <a:pPr/>
              <a:t>7/18/2021</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531911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313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168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C9CA7B-DFD4-44B5-8C60-D14B8CD1FB59}" type="datetimeFigureOut">
              <a:rPr lang="en-US" smtClean="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005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F34E6425-0181-43F2-84FC-787E803FD2F8}" type="datetimeFigureOut">
              <a:rPr lang="en-US" smtClean="0"/>
              <a:t>7/18/2021</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980947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27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2101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6065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6591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6E86A4C-8E40-4F87-A4F0-01A0687C5742}" type="datetimeFigureOut">
              <a:rPr lang="en-US" smtClean="0"/>
              <a:t>7/18/2021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575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5E72C73-2D91-4E12-BA25-F0AA0C03599B}" type="datetimeFigureOut">
              <a:rPr lang="en-US" smtClean="0"/>
              <a:t>7/18/2021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BE451C3-0FF4-47C4-B829-773ADF60F88C}" type="datetimeFigureOut">
              <a:rPr lang="en-US" smtClean="0"/>
              <a:t>7/18/2021</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5325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 name="Rectangle 9">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p:cNvSpPr>
            <a:spLocks noGrp="1"/>
          </p:cNvSpPr>
          <p:nvPr>
            <p:ph type="ctrTitle"/>
          </p:nvPr>
        </p:nvSpPr>
        <p:spPr>
          <a:xfrm>
            <a:off x="1263520" y="1272800"/>
            <a:ext cx="6544620" cy="4312402"/>
          </a:xfrm>
        </p:spPr>
        <p:txBody>
          <a:bodyPr anchor="ctr">
            <a:normAutofit/>
          </a:bodyPr>
          <a:lstStyle/>
          <a:p>
            <a:pPr algn="r"/>
            <a:r>
              <a:rPr lang="en-US" sz="5800" b="1" dirty="0">
                <a:solidFill>
                  <a:schemeClr val="tx1"/>
                </a:solidFill>
              </a:rPr>
              <a:t>Capstone Project - The Battle of Neighborhoods</a:t>
            </a:r>
            <a:endParaRPr lang="en-US" sz="5800" dirty="0">
              <a:solidFill>
                <a:schemeClr val="tx1"/>
              </a:solidFill>
            </a:endParaRPr>
          </a:p>
        </p:txBody>
      </p:sp>
      <p:sp>
        <p:nvSpPr>
          <p:cNvPr id="3" name="Subtitle 2"/>
          <p:cNvSpPr>
            <a:spLocks noGrp="1"/>
          </p:cNvSpPr>
          <p:nvPr>
            <p:ph type="subTitle" idx="1"/>
          </p:nvPr>
        </p:nvSpPr>
        <p:spPr>
          <a:xfrm>
            <a:off x="8473440" y="1272800"/>
            <a:ext cx="2481307" cy="4312402"/>
          </a:xfrm>
        </p:spPr>
        <p:txBody>
          <a:bodyPr anchor="ctr">
            <a:normAutofit/>
          </a:bodyPr>
          <a:lstStyle/>
          <a:p>
            <a:pPr algn="l">
              <a:spcAft>
                <a:spcPts val="600"/>
              </a:spcAft>
            </a:pPr>
            <a:r>
              <a:rPr lang="en-US" sz="2000" dirty="0"/>
              <a:t>Selecting the best location to open a Vegan </a:t>
            </a:r>
            <a:r>
              <a:rPr lang="tr-TR" sz="2000" dirty="0"/>
              <a:t>SUSHI BAR </a:t>
            </a:r>
            <a:r>
              <a:rPr lang="en-US" sz="2000" dirty="0"/>
              <a:t>in</a:t>
            </a:r>
            <a:r>
              <a:rPr lang="tr-TR" sz="2000" dirty="0"/>
              <a:t> Manhattan, New York</a:t>
            </a:r>
            <a:br>
              <a:rPr lang="en-US" sz="2000" dirty="0"/>
            </a:br>
            <a:r>
              <a:rPr lang="en-US" b="1" i="1" dirty="0"/>
              <a:t>by Amitha Dhewi</a:t>
            </a:r>
            <a:endParaRPr lang="en-US" sz="2000" b="1" i="1" dirty="0"/>
          </a:p>
        </p:txBody>
      </p:sp>
      <p:cxnSp>
        <p:nvCxnSpPr>
          <p:cNvPr id="16" name="Straight Connector 1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15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s</a:t>
            </a:r>
            <a:endParaRPr lang="tr-TR" dirty="0"/>
          </a:p>
        </p:txBody>
      </p:sp>
      <p:sp>
        <p:nvSpPr>
          <p:cNvPr id="3" name="Content Placeholder 2"/>
          <p:cNvSpPr>
            <a:spLocks noGrp="1"/>
          </p:cNvSpPr>
          <p:nvPr>
            <p:ph idx="1"/>
          </p:nvPr>
        </p:nvSpPr>
        <p:spPr>
          <a:xfrm>
            <a:off x="1154955" y="1796144"/>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1066800" y="2447403"/>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s</a:t>
            </a:r>
            <a:endParaRPr lang="tr-TR" dirty="0"/>
          </a:p>
        </p:txBody>
      </p:sp>
      <p:sp>
        <p:nvSpPr>
          <p:cNvPr id="3" name="Content Placeholder 2"/>
          <p:cNvSpPr>
            <a:spLocks noGrp="1"/>
          </p:cNvSpPr>
          <p:nvPr>
            <p:ph idx="1"/>
          </p:nvPr>
        </p:nvSpPr>
        <p:spPr>
          <a:xfrm>
            <a:off x="1154955" y="1665227"/>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309945"/>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s</a:t>
            </a:r>
            <a:endParaRPr lang="tr-TR" dirty="0"/>
          </a:p>
        </p:txBody>
      </p:sp>
      <p:sp>
        <p:nvSpPr>
          <p:cNvPr id="3" name="Content Placeholder 2"/>
          <p:cNvSpPr>
            <a:spLocks noGrp="1"/>
          </p:cNvSpPr>
          <p:nvPr>
            <p:ph idx="1"/>
          </p:nvPr>
        </p:nvSpPr>
        <p:spPr>
          <a:xfrm>
            <a:off x="1154955" y="1847871"/>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5" y="2484664"/>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s</a:t>
            </a:r>
            <a:endParaRPr lang="tr-TR" dirty="0"/>
          </a:p>
        </p:txBody>
      </p:sp>
      <p:sp>
        <p:nvSpPr>
          <p:cNvPr id="3" name="Content Placeholder 2"/>
          <p:cNvSpPr>
            <a:spLocks noGrp="1"/>
          </p:cNvSpPr>
          <p:nvPr>
            <p:ph idx="1"/>
          </p:nvPr>
        </p:nvSpPr>
        <p:spPr>
          <a:xfrm>
            <a:off x="1154955" y="1789111"/>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2685349"/>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s Map</a:t>
            </a:r>
            <a:endParaRPr lang="tr-TR" dirty="0"/>
          </a:p>
        </p:txBody>
      </p:sp>
      <p:pic>
        <p:nvPicPr>
          <p:cNvPr id="5" name="Picture 4"/>
          <p:cNvPicPr/>
          <p:nvPr/>
        </p:nvPicPr>
        <p:blipFill>
          <a:blip r:embed="rId2"/>
          <a:stretch>
            <a:fillRect/>
          </a:stretch>
        </p:blipFill>
        <p:spPr>
          <a:xfrm>
            <a:off x="1532719" y="183063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Result</a:t>
            </a:r>
            <a:r>
              <a:rPr lang="en-US" dirty="0"/>
              <a:t>s</a:t>
            </a:r>
            <a:endParaRPr lang="tr-TR" dirty="0"/>
          </a:p>
        </p:txBody>
      </p:sp>
      <p:sp>
        <p:nvSpPr>
          <p:cNvPr id="6" name="Rectangle 5"/>
          <p:cNvSpPr/>
          <p:nvPr/>
        </p:nvSpPr>
        <p:spPr>
          <a:xfrm>
            <a:off x="8037781" y="2136338"/>
            <a:ext cx="3573194" cy="2951064"/>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provided in the slides above, Cluster 3 (The </a:t>
            </a:r>
            <a:r>
              <a:rPr lang="tr-TR" dirty="0">
                <a:latin typeface="Times New Roman" panose="02020603050405020304" pitchFamily="18" charset="0"/>
                <a:ea typeface="Times New Roman" panose="02020603050405020304" pitchFamily="18" charset="0"/>
              </a:rPr>
              <a:t>Upper West Side ) </a:t>
            </a:r>
            <a:r>
              <a:rPr lang="en-US" dirty="0">
                <a:solidFill>
                  <a:srgbClr val="000000"/>
                </a:solidFill>
                <a:latin typeface="Times New Roman" panose="02020603050405020304" pitchFamily="18" charset="0"/>
                <a:ea typeface="Calibri" panose="020F0502020204030204" pitchFamily="34" charset="0"/>
              </a:rPr>
              <a:t>and Cluster 4 (The </a:t>
            </a:r>
            <a:r>
              <a:rPr lang="tr-TR" dirty="0">
                <a:solidFill>
                  <a:srgbClr val="000000"/>
                </a:solidFill>
                <a:latin typeface="Times New Roman" panose="02020603050405020304" pitchFamily="18" charset="0"/>
                <a:ea typeface="Times New Roman" panose="02020603050405020304" pitchFamily="18" charset="0"/>
              </a:rPr>
              <a:t>Morningside Height</a:t>
            </a:r>
            <a:r>
              <a:rPr lang="en-US" dirty="0">
                <a:solidFill>
                  <a:srgbClr val="000000"/>
                </a:solidFill>
                <a:latin typeface="Times New Roman" panose="02020603050405020304" pitchFamily="18" charset="0"/>
                <a:ea typeface="Times New Roman" panose="02020603050405020304" pitchFamily="18" charset="0"/>
              </a:rPr>
              <a:t>s</a:t>
            </a:r>
            <a:r>
              <a:rPr lang="en-US" dirty="0">
                <a:solidFill>
                  <a:srgbClr val="000000"/>
                </a:solidFill>
                <a:latin typeface="Times New Roman" panose="02020603050405020304" pitchFamily="18" charset="0"/>
                <a:ea typeface="Calibri" panose="020F0502020204030204" pitchFamily="34" charset="0"/>
              </a:rPr>
              <a:t>) areas are the best places to open a new vegan sushi bar venture.</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066800" y="1799639"/>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fontScale="85000" lnSpcReduction="10000"/>
          </a:bodyPr>
          <a:lstStyle/>
          <a:p>
            <a:r>
              <a:rPr lang="en-US" dirty="0"/>
              <a:t>The analysis was performed on limited data. This may sway either direction however, as there was a good amount of data is available, there was a scope to produce great results.</a:t>
            </a:r>
            <a:endParaRPr lang="tr-TR" dirty="0"/>
          </a:p>
          <a:p>
            <a:pPr lvl="0"/>
            <a:r>
              <a:rPr lang="en-US" dirty="0"/>
              <a:t>There is a very severe competition in Midtown and Soho regions, therefore, I believe that it is very risky to open a new vegan venture in those areas.</a:t>
            </a:r>
            <a:endParaRPr lang="tr-TR" dirty="0"/>
          </a:p>
          <a:p>
            <a:pPr lvl="0"/>
            <a:r>
              <a:rPr lang="en-US" dirty="0"/>
              <a:t>However, I would strongly recommend the Central Harlem region as it has great potentials as it is closer to the </a:t>
            </a:r>
            <a:r>
              <a:rPr lang="tr-TR" dirty="0"/>
              <a:t>Morningside Height</a:t>
            </a:r>
            <a:r>
              <a:rPr lang="en-US" dirty="0"/>
              <a:t>s</a:t>
            </a:r>
            <a:r>
              <a:rPr lang="tr-TR" dirty="0"/>
              <a:t> </a:t>
            </a:r>
            <a:r>
              <a:rPr lang="en-US" dirty="0"/>
              <a:t>area.</a:t>
            </a:r>
            <a:endParaRPr lang="tr-TR" dirty="0"/>
          </a:p>
          <a:p>
            <a:pPr lvl="0"/>
            <a:r>
              <a:rPr lang="en-US" dirty="0"/>
              <a:t>This findings and recommendations can be further enhanced by adding a more detailed analysis on other factors such as transportation and demographics of inhabitants in the New York region.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In conclusion, even though all aspects of the goals in this project were met, there is always room for further improvement and development. </a:t>
            </a:r>
          </a:p>
          <a:p>
            <a:pPr>
              <a:lnSpc>
                <a:spcPct val="150000"/>
              </a:lnSpc>
            </a:pPr>
            <a:r>
              <a:rPr lang="en-US" dirty="0"/>
              <a:t>However, with the goals of the project being met and, of course with some more detailed work, it could easily be developed into a fully pledged application that could support the opening a business idea in an any unknown location (if not several).</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1704976"/>
            <a:ext cx="10851777" cy="4642036"/>
          </a:xfrm>
        </p:spPr>
        <p:txBody>
          <a:bodyPr>
            <a:normAutofit/>
          </a:bodyPr>
          <a:lstStyle/>
          <a:p>
            <a:endParaRPr lang="tr-TR" dirty="0"/>
          </a:p>
          <a:p>
            <a:r>
              <a:rPr lang="en-US" b="0" i="0" dirty="0">
                <a:solidFill>
                  <a:srgbClr val="000000"/>
                </a:solidFill>
                <a:effectLst/>
                <a:latin typeface="Helvetica Neue"/>
              </a:rPr>
              <a:t>The City of New York, is the most populated city in the United States. It is diverse and is the financial capital of USA and is multicultural. It provides lot of business opportunities and business friendly environment as well as has attracted many different players into the market. It is also a global hub of business and commerce. </a:t>
            </a:r>
          </a:p>
          <a:p>
            <a:r>
              <a:rPr lang="en-US" b="0" i="0" dirty="0">
                <a:solidFill>
                  <a:srgbClr val="000000"/>
                </a:solidFill>
                <a:effectLst/>
                <a:latin typeface="Helvetica Neue"/>
              </a:rPr>
              <a:t>The city is a major center for banking and finance, retailing, world trade, transportation, tourism, real estate, new media, traditional media, advertising, legal services, accountancy, insurance, theater, fashion, and the arts among others in the United States. This also means that the market is severely competitive. As it is highly developed city so cost of doing business is also one of the highest. Thus, any new business venture or expansion needs to be analyzed very carefully. </a:t>
            </a:r>
          </a:p>
          <a:p>
            <a:r>
              <a:rPr lang="en-US" b="0" i="0" dirty="0">
                <a:solidFill>
                  <a:srgbClr val="000000"/>
                </a:solidFill>
                <a:effectLst/>
                <a:latin typeface="Helvetica Neue"/>
              </a:rPr>
              <a:t>The insights derived from these analysis will give a better understanding of the business environment which in return would help in strategically targeting the market. This will also aid in the reduction of risk and therefore, the Return on Investment will be reasonable.</a:t>
            </a:r>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1838325"/>
            <a:ext cx="9732121" cy="4181475"/>
          </a:xfrm>
        </p:spPr>
        <p:txBody>
          <a:bodyPr>
            <a:normAutofit/>
          </a:bodyPr>
          <a:lstStyle/>
          <a:p>
            <a:pPr algn="just"/>
            <a:endParaRPr lang="tr-TR" dirty="0"/>
          </a:p>
          <a:p>
            <a:pPr algn="just"/>
            <a:r>
              <a:rPr lang="en-US" dirty="0"/>
              <a:t>My Stakeholder wants to open her business in Manhattan area, therefore I have only focus on that borough during my analysis. We define potential neighborhood based on the number of sushi bars which are operating right in each neighborhood. </a:t>
            </a:r>
          </a:p>
          <a:p>
            <a:pPr algn="just"/>
            <a:r>
              <a:rPr lang="en-US" dirty="0"/>
              <a:t>Manhattan has full potential but also is a very challenging district to open a business because of high competition. The new vegan sushi bar should be open in an area that has inadequate neighborhood, in this way, the bar can attract more customers. </a:t>
            </a:r>
          </a:p>
          <a:p>
            <a:pPr algn="just"/>
            <a:r>
              <a:rPr lang="en-US" dirty="0"/>
              <a:t>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Selection</a:t>
            </a:r>
            <a:br>
              <a:rPr lang="en-US" dirty="0"/>
            </a:br>
            <a:r>
              <a:rPr lang="en-US" sz="1600" b="1" i="0" dirty="0">
                <a:solidFill>
                  <a:srgbClr val="000000"/>
                </a:solidFill>
                <a:effectLst/>
                <a:latin typeface="Helvetica Neue"/>
              </a:rPr>
              <a:t>Assumption for the project is that every regular sushi place in New York is a Vegan sushi place.</a:t>
            </a:r>
            <a:endParaRPr lang="en-US" dirty="0"/>
          </a:p>
        </p:txBody>
      </p:sp>
      <p:sp>
        <p:nvSpPr>
          <p:cNvPr id="3" name="Content Placeholder 2"/>
          <p:cNvSpPr>
            <a:spLocks noGrp="1"/>
          </p:cNvSpPr>
          <p:nvPr>
            <p:ph idx="1"/>
          </p:nvPr>
        </p:nvSpPr>
        <p:spPr>
          <a:xfrm>
            <a:off x="1154954" y="2415241"/>
            <a:ext cx="10396070" cy="2385359"/>
          </a:xfrm>
        </p:spPr>
        <p:txBody>
          <a:bodyPr>
            <a:normAutofit/>
          </a:bodyPr>
          <a:lstStyle/>
          <a:p>
            <a:r>
              <a:rPr lang="en-US" dirty="0"/>
              <a:t>To identify the characteristics of our competitors' venues in </a:t>
            </a:r>
            <a:r>
              <a:rPr lang="tr-TR" dirty="0"/>
              <a:t>Manhattan</a:t>
            </a:r>
            <a:r>
              <a:rPr lang="en-US" dirty="0"/>
              <a:t>, we would first need to find out the number of </a:t>
            </a:r>
            <a:r>
              <a:rPr lang="tr-TR" dirty="0"/>
              <a:t>sushi bars </a:t>
            </a:r>
            <a:r>
              <a:rPr lang="en-US" dirty="0"/>
              <a:t>that are </a:t>
            </a:r>
            <a:r>
              <a:rPr lang="tr-TR" dirty="0"/>
              <a:t>in Manhattan </a:t>
            </a:r>
            <a:r>
              <a:rPr lang="en-US" dirty="0"/>
              <a:t>currently and note their location.</a:t>
            </a:r>
          </a:p>
          <a:p>
            <a:r>
              <a:rPr lang="en-US" dirty="0"/>
              <a:t>We then used Google Map API to find their geographic coordinates based on their postal code addresses.</a:t>
            </a:r>
            <a:endParaRPr lang="tr-TR" dirty="0"/>
          </a:p>
          <a:p>
            <a:r>
              <a:rPr lang="tr-TR" dirty="0"/>
              <a:t>In Manhattan, there </a:t>
            </a:r>
            <a:r>
              <a:rPr lang="en-US" dirty="0"/>
              <a:t>are</a:t>
            </a:r>
            <a:r>
              <a:rPr lang="tr-TR" dirty="0"/>
              <a:t> 1763 sushi bars </a:t>
            </a:r>
            <a:r>
              <a:rPr lang="en-US" dirty="0"/>
              <a:t>that </a:t>
            </a:r>
            <a:r>
              <a:rPr lang="tr-TR" dirty="0"/>
              <a:t>are currently operating.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3921703" y="4622451"/>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066800" y="1925129"/>
            <a:ext cx="10396070" cy="664135"/>
          </a:xfrm>
        </p:spPr>
        <p:txBody>
          <a:bodyPr>
            <a:normAutofit/>
          </a:bodyPr>
          <a:lstStyle/>
          <a:p>
            <a:r>
              <a:rPr lang="en-US" dirty="0"/>
              <a:t>Next, we used Google Map API to find the geographic coordinates for the 5 locations shortlisted for our vegan </a:t>
            </a:r>
            <a:r>
              <a:rPr lang="tr-TR" dirty="0"/>
              <a:t>sushi bar</a:t>
            </a:r>
            <a:r>
              <a:rPr lang="en-US" dirty="0"/>
              <a:t>:</a:t>
            </a:r>
          </a:p>
        </p:txBody>
      </p:sp>
      <p:sp>
        <p:nvSpPr>
          <p:cNvPr id="8" name="TextBox 7"/>
          <p:cNvSpPr txBox="1"/>
          <p:nvPr/>
        </p:nvSpPr>
        <p:spPr>
          <a:xfrm>
            <a:off x="2879413" y="5212773"/>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556675" y="27993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64082" y="642594"/>
            <a:ext cx="4472921" cy="1371600"/>
          </a:xfrm>
        </p:spPr>
        <p:txBody>
          <a:bodyPr>
            <a:normAutofit/>
          </a:bodyPr>
          <a:lstStyle/>
          <a:p>
            <a:r>
              <a:rPr lang="en-US" dirty="0"/>
              <a:t>Methodology</a:t>
            </a:r>
          </a:p>
        </p:txBody>
      </p:sp>
      <p:sp useBgFill="1">
        <p:nvSpPr>
          <p:cNvPr id="13" name="Rectangle 8">
            <a:extLst>
              <a:ext uri="{FF2B5EF4-FFF2-40B4-BE49-F238E27FC236}">
                <a16:creationId xmlns:a16="http://schemas.microsoft.com/office/drawing/2014/main" id="{6936D704-5904-42AD-9DA1-E236DCE15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794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618F9F9-AFE4-4738-A125-15A8B2F39575}"/>
              </a:ext>
            </a:extLst>
          </p:cNvPr>
          <p:cNvPicPr/>
          <p:nvPr/>
        </p:nvPicPr>
        <p:blipFill>
          <a:blip r:embed="rId3"/>
          <a:stretch>
            <a:fillRect/>
          </a:stretch>
        </p:blipFill>
        <p:spPr>
          <a:xfrm>
            <a:off x="214009" y="1926077"/>
            <a:ext cx="6196519" cy="3394953"/>
          </a:xfrm>
          <a:prstGeom prst="rect">
            <a:avLst/>
          </a:prstGeom>
        </p:spPr>
      </p:pic>
      <p:sp>
        <p:nvSpPr>
          <p:cNvPr id="3" name="Content Placeholder 2"/>
          <p:cNvSpPr>
            <a:spLocks noGrp="1"/>
          </p:cNvSpPr>
          <p:nvPr>
            <p:ph idx="1"/>
          </p:nvPr>
        </p:nvSpPr>
        <p:spPr>
          <a:xfrm>
            <a:off x="7064082" y="2103120"/>
            <a:ext cx="4472922" cy="3931920"/>
          </a:xfrm>
        </p:spPr>
        <p:txBody>
          <a:bodyPr>
            <a:normAutofit/>
          </a:bodyPr>
          <a:lstStyle/>
          <a:p>
            <a:r>
              <a:rPr lang="en-US" dirty="0"/>
              <a:t> The addresses</a:t>
            </a:r>
            <a:r>
              <a:rPr lang="tr-TR" dirty="0"/>
              <a:t> are converted</a:t>
            </a:r>
            <a:r>
              <a:rPr lang="en-US" dirty="0"/>
              <a:t> into their equivalent latitude and longitude values. </a:t>
            </a:r>
            <a:endParaRPr lang="tr-TR" dirty="0"/>
          </a:p>
          <a:p>
            <a:r>
              <a:rPr lang="en-US" dirty="0"/>
              <a:t>Foursquare API was </a:t>
            </a:r>
            <a:r>
              <a:rPr lang="tr-TR" dirty="0"/>
              <a:t>used </a:t>
            </a:r>
            <a:r>
              <a:rPr lang="en-US" dirty="0"/>
              <a:t>to explore neighborhoods in Manhattan, New York. </a:t>
            </a:r>
            <a:endParaRPr lang="tr-TR" dirty="0"/>
          </a:p>
          <a:p>
            <a:r>
              <a:rPr lang="en-US" dirty="0"/>
              <a:t>Finally, the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rotWithShape="1">
          <a:blip r:embed="rId2">
            <a:alphaModFix amt="35000"/>
          </a:blip>
          <a:srcRect t="24749"/>
          <a:stretch/>
        </p:blipFill>
        <p:spPr>
          <a:xfrm>
            <a:off x="20" y="10"/>
            <a:ext cx="12191980" cy="6857990"/>
          </a:xfrm>
          <a:prstGeom prst="rect">
            <a:avLst/>
          </a:prstGeom>
        </p:spPr>
      </p:pic>
      <p:sp>
        <p:nvSpPr>
          <p:cNvPr id="2" name="Title 1"/>
          <p:cNvSpPr>
            <a:spLocks noGrp="1"/>
          </p:cNvSpPr>
          <p:nvPr>
            <p:ph type="title"/>
          </p:nvPr>
        </p:nvSpPr>
        <p:spPr>
          <a:xfrm>
            <a:off x="1066800" y="642594"/>
            <a:ext cx="10058400" cy="1371600"/>
          </a:xfrm>
        </p:spPr>
        <p:txBody>
          <a:bodyPr vert="horz" lIns="91440" tIns="45720" rIns="91440" bIns="45720" rtlCol="0" anchor="ctr">
            <a:normAutofit/>
          </a:bodyPr>
          <a:lstStyle/>
          <a:p>
            <a:r>
              <a:rPr lang="en-US" sz="4400"/>
              <a:t>Methodology</a:t>
            </a:r>
            <a:br>
              <a:rPr lang="en-US" sz="4400"/>
            </a:br>
            <a:endParaRPr lang="en-US" sz="4400"/>
          </a:p>
        </p:txBody>
      </p:sp>
      <p:sp>
        <p:nvSpPr>
          <p:cNvPr id="6" name="Rectangle 5"/>
          <p:cNvSpPr/>
          <p:nvPr/>
        </p:nvSpPr>
        <p:spPr>
          <a:xfrm>
            <a:off x="1066800" y="2103120"/>
            <a:ext cx="10058400" cy="3931920"/>
          </a:xfrm>
          <a:prstGeom prst="rect">
            <a:avLst/>
          </a:prstGeom>
        </p:spPr>
        <p:txBody>
          <a:bodyPr vert="horz" lIns="91440" tIns="45720" rIns="91440" bIns="45720" rtlCol="0">
            <a:normAutofit/>
          </a:bodyPr>
          <a:lstStyle/>
          <a:p>
            <a:pPr indent="-182880" defTabSz="914400">
              <a:spcAft>
                <a:spcPts val="600"/>
              </a:spcAft>
              <a:buClr>
                <a:schemeClr val="tx1">
                  <a:lumMod val="85000"/>
                  <a:lumOff val="15000"/>
                </a:schemeClr>
              </a:buClr>
              <a:buFont typeface="Garamond" pitchFamily="18" charset="0"/>
              <a:buChar char="◦"/>
            </a:pPr>
            <a:r>
              <a:rPr lang="en-US"/>
              <a:t>Current sushi bars in Manhattan</a:t>
            </a:r>
            <a:endParaRPr lang="en-US" dirty="0"/>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5674805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556456" y="1745777"/>
            <a:ext cx="11079087" cy="1065517"/>
          </a:xfrm>
        </p:spPr>
        <p:txBody>
          <a:bodyPr>
            <a:normAutofit/>
          </a:bodyPr>
          <a:lstStyle/>
          <a:p>
            <a:pPr algn="just"/>
            <a:r>
              <a:rPr lang="en-US" dirty="0"/>
              <a:t> Next, by using feature to group the neighborhoods into clusters, the K-means clustering algorithm was used to complete the task. </a:t>
            </a:r>
          </a:p>
          <a:p>
            <a:pPr algn="just"/>
            <a:r>
              <a:rPr lang="en-US" dirty="0"/>
              <a:t>Folium library is then used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855757" y="3025302"/>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1741764"/>
            <a:ext cx="10862442" cy="826717"/>
          </a:xfrm>
        </p:spPr>
        <p:txBody>
          <a:bodyPr/>
          <a:lstStyle/>
          <a:p>
            <a:r>
              <a:rPr lang="en-US" dirty="0"/>
              <a:t>Using K-mean to clustering data area with least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2754385"/>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278</TotalTime>
  <Words>843</Words>
  <Application>Microsoft Office PowerPoint</Application>
  <PresentationFormat>Widescreen</PresentationFormat>
  <Paragraphs>55</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Century Gothic</vt:lpstr>
      <vt:lpstr>Garamond</vt:lpstr>
      <vt:lpstr>Helvetica Neue</vt:lpstr>
      <vt:lpstr>Times New Roman</vt:lpstr>
      <vt:lpstr>Savon</vt:lpstr>
      <vt:lpstr>Capstone Project - The Battle of Neighborhoods</vt:lpstr>
      <vt:lpstr>Introduction/Business Problem</vt:lpstr>
      <vt:lpstr>Business Problem</vt:lpstr>
      <vt:lpstr>Data Selection Assumption for the project is that every regular sushi place in New York is a Vegan sushi place.</vt:lpstr>
      <vt:lpstr>Data Selection</vt:lpstr>
      <vt:lpstr>Methodology</vt:lpstr>
      <vt:lpstr>Methodology </vt:lpstr>
      <vt:lpstr>Methodology</vt:lpstr>
      <vt:lpstr>Results</vt:lpstr>
      <vt:lpstr>Results</vt:lpstr>
      <vt:lpstr>Results</vt:lpstr>
      <vt:lpstr>Results</vt:lpstr>
      <vt:lpstr>Results</vt:lpstr>
      <vt:lpstr>Results Map</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Amitha Dhewi</cp:lastModifiedBy>
  <cp:revision>24</cp:revision>
  <dcterms:created xsi:type="dcterms:W3CDTF">2019-01-13T13:58:47Z</dcterms:created>
  <dcterms:modified xsi:type="dcterms:W3CDTF">2021-07-18T05:20:08Z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