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7CB5C0-B8AE-4E85-A549-506794B53BEF}" type="datetimeFigureOut">
              <a:rPr lang="en-US" smtClean="0"/>
              <a:pPr/>
              <a:t>03-Aug-15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71909A6-6966-4F11-9305-B782E7FAB1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CB5C0-B8AE-4E85-A549-506794B53BEF}" type="datetimeFigureOut">
              <a:rPr lang="en-US" smtClean="0"/>
              <a:pPr/>
              <a:t>03-Aug-15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CB5C0-B8AE-4E85-A549-506794B53BEF}" type="datetimeFigureOut">
              <a:rPr lang="en-US" smtClean="0"/>
              <a:pPr/>
              <a:t>03-Aug-15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CB5C0-B8AE-4E85-A549-506794B53BEF}" type="datetimeFigureOut">
              <a:rPr lang="en-US" smtClean="0"/>
              <a:pPr/>
              <a:t>03-Aug-15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7CB5C0-B8AE-4E85-A549-506794B53BEF}" type="datetimeFigureOut">
              <a:rPr lang="en-US" smtClean="0"/>
              <a:pPr/>
              <a:t>03-Aug-15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909A6-6966-4F11-9305-B782E7FAB1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7CB5C0-B8AE-4E85-A549-506794B53BEF}" type="datetimeFigureOut">
              <a:rPr lang="en-US" smtClean="0"/>
              <a:pPr/>
              <a:t>03-Aug-15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7CB5C0-B8AE-4E85-A549-506794B53BEF}" type="datetimeFigureOut">
              <a:rPr lang="en-US" smtClean="0"/>
              <a:pPr/>
              <a:t>03-Aug-15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7CB5C0-B8AE-4E85-A549-506794B53BEF}" type="datetimeFigureOut">
              <a:rPr lang="en-US" smtClean="0"/>
              <a:pPr/>
              <a:t>03-Aug-15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CB5C0-B8AE-4E85-A549-506794B53BEF}" type="datetimeFigureOut">
              <a:rPr lang="en-US" smtClean="0"/>
              <a:pPr/>
              <a:t>03-Aug-15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7CB5C0-B8AE-4E85-A549-506794B53BEF}" type="datetimeFigureOut">
              <a:rPr lang="en-US" smtClean="0"/>
              <a:pPr/>
              <a:t>03-Aug-15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909A6-6966-4F11-9305-B782E7FAB1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7CB5C0-B8AE-4E85-A549-506794B53BEF}" type="datetimeFigureOut">
              <a:rPr lang="en-US" smtClean="0"/>
              <a:pPr/>
              <a:t>03-Aug-15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71909A6-6966-4F11-9305-B782E7FAB15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57CB5C0-B8AE-4E85-A549-506794B53BEF}" type="datetimeFigureOut">
              <a:rPr lang="en-US" smtClean="0"/>
              <a:pPr/>
              <a:t>03-Aug-15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1909A6-6966-4F11-9305-B782E7FAB15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ortoisesvn.net/download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acebook.com/tausiefs" TargetMode="External"/><Relationship Id="rId2" Type="http://schemas.openxmlformats.org/officeDocument/2006/relationships/hyperlink" Target="mailto:tausiefshaikh17@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visualsvn.com/server/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352" y="1371600"/>
            <a:ext cx="6175248" cy="1371600"/>
          </a:xfrm>
        </p:spPr>
        <p:txBody>
          <a:bodyPr/>
          <a:lstStyle/>
          <a:p>
            <a:r>
              <a:rPr lang="en-US" dirty="0" smtClean="0"/>
              <a:t>SVN – Subversion</a:t>
            </a:r>
            <a:endParaRPr lang="en-US" dirty="0"/>
          </a:p>
        </p:txBody>
      </p:sp>
      <p:sp>
        <p:nvSpPr>
          <p:cNvPr id="3" name="Subtitle 2"/>
          <p:cNvSpPr>
            <a:spLocks noGrp="1"/>
          </p:cNvSpPr>
          <p:nvPr>
            <p:ph type="subTitle" idx="1"/>
          </p:nvPr>
        </p:nvSpPr>
        <p:spPr>
          <a:xfrm>
            <a:off x="4191000" y="4648200"/>
            <a:ext cx="4501896" cy="1780736"/>
          </a:xfrm>
        </p:spPr>
        <p:txBody>
          <a:bodyPr/>
          <a:lstStyle/>
          <a:p>
            <a:pPr>
              <a:buFontTx/>
              <a:buChar char="-"/>
            </a:pPr>
            <a:r>
              <a:rPr lang="en-US" dirty="0" smtClean="0"/>
              <a:t>Tausief Shaikh</a:t>
            </a:r>
          </a:p>
          <a:p>
            <a:r>
              <a:rPr lang="en-US" sz="2000" dirty="0" smtClean="0"/>
              <a:t>(Team Lead)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TortiseSVN</a:t>
            </a:r>
            <a:endParaRPr lang="en-US" dirty="0"/>
          </a:p>
        </p:txBody>
      </p:sp>
      <p:sp>
        <p:nvSpPr>
          <p:cNvPr id="3" name="Content Placeholder 2"/>
          <p:cNvSpPr>
            <a:spLocks noGrp="1"/>
          </p:cNvSpPr>
          <p:nvPr>
            <p:ph idx="1"/>
          </p:nvPr>
        </p:nvSpPr>
        <p:spPr/>
        <p:txBody>
          <a:bodyPr/>
          <a:lstStyle/>
          <a:p>
            <a:r>
              <a:rPr lang="en-US" dirty="0" smtClean="0"/>
              <a:t>Download: </a:t>
            </a:r>
            <a:r>
              <a:rPr lang="en-US" dirty="0" smtClean="0">
                <a:hlinkClick r:id="rId2"/>
              </a:rPr>
              <a:t>http://tortoisesvn.net/downloads.html</a:t>
            </a:r>
            <a:endParaRPr lang="en-US" dirty="0" smtClean="0"/>
          </a:p>
          <a:p>
            <a:r>
              <a:rPr lang="en-US" dirty="0" smtClean="0"/>
              <a:t>Features:</a:t>
            </a:r>
          </a:p>
          <a:p>
            <a:pPr lvl="1"/>
            <a:r>
              <a:rPr lang="en-US" dirty="0" smtClean="0"/>
              <a:t>This is installed in client machine and helps in connecting to </a:t>
            </a:r>
            <a:r>
              <a:rPr lang="en-US" dirty="0" err="1" smtClean="0"/>
              <a:t>SVNServer</a:t>
            </a:r>
            <a:r>
              <a:rPr lang="en-US" dirty="0" smtClean="0"/>
              <a:t> software</a:t>
            </a:r>
          </a:p>
          <a:p>
            <a:pPr lvl="1"/>
            <a:r>
              <a:rPr lang="en-US" dirty="0" smtClean="0"/>
              <a:t>You can add /update/modify code in the repository.</a:t>
            </a:r>
          </a:p>
          <a:p>
            <a:pPr lvl="1"/>
            <a:r>
              <a:rPr lang="en-US" dirty="0" smtClean="0"/>
              <a:t>You can check history of changes done on the repository.</a:t>
            </a:r>
          </a:p>
          <a:p>
            <a:pPr lvl="1"/>
            <a:r>
              <a:rPr lang="en-US" dirty="0" smtClean="0"/>
              <a:t>Allows you to navigate through repository.</a:t>
            </a:r>
          </a:p>
          <a:p>
            <a:pPr lvl="1"/>
            <a:r>
              <a:rPr lang="en-US" dirty="0" smtClean="0"/>
              <a:t>Allows you to work and manages branches.</a:t>
            </a:r>
          </a:p>
          <a:p>
            <a:pPr lvl="1"/>
            <a:r>
              <a:rPr lang="en-US" dirty="0" smtClean="0"/>
              <a:t>Allows to reset the code in repository to any revision.</a:t>
            </a:r>
          </a:p>
          <a:p>
            <a:pPr lvl="1"/>
            <a:endParaRPr lang="en-US" dirty="0" smtClean="0"/>
          </a:p>
          <a:p>
            <a:pPr lvl="1"/>
            <a:endParaRPr lang="en-US" dirty="0" smtClean="0"/>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Project Manager(PM) drops mail to SVN Admin team to create new repository for the project.</a:t>
            </a:r>
          </a:p>
          <a:p>
            <a:r>
              <a:rPr lang="en-US" dirty="0" smtClean="0"/>
              <a:t>Manager would also communicate </a:t>
            </a:r>
            <a:r>
              <a:rPr lang="en-US" dirty="0" err="1" smtClean="0"/>
              <a:t>SVNIds</a:t>
            </a:r>
            <a:r>
              <a:rPr lang="en-US" dirty="0" smtClean="0"/>
              <a:t> of those candidates who should be given access to repo.</a:t>
            </a:r>
          </a:p>
          <a:p>
            <a:r>
              <a:rPr lang="en-US" dirty="0" smtClean="0"/>
              <a:t>In case new employees join the org, then first SVN ids would be generated for the employee, and then depending on the project, permission would be given to the candidates.</a:t>
            </a:r>
          </a:p>
          <a:p>
            <a:r>
              <a:rPr lang="en-US" dirty="0" smtClean="0"/>
              <a:t>SVN admin creates repository, grants permissions to appropriate users and shares the SVN URL for the repository with project manager.</a:t>
            </a:r>
          </a:p>
          <a:p>
            <a:r>
              <a:rPr lang="en-US" dirty="0" smtClean="0"/>
              <a:t>This SVN URL would be shared with entire team.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process…</a:t>
            </a:r>
            <a:endParaRPr lang="en-US" dirty="0"/>
          </a:p>
        </p:txBody>
      </p:sp>
      <p:sp>
        <p:nvSpPr>
          <p:cNvPr id="3" name="Content Placeholder 2"/>
          <p:cNvSpPr>
            <a:spLocks noGrp="1"/>
          </p:cNvSpPr>
          <p:nvPr>
            <p:ph idx="1"/>
          </p:nvPr>
        </p:nvSpPr>
        <p:spPr>
          <a:xfrm>
            <a:off x="457200" y="1935480"/>
            <a:ext cx="8229600" cy="4693920"/>
          </a:xfrm>
        </p:spPr>
        <p:txBody>
          <a:bodyPr>
            <a:normAutofit fontScale="77500" lnSpcReduction="20000"/>
          </a:bodyPr>
          <a:lstStyle/>
          <a:p>
            <a:r>
              <a:rPr lang="en-US" dirty="0" smtClean="0"/>
              <a:t>Install </a:t>
            </a:r>
            <a:r>
              <a:rPr lang="en-US" dirty="0" err="1" smtClean="0"/>
              <a:t>TortiseSVN</a:t>
            </a:r>
            <a:r>
              <a:rPr lang="en-US" dirty="0" smtClean="0"/>
              <a:t> in you local machine.</a:t>
            </a:r>
          </a:p>
          <a:p>
            <a:r>
              <a:rPr lang="en-US" dirty="0" smtClean="0"/>
              <a:t>Decide on a folder structure in your local machine which you want to make in sync with the repository. That means if you want to work with repo, then you should do all modifications in your local machine and send your changes to the repo using </a:t>
            </a:r>
            <a:r>
              <a:rPr lang="en-US" dirty="0" err="1" smtClean="0"/>
              <a:t>TortiseSVN</a:t>
            </a:r>
            <a:r>
              <a:rPr lang="en-US" dirty="0" smtClean="0"/>
              <a:t> tool.</a:t>
            </a:r>
          </a:p>
          <a:p>
            <a:r>
              <a:rPr lang="en-US" dirty="0" smtClean="0"/>
              <a:t>Using the SVN URL shared with you, checkout the entire project code in your local machine.</a:t>
            </a:r>
          </a:p>
          <a:p>
            <a:r>
              <a:rPr lang="en-US" dirty="0" smtClean="0"/>
              <a:t>Bind the checked out code in your eclipse(if is maven, then simply do maven import in eclipse)</a:t>
            </a:r>
          </a:p>
          <a:p>
            <a:r>
              <a:rPr lang="en-US" dirty="0" smtClean="0"/>
              <a:t>Do all code modifications and sync your changes to the repository.</a:t>
            </a:r>
          </a:p>
          <a:p>
            <a:r>
              <a:rPr lang="en-US" dirty="0" smtClean="0"/>
              <a:t>Any change that you put in repository(even space change) would be tracked with you Id. So be very particular when committing something to repository because every one can identify  who is doing what in the team</a:t>
            </a:r>
          </a:p>
          <a:p>
            <a:r>
              <a:rPr lang="en-US" dirty="0" smtClean="0"/>
              <a:t>To identify the SVN URL from your local machine: right click on the project which is in sync with repo -&gt; properties -&gt; under </a:t>
            </a:r>
            <a:r>
              <a:rPr lang="en-US" dirty="0" err="1" smtClean="0"/>
              <a:t>SubServer</a:t>
            </a:r>
            <a:r>
              <a:rPr lang="en-US" dirty="0" smtClean="0"/>
              <a:t> tab, collect the SVN URL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folder structure of repo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Trunk:</a:t>
            </a:r>
          </a:p>
          <a:p>
            <a:pPr>
              <a:buNone/>
            </a:pPr>
            <a:r>
              <a:rPr lang="en-US" dirty="0" smtClean="0"/>
              <a:t>     The trunk is a directory where all the project code lies. Code from trunk would be later on shipped to production </a:t>
            </a:r>
            <a:r>
              <a:rPr lang="en-US" dirty="0" err="1" smtClean="0"/>
              <a:t>env</a:t>
            </a:r>
            <a:r>
              <a:rPr lang="en-US" dirty="0" smtClean="0"/>
              <a:t>. Its important that trunk always stays stable (no compilation error or no functional issues).</a:t>
            </a:r>
          </a:p>
          <a:p>
            <a:r>
              <a:rPr lang="en-US" dirty="0" smtClean="0"/>
              <a:t>Branches:</a:t>
            </a:r>
          </a:p>
          <a:p>
            <a:pPr>
              <a:buNone/>
            </a:pPr>
            <a:r>
              <a:rPr lang="en-US" dirty="0" smtClean="0"/>
              <a:t>     Whenever a new major functionality is being developed, initially the code might not be stable. And is not in a shape to be placed in trunk. But in parallel we cannot risk keeping the code in individual machine. So we need to commit it to repo. This can be committed inside branches. Branches are cut from the main trunk and contains entire code on trunk from the revision the branch is cut from</a:t>
            </a:r>
          </a:p>
          <a:p>
            <a:r>
              <a:rPr lang="en-US" dirty="0" smtClean="0"/>
              <a:t>Tags:</a:t>
            </a:r>
          </a:p>
          <a:p>
            <a:pPr>
              <a:buNone/>
            </a:pPr>
            <a:r>
              <a:rPr lang="en-US" dirty="0" smtClean="0"/>
              <a:t>     Stable versions of trunk is cut as tags. Generally these are derived to maintain a stable working functional code always. This might be </a:t>
            </a:r>
            <a:r>
              <a:rPr lang="en-US" dirty="0" err="1" smtClean="0"/>
              <a:t>helfull</a:t>
            </a:r>
            <a:r>
              <a:rPr lang="en-US" dirty="0" smtClean="0"/>
              <a:t> for providing demos at any given point of time while the project development is happening.</a:t>
            </a:r>
          </a:p>
          <a:p>
            <a:pPr>
              <a:buNone/>
            </a:pPr>
            <a:endParaRPr lang="en-US" dirty="0" smtClean="0"/>
          </a:p>
          <a:p>
            <a:endParaRPr lang="en-US" dirty="0" smtClean="0"/>
          </a:p>
          <a:p>
            <a:pPr lvl="1"/>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Things you need to do after joining company or getting allowed to project</a:t>
            </a:r>
            <a:endParaRPr lang="en-US" sz="3200" dirty="0"/>
          </a:p>
        </p:txBody>
      </p:sp>
      <p:sp>
        <p:nvSpPr>
          <p:cNvPr id="3" name="Content Placeholder 2"/>
          <p:cNvSpPr>
            <a:spLocks noGrp="1"/>
          </p:cNvSpPr>
          <p:nvPr>
            <p:ph idx="1"/>
          </p:nvPr>
        </p:nvSpPr>
        <p:spPr/>
        <p:txBody>
          <a:bodyPr/>
          <a:lstStyle/>
          <a:p>
            <a:r>
              <a:rPr lang="en-US" dirty="0" smtClean="0"/>
              <a:t>Know the SVN server URL of your project</a:t>
            </a:r>
          </a:p>
          <a:p>
            <a:r>
              <a:rPr lang="en-US" dirty="0" smtClean="0"/>
              <a:t>Ask you manager for getting your </a:t>
            </a:r>
            <a:r>
              <a:rPr lang="en-US" dirty="0" err="1" smtClean="0"/>
              <a:t>SVNId</a:t>
            </a:r>
            <a:r>
              <a:rPr lang="en-US" dirty="0" smtClean="0"/>
              <a:t> generated and get permissions for accessing the project code/documents.</a:t>
            </a:r>
          </a:p>
          <a:p>
            <a:r>
              <a:rPr lang="en-US" dirty="0" smtClean="0"/>
              <a:t>Install </a:t>
            </a:r>
            <a:r>
              <a:rPr lang="en-US" dirty="0" err="1" smtClean="0"/>
              <a:t>TortiseSVN</a:t>
            </a:r>
            <a:r>
              <a:rPr lang="en-US" dirty="0" smtClean="0"/>
              <a:t> in your local machines.</a:t>
            </a:r>
          </a:p>
          <a:p>
            <a:r>
              <a:rPr lang="en-US" dirty="0" smtClean="0"/>
              <a:t>Get going with the process……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Operations that you are expected to perform while working with SVN</a:t>
            </a:r>
            <a:endParaRPr lang="en-US" sz="3200" dirty="0"/>
          </a:p>
        </p:txBody>
      </p:sp>
      <p:sp>
        <p:nvSpPr>
          <p:cNvPr id="3" name="Content Placeholder 2"/>
          <p:cNvSpPr>
            <a:spLocks noGrp="1"/>
          </p:cNvSpPr>
          <p:nvPr>
            <p:ph idx="1"/>
          </p:nvPr>
        </p:nvSpPr>
        <p:spPr>
          <a:xfrm>
            <a:off x="457200" y="1935480"/>
            <a:ext cx="3886200" cy="4389120"/>
          </a:xfrm>
        </p:spPr>
        <p:txBody>
          <a:bodyPr/>
          <a:lstStyle/>
          <a:p>
            <a:r>
              <a:rPr lang="en-US" dirty="0" smtClean="0"/>
              <a:t>Checkout</a:t>
            </a:r>
          </a:p>
          <a:p>
            <a:r>
              <a:rPr lang="en-US" dirty="0" smtClean="0"/>
              <a:t>Add</a:t>
            </a:r>
          </a:p>
          <a:p>
            <a:r>
              <a:rPr lang="en-US" dirty="0" smtClean="0"/>
              <a:t>Commit</a:t>
            </a:r>
          </a:p>
          <a:p>
            <a:r>
              <a:rPr lang="en-US" dirty="0" smtClean="0"/>
              <a:t>Update</a:t>
            </a:r>
          </a:p>
          <a:p>
            <a:r>
              <a:rPr lang="en-US" dirty="0" smtClean="0"/>
              <a:t>Diff</a:t>
            </a:r>
          </a:p>
          <a:p>
            <a:r>
              <a:rPr lang="en-US" dirty="0" smtClean="0"/>
              <a:t>Delete</a:t>
            </a:r>
          </a:p>
          <a:p>
            <a:r>
              <a:rPr lang="en-US" dirty="0" smtClean="0"/>
              <a:t>Show </a:t>
            </a:r>
            <a:r>
              <a:rPr lang="en-US" dirty="0" smtClean="0"/>
              <a:t>Logs</a:t>
            </a:r>
          </a:p>
          <a:p>
            <a:r>
              <a:rPr lang="en-US" dirty="0" smtClean="0"/>
              <a:t>Lock </a:t>
            </a:r>
            <a:endParaRPr lang="en-US" dirty="0" smtClean="0"/>
          </a:p>
          <a:p>
            <a:r>
              <a:rPr lang="en-US" dirty="0" smtClean="0"/>
              <a:t>Revert</a:t>
            </a:r>
            <a:endParaRPr lang="en-US" dirty="0" smtClean="0"/>
          </a:p>
          <a:p>
            <a:endParaRPr lang="en-US" dirty="0" smtClean="0"/>
          </a:p>
          <a:p>
            <a:endParaRPr lang="en-US" dirty="0" smtClean="0"/>
          </a:p>
          <a:p>
            <a:pPr>
              <a:buNone/>
            </a:pPr>
            <a:endParaRPr lang="en-US" dirty="0" smtClean="0"/>
          </a:p>
          <a:p>
            <a:pPr>
              <a:buNone/>
            </a:pPr>
            <a:endParaRPr lang="en-US" dirty="0" smtClean="0"/>
          </a:p>
        </p:txBody>
      </p:sp>
      <p:sp>
        <p:nvSpPr>
          <p:cNvPr id="4" name="Content Placeholder 2"/>
          <p:cNvSpPr txBox="1">
            <a:spLocks/>
          </p:cNvSpPr>
          <p:nvPr/>
        </p:nvSpPr>
        <p:spPr>
          <a:xfrm>
            <a:off x="4648200" y="1828800"/>
            <a:ext cx="3886200" cy="4389120"/>
          </a:xfrm>
          <a:prstGeom prst="rect">
            <a:avLst/>
          </a:prstGeom>
        </p:spPr>
        <p:txBody>
          <a:bodyPr vert="horz">
            <a:normAutofit/>
          </a:bodyPr>
          <a:lstStyle/>
          <a:p>
            <a:pPr marL="274320" lvl="0" indent="-274320">
              <a:spcBef>
                <a:spcPct val="20000"/>
              </a:spcBef>
              <a:buClr>
                <a:schemeClr val="accent3"/>
              </a:buClr>
              <a:buSzPct val="95000"/>
              <a:buFont typeface="Wingdings 2"/>
              <a:buChar char=""/>
              <a:defRPr/>
            </a:pPr>
            <a:r>
              <a:rPr lang="en-US" sz="2600" dirty="0" smtClean="0"/>
              <a:t>Reverting a file to older </a:t>
            </a:r>
            <a:r>
              <a:rPr lang="en-US" sz="2600" dirty="0" smtClean="0"/>
              <a:t>revision</a:t>
            </a:r>
          </a:p>
          <a:p>
            <a:pPr marL="274320" lvl="0" indent="-274320">
              <a:spcBef>
                <a:spcPct val="20000"/>
              </a:spcBef>
              <a:buClr>
                <a:schemeClr val="accent3"/>
              </a:buClr>
              <a:buSzPct val="95000"/>
              <a:buFont typeface="Wingdings 2"/>
              <a:buChar char=""/>
              <a:defRPr/>
            </a:pPr>
            <a:r>
              <a:rPr lang="en-US" sz="2600" dirty="0" smtClean="0"/>
              <a:t>Getting SVN </a:t>
            </a:r>
            <a:r>
              <a:rPr lang="en-US" sz="2600" dirty="0" smtClean="0"/>
              <a:t>URL</a:t>
            </a:r>
          </a:p>
          <a:p>
            <a:pPr marL="274320" lvl="0" indent="-274320">
              <a:spcBef>
                <a:spcPct val="20000"/>
              </a:spcBef>
              <a:buClr>
                <a:schemeClr val="accent3"/>
              </a:buClr>
              <a:buSzPct val="95000"/>
              <a:buFont typeface="Wingdings 2"/>
              <a:buChar char=""/>
              <a:defRPr/>
            </a:pPr>
            <a:r>
              <a:rPr lang="en-US" sz="2600" dirty="0" smtClean="0"/>
              <a:t>Cutting Branch from </a:t>
            </a:r>
            <a:r>
              <a:rPr lang="en-US" sz="2600" dirty="0" smtClean="0"/>
              <a:t>trunk</a:t>
            </a:r>
          </a:p>
          <a:p>
            <a:pPr marL="274320" lvl="0" indent="-274320">
              <a:spcBef>
                <a:spcPct val="20000"/>
              </a:spcBef>
              <a:buClr>
                <a:schemeClr val="accent3"/>
              </a:buClr>
              <a:buSzPct val="95000"/>
              <a:buFont typeface="Wingdings 2"/>
              <a:buChar char=""/>
              <a:defRPr/>
            </a:pPr>
            <a:r>
              <a:rPr lang="en-US" sz="2600" dirty="0" smtClean="0"/>
              <a:t>Switching branches</a:t>
            </a:r>
          </a:p>
          <a:p>
            <a:pPr marL="274320" lvl="0" indent="-274320">
              <a:spcBef>
                <a:spcPct val="20000"/>
              </a:spcBef>
              <a:buClr>
                <a:schemeClr val="accent3"/>
              </a:buClr>
              <a:buSzPct val="95000"/>
              <a:buFont typeface="Wingdings 2"/>
              <a:buChar char=""/>
              <a:defRPr/>
            </a:pPr>
            <a:r>
              <a:rPr lang="en-US" sz="2600" dirty="0" smtClean="0"/>
              <a:t>Merging branches back to trunk</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Checkout</a:t>
            </a:r>
            <a:endParaRPr lang="en-US" dirty="0"/>
          </a:p>
        </p:txBody>
      </p:sp>
      <p:sp>
        <p:nvSpPr>
          <p:cNvPr id="3" name="Content Placeholder 2"/>
          <p:cNvSpPr>
            <a:spLocks noGrp="1"/>
          </p:cNvSpPr>
          <p:nvPr>
            <p:ph idx="1"/>
          </p:nvPr>
        </p:nvSpPr>
        <p:spPr/>
        <p:txBody>
          <a:bodyPr>
            <a:normAutofit lnSpcReduction="10000"/>
          </a:bodyPr>
          <a:lstStyle/>
          <a:p>
            <a:r>
              <a:rPr lang="en-US" dirty="0" smtClean="0"/>
              <a:t>For getting code from SVN server to your local machine for the first time, use “SVN checkout” operation.</a:t>
            </a:r>
          </a:p>
          <a:p>
            <a:r>
              <a:rPr lang="en-US" dirty="0" smtClean="0"/>
              <a:t>Process: </a:t>
            </a:r>
          </a:p>
          <a:p>
            <a:pPr lvl="1"/>
            <a:r>
              <a:rPr lang="en-US" dirty="0" err="1" smtClean="0"/>
              <a:t>Goto</a:t>
            </a:r>
            <a:r>
              <a:rPr lang="en-US" dirty="0" smtClean="0"/>
              <a:t> Empty folder which you want to bring in sync with the repository.</a:t>
            </a:r>
          </a:p>
          <a:p>
            <a:pPr lvl="1"/>
            <a:r>
              <a:rPr lang="en-US" dirty="0" err="1" smtClean="0"/>
              <a:t>Rt</a:t>
            </a:r>
            <a:r>
              <a:rPr lang="en-US" dirty="0" smtClean="0"/>
              <a:t> Click -&gt; SVN Checkout</a:t>
            </a:r>
          </a:p>
          <a:p>
            <a:pPr lvl="1"/>
            <a:r>
              <a:rPr lang="en-US" dirty="0" smtClean="0"/>
              <a:t>On checkout popup, provide the SVN URL from where you want to get code in your local machine. Generally the root location of the project code is </a:t>
            </a:r>
            <a:r>
              <a:rPr lang="en-US" dirty="0" err="1" smtClean="0"/>
              <a:t>choosen</a:t>
            </a:r>
            <a:r>
              <a:rPr lang="en-US" dirty="0" smtClean="0"/>
              <a:t>.</a:t>
            </a:r>
          </a:p>
          <a:p>
            <a:pPr lvl="1"/>
            <a:r>
              <a:rPr lang="en-US" dirty="0" err="1" smtClean="0"/>
              <a:t>Eg</a:t>
            </a:r>
            <a:r>
              <a:rPr lang="en-US" dirty="0" smtClean="0"/>
              <a:t>: https://tmjhplp001:8443/svn/MyNareshProj/trunk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505200" y="4572000"/>
            <a:ext cx="771525" cy="2571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SVN Add</a:t>
            </a:r>
            <a:endParaRPr lang="en-US" dirty="0"/>
          </a:p>
        </p:txBody>
      </p:sp>
      <p:sp>
        <p:nvSpPr>
          <p:cNvPr id="3" name="Content Placeholder 2"/>
          <p:cNvSpPr>
            <a:spLocks noGrp="1"/>
          </p:cNvSpPr>
          <p:nvPr>
            <p:ph idx="1"/>
          </p:nvPr>
        </p:nvSpPr>
        <p:spPr/>
        <p:txBody>
          <a:bodyPr/>
          <a:lstStyle/>
          <a:p>
            <a:r>
              <a:rPr lang="en-US" dirty="0" smtClean="0"/>
              <a:t>On creating a new file, its state would be </a:t>
            </a:r>
            <a:r>
              <a:rPr lang="en-US" dirty="0" err="1" smtClean="0"/>
              <a:t>unversioned</a:t>
            </a:r>
            <a:r>
              <a:rPr lang="en-US" dirty="0" smtClean="0"/>
              <a:t>. When you “Add”, you ensure that when you would commit for the next time you would pick up this file for commit.</a:t>
            </a:r>
          </a:p>
          <a:p>
            <a:r>
              <a:rPr lang="en-US" dirty="0" smtClean="0"/>
              <a:t>Process:</a:t>
            </a:r>
          </a:p>
          <a:p>
            <a:pPr lvl="1"/>
            <a:r>
              <a:rPr lang="en-US" dirty="0" err="1" smtClean="0"/>
              <a:t>Rt</a:t>
            </a:r>
            <a:r>
              <a:rPr lang="en-US" dirty="0" smtClean="0"/>
              <a:t> Click for newly created file -&gt; “SVN Add”</a:t>
            </a:r>
          </a:p>
          <a:p>
            <a:pPr lvl="1"/>
            <a:r>
              <a:rPr lang="en-US" dirty="0" smtClean="0"/>
              <a:t>This add symbol              over your added file.</a:t>
            </a:r>
          </a:p>
          <a:p>
            <a:pPr lvl="1"/>
            <a:r>
              <a:rPr lang="en-US" dirty="0" smtClean="0"/>
              <a:t>If you add something and change your mind before committing, you can </a:t>
            </a:r>
            <a:r>
              <a:rPr lang="en-US" dirty="0" err="1" smtClean="0"/>
              <a:t>unschedule</a:t>
            </a:r>
            <a:r>
              <a:rPr lang="en-US" dirty="0" smtClean="0"/>
              <a:t> the addition using “SVN Revert operation”.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endParaRPr lang="en-US" dirty="0"/>
          </a:p>
        </p:txBody>
      </p:sp>
      <p:sp>
        <p:nvSpPr>
          <p:cNvPr id="3" name="Content Placeholder 2"/>
          <p:cNvSpPr>
            <a:spLocks noGrp="1"/>
          </p:cNvSpPr>
          <p:nvPr>
            <p:ph idx="1"/>
          </p:nvPr>
        </p:nvSpPr>
        <p:spPr/>
        <p:txBody>
          <a:bodyPr/>
          <a:lstStyle/>
          <a:p>
            <a:r>
              <a:rPr lang="en-US" dirty="0" smtClean="0"/>
              <a:t>The act of placing your modified files or newly added files inside the repository is called commit operation.</a:t>
            </a:r>
          </a:p>
          <a:p>
            <a:r>
              <a:rPr lang="en-US" dirty="0" smtClean="0"/>
              <a:t>First you have to create/modify a file locally and then you can commit it.</a:t>
            </a:r>
          </a:p>
          <a:p>
            <a:r>
              <a:rPr lang="en-US" dirty="0" smtClean="0"/>
              <a:t>While committing you also need to give valuable meaningful information about what changes you are actually committing.</a:t>
            </a:r>
          </a:p>
          <a:p>
            <a:r>
              <a:rPr lang="en-US" dirty="0" smtClean="0"/>
              <a:t>Be very careful while commit, and make a habit to always check the “SVN Diff” before commit so you don’t put unnecessary changes in repo.</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t>
            </a:r>
            <a:endParaRPr lang="en-US" dirty="0"/>
          </a:p>
        </p:txBody>
      </p:sp>
      <p:sp>
        <p:nvSpPr>
          <p:cNvPr id="3" name="Content Placeholder 2"/>
          <p:cNvSpPr>
            <a:spLocks noGrp="1"/>
          </p:cNvSpPr>
          <p:nvPr>
            <p:ph idx="1"/>
          </p:nvPr>
        </p:nvSpPr>
        <p:spPr/>
        <p:txBody>
          <a:bodyPr/>
          <a:lstStyle/>
          <a:p>
            <a:r>
              <a:rPr lang="en-US" dirty="0" smtClean="0"/>
              <a:t>Process:</a:t>
            </a:r>
          </a:p>
          <a:p>
            <a:pPr lvl="1"/>
            <a:r>
              <a:rPr lang="en-US" dirty="0" err="1" smtClean="0"/>
              <a:t>Rt</a:t>
            </a:r>
            <a:r>
              <a:rPr lang="en-US" dirty="0" smtClean="0"/>
              <a:t> Click file you want to send to Repo -&gt; SVN Commit</a:t>
            </a:r>
          </a:p>
          <a:p>
            <a:pPr lvl="1"/>
            <a:r>
              <a:rPr lang="en-US" dirty="0" smtClean="0"/>
              <a:t>In the popup that comes up, double click the file to check the difference. </a:t>
            </a:r>
          </a:p>
          <a:p>
            <a:pPr lvl="1"/>
            <a:r>
              <a:rPr lang="en-US" dirty="0" smtClean="0"/>
              <a:t>Once changes are confirmed, add appropriate description for  your commit and click OK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This document describes need and usage of SVN tool in IT while project development.</a:t>
            </a:r>
          </a:p>
          <a:p>
            <a:r>
              <a:rPr lang="en-US" dirty="0" smtClean="0"/>
              <a:t>Describes how to setup and use Visual SVN as SVN Server software.</a:t>
            </a:r>
          </a:p>
          <a:p>
            <a:r>
              <a:rPr lang="en-US" dirty="0" smtClean="0"/>
              <a:t>Describes usage of TortoiseSVN as SVN Client software.</a:t>
            </a:r>
          </a:p>
          <a:p>
            <a:r>
              <a:rPr lang="en-US" smtClean="0"/>
              <a:t>End-to-end process for working with SVN</a:t>
            </a:r>
            <a:endParaRPr lang="en-US" dirty="0" smtClean="0"/>
          </a:p>
          <a:p>
            <a:r>
              <a:rPr lang="en-US" dirty="0" smtClean="0"/>
              <a:t>Commonly used and advance actions with TortoiseSVN tool.</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r>
              <a:rPr lang="en-US" dirty="0" smtClean="0"/>
              <a:t>Getting the latest code from the repository in your local machine is called as update operation.</a:t>
            </a:r>
          </a:p>
          <a:p>
            <a:r>
              <a:rPr lang="en-US" dirty="0" smtClean="0"/>
              <a:t>You should always work </a:t>
            </a:r>
            <a:r>
              <a:rPr lang="en-US" dirty="0" err="1" smtClean="0"/>
              <a:t>w.r.t</a:t>
            </a:r>
            <a:r>
              <a:rPr lang="en-US" dirty="0" smtClean="0"/>
              <a:t> latest SVN copy, thus you need to always keep on updating your local machine code to the repo code.</a:t>
            </a:r>
          </a:p>
          <a:p>
            <a:r>
              <a:rPr lang="en-US" dirty="0" smtClean="0"/>
              <a:t>Every day morning, first thing that you do is update your local machine to latest repo code.</a:t>
            </a:r>
          </a:p>
          <a:p>
            <a:r>
              <a:rPr lang="en-US" dirty="0" smtClean="0"/>
              <a:t>Also while committing your make a habit to update before.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might have some local modifications to a file and its possible that someone else might have modified the same file and committed in the repo.</a:t>
            </a:r>
          </a:p>
          <a:p>
            <a:r>
              <a:rPr lang="en-US" dirty="0" smtClean="0"/>
              <a:t>Thus on updating that there are 2 </a:t>
            </a:r>
            <a:r>
              <a:rPr lang="en-US" dirty="0" err="1" smtClean="0"/>
              <a:t>possibilies</a:t>
            </a:r>
            <a:endParaRPr lang="en-US" dirty="0" smtClean="0"/>
          </a:p>
          <a:p>
            <a:pPr marL="850392" lvl="1" indent="-457200">
              <a:buFont typeface="+mj-lt"/>
              <a:buAutoNum type="arabicPeriod"/>
            </a:pPr>
            <a:r>
              <a:rPr lang="en-US" dirty="0" smtClean="0"/>
              <a:t>Either the tool would automatically merge the latest repo changes with you local working copy</a:t>
            </a:r>
          </a:p>
          <a:p>
            <a:pPr marL="850392" lvl="1" indent="-457200">
              <a:buFont typeface="+mj-lt"/>
              <a:buAutoNum type="arabicPeriod"/>
            </a:pPr>
            <a:r>
              <a:rPr lang="en-US" dirty="0" smtClean="0"/>
              <a:t>Or tool would leave you in a conflicted state. This should be further manually resolved using “Edit Conflict” option of tortoise SVN</a:t>
            </a:r>
          </a:p>
          <a:p>
            <a:pPr marL="484632" indent="-457200"/>
            <a:r>
              <a:rPr lang="en-US" dirty="0" smtClean="0"/>
              <a:t>On trying to commit a code, if your changes are not </a:t>
            </a:r>
            <a:r>
              <a:rPr lang="en-US" dirty="0" err="1" smtClean="0"/>
              <a:t>w.r.t</a:t>
            </a:r>
            <a:r>
              <a:rPr lang="en-US" dirty="0" smtClean="0"/>
              <a:t> latest repo code, then the tool would block your commit and request you to update your code first.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r>
              <a:rPr lang="en-US" dirty="0" smtClean="0"/>
              <a:t>Process:</a:t>
            </a:r>
          </a:p>
          <a:p>
            <a:pPr lvl="1"/>
            <a:r>
              <a:rPr lang="en-US" dirty="0" err="1" smtClean="0"/>
              <a:t>Rt</a:t>
            </a:r>
            <a:r>
              <a:rPr lang="en-US" dirty="0" smtClean="0"/>
              <a:t> on the file / folder that you want to update to the latest repo code -&gt; “SVN Update”</a:t>
            </a:r>
          </a:p>
          <a:p>
            <a:pPr lvl="1"/>
            <a:r>
              <a:rPr lang="en-US" dirty="0" smtClean="0"/>
              <a:t>Prefer taking an update on the root folder so all you file under that gets updated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a:t>
            </a:r>
            <a:endParaRPr lang="en-US" dirty="0"/>
          </a:p>
        </p:txBody>
      </p:sp>
      <p:sp>
        <p:nvSpPr>
          <p:cNvPr id="3" name="Content Placeholder 2"/>
          <p:cNvSpPr>
            <a:spLocks noGrp="1"/>
          </p:cNvSpPr>
          <p:nvPr>
            <p:ph idx="1"/>
          </p:nvPr>
        </p:nvSpPr>
        <p:spPr/>
        <p:txBody>
          <a:bodyPr/>
          <a:lstStyle/>
          <a:p>
            <a:r>
              <a:rPr lang="en-US" dirty="0" smtClean="0"/>
              <a:t>If you want to see the difference between your local changes and repo code, then use diff action.</a:t>
            </a:r>
          </a:p>
          <a:p>
            <a:r>
              <a:rPr lang="en-US" dirty="0" smtClean="0"/>
              <a:t>Before commit, you can double click file and get the same</a:t>
            </a:r>
          </a:p>
          <a:p>
            <a:r>
              <a:rPr lang="en-US" dirty="0" smtClean="0"/>
              <a:t>Process:</a:t>
            </a:r>
          </a:p>
          <a:p>
            <a:pPr lvl="1"/>
            <a:r>
              <a:rPr lang="en-US" dirty="0" smtClean="0"/>
              <a:t>Your file should have some local modifications</a:t>
            </a:r>
          </a:p>
          <a:p>
            <a:pPr lvl="1"/>
            <a:r>
              <a:rPr lang="en-US" dirty="0" err="1" smtClean="0"/>
              <a:t>Rt</a:t>
            </a:r>
            <a:r>
              <a:rPr lang="en-US" dirty="0" smtClean="0"/>
              <a:t> Click file -&gt; </a:t>
            </a:r>
            <a:r>
              <a:rPr lang="en-US" dirty="0" err="1" smtClean="0"/>
              <a:t>Tortise</a:t>
            </a:r>
            <a:r>
              <a:rPr lang="en-US" dirty="0" smtClean="0"/>
              <a:t> SVN – Diff</a:t>
            </a:r>
          </a:p>
          <a:p>
            <a:pPr lvl="1"/>
            <a:r>
              <a:rPr lang="en-US" dirty="0" smtClean="0"/>
              <a:t>A comparison window would occur using which you can check the difference between the two.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file</a:t>
            </a:r>
            <a:endParaRPr lang="en-US" dirty="0"/>
          </a:p>
        </p:txBody>
      </p:sp>
      <p:sp>
        <p:nvSpPr>
          <p:cNvPr id="3" name="Content Placeholder 2"/>
          <p:cNvSpPr>
            <a:spLocks noGrp="1"/>
          </p:cNvSpPr>
          <p:nvPr>
            <p:ph idx="1"/>
          </p:nvPr>
        </p:nvSpPr>
        <p:spPr/>
        <p:txBody>
          <a:bodyPr/>
          <a:lstStyle/>
          <a:p>
            <a:r>
              <a:rPr lang="en-US" dirty="0" smtClean="0"/>
              <a:t>For deleting a file from Repo, you should use “SVN Delete” operation.</a:t>
            </a:r>
          </a:p>
          <a:p>
            <a:r>
              <a:rPr lang="en-US" dirty="0" smtClean="0"/>
              <a:t>Also your delete actions should be committed otherwise the file would just be deleted in local machine but not in repo.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 1: </a:t>
            </a:r>
          </a:p>
          <a:p>
            <a:pPr marL="274320" lvl="1" indent="-274320">
              <a:buClr>
                <a:schemeClr val="accent3"/>
              </a:buClr>
              <a:buSzPct val="95000"/>
            </a:pPr>
            <a:r>
              <a:rPr lang="en-US" dirty="0" smtClean="0"/>
              <a:t>If you use keyboard “del” or “shift + del” option then the files gets deleted from local. </a:t>
            </a:r>
          </a:p>
          <a:p>
            <a:pPr marL="274320" lvl="1" indent="-274320">
              <a:buClr>
                <a:schemeClr val="accent3"/>
              </a:buClr>
              <a:buSzPct val="95000"/>
            </a:pPr>
            <a:r>
              <a:rPr lang="en-US" dirty="0" smtClean="0"/>
              <a:t>With respect to (</a:t>
            </a:r>
            <a:r>
              <a:rPr lang="en-US" dirty="0" err="1" smtClean="0"/>
              <a:t>w.r.t</a:t>
            </a:r>
            <a:r>
              <a:rPr lang="en-US" dirty="0" smtClean="0"/>
              <a:t>) SVN this file would be in missing state.</a:t>
            </a:r>
          </a:p>
          <a:p>
            <a:pPr marL="274320" lvl="1" indent="-274320">
              <a:buClr>
                <a:schemeClr val="accent3"/>
              </a:buClr>
              <a:buSzPct val="95000"/>
            </a:pPr>
            <a:r>
              <a:rPr lang="en-US" dirty="0" smtClean="0"/>
              <a:t>If you </a:t>
            </a:r>
            <a:r>
              <a:rPr lang="en-US" dirty="0" err="1" smtClean="0"/>
              <a:t>rt</a:t>
            </a:r>
            <a:r>
              <a:rPr lang="en-US" dirty="0" smtClean="0"/>
              <a:t> click on the folder where the file was available, you can see that deleted file with missing state. </a:t>
            </a:r>
          </a:p>
          <a:p>
            <a:pPr marL="274320" lvl="1" indent="-274320">
              <a:buClr>
                <a:schemeClr val="accent3"/>
              </a:buClr>
              <a:buSzPct val="95000"/>
            </a:pPr>
            <a:r>
              <a:rPr lang="en-US" dirty="0" err="1" smtClean="0"/>
              <a:t>Rt</a:t>
            </a:r>
            <a:r>
              <a:rPr lang="en-US" dirty="0" smtClean="0"/>
              <a:t> click on missing file, SVN revert, this would get the file back to you.</a:t>
            </a:r>
          </a:p>
          <a:p>
            <a:pPr marL="274320" lvl="1" indent="-274320">
              <a:buClr>
                <a:schemeClr val="accent3"/>
              </a:buClr>
              <a:buSzPct val="95000"/>
            </a:pPr>
            <a:r>
              <a:rPr lang="en-US" dirty="0" smtClean="0"/>
              <a:t>But remember if you have any local changes to this file they would be lost.</a:t>
            </a:r>
          </a:p>
          <a:p>
            <a:pPr marL="274320" lvl="1" indent="-274320">
              <a:buClr>
                <a:schemeClr val="accent3"/>
              </a:buClr>
              <a:buSzPct val="95000"/>
            </a:pPr>
            <a:r>
              <a:rPr lang="en-US" dirty="0" smtClean="0"/>
              <a:t>If you really want to delete the file, then you have to commit this deleted status file as well.</a:t>
            </a:r>
          </a:p>
          <a:p>
            <a:pPr marL="274320" lvl="1" indent="-274320">
              <a:buClr>
                <a:schemeClr val="accent3"/>
              </a:buClr>
              <a:buSzPct val="95000"/>
            </a:pPr>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file ..</a:t>
            </a:r>
            <a:endParaRPr lang="en-US" dirty="0"/>
          </a:p>
        </p:txBody>
      </p:sp>
      <p:sp>
        <p:nvSpPr>
          <p:cNvPr id="3" name="Content Placeholder 2"/>
          <p:cNvSpPr>
            <a:spLocks noGrp="1"/>
          </p:cNvSpPr>
          <p:nvPr>
            <p:ph idx="1"/>
          </p:nvPr>
        </p:nvSpPr>
        <p:spPr>
          <a:xfrm>
            <a:off x="457200" y="1935480"/>
            <a:ext cx="8229600" cy="4389120"/>
          </a:xfrm>
        </p:spPr>
        <p:txBody>
          <a:bodyPr>
            <a:normAutofit fontScale="92500"/>
          </a:bodyPr>
          <a:lstStyle/>
          <a:p>
            <a:r>
              <a:rPr lang="en-US" dirty="0" smtClean="0"/>
              <a:t>App 2:</a:t>
            </a:r>
          </a:p>
          <a:p>
            <a:r>
              <a:rPr lang="en-US" dirty="0" smtClean="0"/>
              <a:t>Right click file to be deleted -&gt; TortoiseSVN -&gt; delete</a:t>
            </a:r>
          </a:p>
          <a:p>
            <a:r>
              <a:rPr lang="en-US" dirty="0" smtClean="0"/>
              <a:t>In this case the file status would not be missing but rather would be deleted.</a:t>
            </a:r>
          </a:p>
          <a:p>
            <a:r>
              <a:rPr lang="en-US" dirty="0" smtClean="0"/>
              <a:t>When you click commit in this folder, you would get a popup where you see your deleted file.</a:t>
            </a:r>
          </a:p>
          <a:p>
            <a:r>
              <a:rPr lang="en-US" dirty="0" smtClean="0"/>
              <a:t>You can get it back using “Revert” action. But here </a:t>
            </a:r>
            <a:r>
              <a:rPr lang="en-US" dirty="0" err="1" smtClean="0"/>
              <a:t>aswell</a:t>
            </a:r>
            <a:r>
              <a:rPr lang="en-US" dirty="0" smtClean="0"/>
              <a:t> your local changes if you have to the file would be lost.</a:t>
            </a:r>
          </a:p>
          <a:p>
            <a:r>
              <a:rPr lang="en-US" dirty="0" smtClean="0"/>
              <a:t>If you really want to delete the file, then you have to commit this deleted status file as well.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logs</a:t>
            </a:r>
            <a:endParaRPr lang="en-US" dirty="0"/>
          </a:p>
        </p:txBody>
      </p:sp>
      <p:sp>
        <p:nvSpPr>
          <p:cNvPr id="3" name="Content Placeholder 2"/>
          <p:cNvSpPr>
            <a:spLocks noGrp="1"/>
          </p:cNvSpPr>
          <p:nvPr>
            <p:ph idx="1"/>
          </p:nvPr>
        </p:nvSpPr>
        <p:spPr/>
        <p:txBody>
          <a:bodyPr/>
          <a:lstStyle/>
          <a:p>
            <a:r>
              <a:rPr lang="en-US" dirty="0" smtClean="0"/>
              <a:t>To track all changes done on repo, you can use this option.</a:t>
            </a:r>
          </a:p>
          <a:p>
            <a:r>
              <a:rPr lang="en-US" dirty="0" smtClean="0"/>
              <a:t>It tell you which develop committed what changes when. </a:t>
            </a:r>
          </a:p>
          <a:p>
            <a:r>
              <a:rPr lang="en-US" dirty="0" smtClean="0"/>
              <a:t>All small changes that would be committed would be tracked and visible using this option.</a:t>
            </a:r>
          </a:p>
          <a:p>
            <a:r>
              <a:rPr lang="en-US" dirty="0" smtClean="0"/>
              <a:t>Process:</a:t>
            </a:r>
          </a:p>
          <a:p>
            <a:pPr lvl="1"/>
            <a:r>
              <a:rPr lang="en-US" dirty="0" smtClean="0"/>
              <a:t>Right folder/file -&gt; TortoiseSVN -&gt; Show Logs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very frequent commits are happening on a file, then whenever you try to commit, you would be asked to update and merge your changes </a:t>
            </a:r>
            <a:r>
              <a:rPr lang="en-US" dirty="0" err="1" smtClean="0"/>
              <a:t>w.r.t</a:t>
            </a:r>
            <a:r>
              <a:rPr lang="en-US" dirty="0" smtClean="0"/>
              <a:t> the latest repo code.</a:t>
            </a:r>
          </a:p>
          <a:p>
            <a:r>
              <a:rPr lang="en-US" dirty="0" smtClean="0"/>
              <a:t>This might kill your time. What you can actually do is get a “lock” over the file you are modifying.</a:t>
            </a:r>
          </a:p>
          <a:p>
            <a:r>
              <a:rPr lang="en-US" dirty="0" smtClean="0"/>
              <a:t>Get a lock would not allow anybody else to commit any changes to that file, unless that lock is released.</a:t>
            </a:r>
          </a:p>
          <a:p>
            <a:r>
              <a:rPr lang="en-US" dirty="0" smtClean="0"/>
              <a:t>When somebody tries to commit to this file, they would get a message saying commit is blocked. If this person want to know who blocked it, then he should also try to get a lock on the same file. This would give a message confirming the locked person Id.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a:t>
            </a:r>
            <a:endParaRPr lang="en-US" dirty="0"/>
          </a:p>
        </p:txBody>
      </p:sp>
      <p:sp>
        <p:nvSpPr>
          <p:cNvPr id="3" name="Content Placeholder 2"/>
          <p:cNvSpPr>
            <a:spLocks noGrp="1"/>
          </p:cNvSpPr>
          <p:nvPr>
            <p:ph idx="1"/>
          </p:nvPr>
        </p:nvSpPr>
        <p:spPr/>
        <p:txBody>
          <a:bodyPr/>
          <a:lstStyle/>
          <a:p>
            <a:r>
              <a:rPr lang="en-US" dirty="0" smtClean="0"/>
              <a:t>Make sure that when you lock a file, try to release the lock ASAP</a:t>
            </a:r>
          </a:p>
          <a:p>
            <a:r>
              <a:rPr lang="en-US" dirty="0" smtClean="0"/>
              <a:t>Process:</a:t>
            </a:r>
          </a:p>
          <a:p>
            <a:pPr lvl="1"/>
            <a:r>
              <a:rPr lang="en-US" dirty="0" err="1" smtClean="0"/>
              <a:t>Rt</a:t>
            </a:r>
            <a:r>
              <a:rPr lang="en-US" dirty="0" smtClean="0"/>
              <a:t> </a:t>
            </a:r>
            <a:r>
              <a:rPr lang="en-US" dirty="0" err="1" smtClean="0"/>
              <a:t>clk</a:t>
            </a:r>
            <a:r>
              <a:rPr lang="en-US" dirty="0" smtClean="0"/>
              <a:t> file that you want to lock</a:t>
            </a:r>
          </a:p>
          <a:p>
            <a:pPr lvl="1"/>
            <a:r>
              <a:rPr lang="en-US" dirty="0" smtClean="0"/>
              <a:t>Add some lock message</a:t>
            </a:r>
          </a:p>
          <a:p>
            <a:pPr lvl="1"/>
            <a:r>
              <a:rPr lang="en-US" dirty="0" smtClean="0"/>
              <a:t>Keep working on the file</a:t>
            </a:r>
          </a:p>
          <a:p>
            <a:pPr lvl="1"/>
            <a:r>
              <a:rPr lang="en-US" dirty="0" smtClean="0"/>
              <a:t>Once work done, right click the same file and release lock.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(Subversion)</a:t>
            </a:r>
            <a:endParaRPr lang="en-US" dirty="0"/>
          </a:p>
        </p:txBody>
      </p:sp>
      <p:sp>
        <p:nvSpPr>
          <p:cNvPr id="3" name="Content Placeholder 2"/>
          <p:cNvSpPr>
            <a:spLocks noGrp="1"/>
          </p:cNvSpPr>
          <p:nvPr>
            <p:ph idx="1"/>
          </p:nvPr>
        </p:nvSpPr>
        <p:spPr/>
        <p:txBody>
          <a:bodyPr>
            <a:normAutofit lnSpcReduction="10000"/>
          </a:bodyPr>
          <a:lstStyle/>
          <a:p>
            <a:r>
              <a:rPr lang="en-US" dirty="0" smtClean="0"/>
              <a:t>SVN is a version control system which that helps software developers to work together and maintain a complete history of their work.</a:t>
            </a:r>
          </a:p>
          <a:p>
            <a:r>
              <a:rPr lang="en-US" dirty="0" smtClean="0"/>
              <a:t>It helps you to maintain current and historical versions of files such as source code and even documentations.</a:t>
            </a:r>
          </a:p>
          <a:p>
            <a:r>
              <a:rPr lang="en-US" dirty="0" smtClean="0"/>
              <a:t>This allows developers to work concurrently with the central code base.</a:t>
            </a:r>
          </a:p>
          <a:p>
            <a:r>
              <a:rPr lang="en-US" dirty="0" smtClean="0"/>
              <a:t>It gives a assurance that code would never be overridden by code of other developers.</a:t>
            </a:r>
          </a:p>
          <a:p>
            <a:r>
              <a:rPr lang="en-US" dirty="0" smtClean="0"/>
              <a:t>Maintain history of every small modifications that you do on the code.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Revert</a:t>
            </a:r>
            <a:endParaRPr lang="en-US" dirty="0"/>
          </a:p>
        </p:txBody>
      </p:sp>
      <p:sp>
        <p:nvSpPr>
          <p:cNvPr id="3" name="Content Placeholder 2"/>
          <p:cNvSpPr>
            <a:spLocks noGrp="1"/>
          </p:cNvSpPr>
          <p:nvPr>
            <p:ph idx="1"/>
          </p:nvPr>
        </p:nvSpPr>
        <p:spPr/>
        <p:txBody>
          <a:bodyPr>
            <a:normAutofit lnSpcReduction="10000"/>
          </a:bodyPr>
          <a:lstStyle/>
          <a:p>
            <a:r>
              <a:rPr lang="en-US" dirty="0" smtClean="0"/>
              <a:t>Reverts any local changes to a file or directory and resolves any conflicted states.</a:t>
            </a:r>
          </a:p>
          <a:p>
            <a:r>
              <a:rPr lang="en-US" dirty="0" smtClean="0"/>
              <a:t>It can also change file states, like deleted -&gt;normal or add -&gt; </a:t>
            </a:r>
            <a:r>
              <a:rPr lang="en-US" dirty="0" err="1" smtClean="0"/>
              <a:t>unversioned</a:t>
            </a:r>
            <a:endParaRPr lang="en-US" dirty="0" smtClean="0"/>
          </a:p>
          <a:p>
            <a:r>
              <a:rPr lang="en-US" dirty="0" smtClean="0"/>
              <a:t>Process:</a:t>
            </a:r>
          </a:p>
          <a:p>
            <a:pPr lvl="1"/>
            <a:r>
              <a:rPr lang="en-US" dirty="0" smtClean="0"/>
              <a:t>If you </a:t>
            </a:r>
            <a:r>
              <a:rPr lang="en-US" dirty="0" err="1" smtClean="0"/>
              <a:t>rt</a:t>
            </a:r>
            <a:r>
              <a:rPr lang="en-US" dirty="0" smtClean="0"/>
              <a:t> </a:t>
            </a:r>
            <a:r>
              <a:rPr lang="en-US" dirty="0" err="1" smtClean="0"/>
              <a:t>clk</a:t>
            </a:r>
            <a:r>
              <a:rPr lang="en-US" dirty="0" smtClean="0"/>
              <a:t> and revert from file with code changes, then all changes done to the file would be lost and would be a fresh file the way to last updated</a:t>
            </a:r>
          </a:p>
          <a:p>
            <a:pPr lvl="1"/>
            <a:r>
              <a:rPr lang="en-US" dirty="0" smtClean="0"/>
              <a:t>If </a:t>
            </a:r>
            <a:r>
              <a:rPr lang="en-US" dirty="0" err="1" smtClean="0"/>
              <a:t>rt</a:t>
            </a:r>
            <a:r>
              <a:rPr lang="en-US" dirty="0" smtClean="0"/>
              <a:t> </a:t>
            </a:r>
            <a:r>
              <a:rPr lang="en-US" dirty="0" err="1" smtClean="0"/>
              <a:t>clked</a:t>
            </a:r>
            <a:r>
              <a:rPr lang="en-US" dirty="0" smtClean="0"/>
              <a:t> a missing/deleted file and revert then files would come back(with last update repo code, you changes to such files would be lost)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Reverting a file to older revision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Whenever you make any change to file and commit to repo, a new revision id would be created.</a:t>
            </a:r>
          </a:p>
          <a:p>
            <a:r>
              <a:rPr lang="en-US" dirty="0" smtClean="0"/>
              <a:t>At any point of time if you want to go back to the old revisions then its possible.</a:t>
            </a:r>
          </a:p>
          <a:p>
            <a:r>
              <a:rPr lang="en-US" dirty="0" smtClean="0"/>
              <a:t>When you revert to older revision, first the changes would reflect in your local machine, then you have to commit those in the repo machine.</a:t>
            </a:r>
          </a:p>
          <a:p>
            <a:r>
              <a:rPr lang="en-US" dirty="0" smtClean="0"/>
              <a:t>Process:</a:t>
            </a:r>
          </a:p>
          <a:p>
            <a:pPr lvl="1"/>
            <a:r>
              <a:rPr lang="en-US" dirty="0" err="1" smtClean="0"/>
              <a:t>Rt</a:t>
            </a:r>
            <a:r>
              <a:rPr lang="en-US" dirty="0" smtClean="0"/>
              <a:t> click the file -&gt; Show logs</a:t>
            </a:r>
          </a:p>
          <a:p>
            <a:pPr lvl="1"/>
            <a:r>
              <a:rPr lang="en-US" dirty="0" smtClean="0"/>
              <a:t>Choose the revision to which you want to revert the changes to.</a:t>
            </a:r>
          </a:p>
          <a:p>
            <a:pPr lvl="1"/>
            <a:r>
              <a:rPr lang="en-US" dirty="0" smtClean="0"/>
              <a:t>You can verify the changes by double click in the below window that gets selected on choosing the desired commit related revision.</a:t>
            </a:r>
          </a:p>
          <a:p>
            <a:pPr lvl="1"/>
            <a:r>
              <a:rPr lang="en-US" dirty="0" err="1" smtClean="0"/>
              <a:t>Rt</a:t>
            </a:r>
            <a:r>
              <a:rPr lang="en-US" dirty="0" smtClean="0"/>
              <a:t> click, on the chosen rollback revision use, “</a:t>
            </a:r>
            <a:r>
              <a:rPr lang="en-US" dirty="0" err="1" smtClean="0"/>
              <a:t>rever</a:t>
            </a:r>
            <a:r>
              <a:rPr lang="en-US" dirty="0" smtClean="0"/>
              <a:t> to this revision” option.</a:t>
            </a:r>
          </a:p>
          <a:p>
            <a:pPr lvl="1"/>
            <a:r>
              <a:rPr lang="en-US" dirty="0" smtClean="0"/>
              <a:t>Locally your file would be modified to this revision.</a:t>
            </a:r>
          </a:p>
          <a:p>
            <a:pPr lvl="1"/>
            <a:r>
              <a:rPr lang="en-US" dirty="0" smtClean="0"/>
              <a:t>Now you can commit the change so its becomes available to all others who update their local code base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SVN URL of a file</a:t>
            </a:r>
            <a:endParaRPr lang="en-US" dirty="0"/>
          </a:p>
        </p:txBody>
      </p:sp>
      <p:sp>
        <p:nvSpPr>
          <p:cNvPr id="3" name="Content Placeholder 2"/>
          <p:cNvSpPr>
            <a:spLocks noGrp="1"/>
          </p:cNvSpPr>
          <p:nvPr>
            <p:ph idx="1"/>
          </p:nvPr>
        </p:nvSpPr>
        <p:spPr/>
        <p:txBody>
          <a:bodyPr/>
          <a:lstStyle/>
          <a:p>
            <a:r>
              <a:rPr lang="en-US" dirty="0" smtClean="0"/>
              <a:t>Right click the file -&gt; Properties -&gt; </a:t>
            </a:r>
            <a:r>
              <a:rPr lang="en-US" dirty="0" err="1" smtClean="0"/>
              <a:t>SubVersion</a:t>
            </a:r>
            <a:r>
              <a:rPr lang="en-US" dirty="0" smtClean="0"/>
              <a:t> tab give the SVN URL as to where this file is available in repository.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Branches</a:t>
            </a:r>
            <a:endParaRPr lang="en-US" dirty="0"/>
          </a:p>
        </p:txBody>
      </p:sp>
      <p:sp>
        <p:nvSpPr>
          <p:cNvPr id="3" name="Content Placeholder 2"/>
          <p:cNvSpPr>
            <a:spLocks noGrp="1"/>
          </p:cNvSpPr>
          <p:nvPr>
            <p:ph idx="1"/>
          </p:nvPr>
        </p:nvSpPr>
        <p:spPr/>
        <p:txBody>
          <a:bodyPr/>
          <a:lstStyle/>
          <a:p>
            <a:r>
              <a:rPr lang="en-US" dirty="0" smtClean="0"/>
              <a:t>In order for continuing with project work without affecting work flow of other teams you might end up working on a branch.</a:t>
            </a:r>
          </a:p>
          <a:p>
            <a:r>
              <a:rPr lang="en-US" dirty="0" smtClean="0"/>
              <a:t>This branch is actually cut from the main trunk only.</a:t>
            </a:r>
          </a:p>
          <a:p>
            <a:r>
              <a:rPr lang="en-US" dirty="0" smtClean="0"/>
              <a:t>And we need to understand that code from trunk only would be deployed in production.</a:t>
            </a:r>
          </a:p>
          <a:p>
            <a:r>
              <a:rPr lang="en-US" dirty="0" smtClean="0"/>
              <a:t>Thus whatever coding commits happen on branch should eventually be merged to trunk.</a:t>
            </a:r>
          </a:p>
          <a:p>
            <a:r>
              <a:rPr lang="en-US" dirty="0" smtClean="0"/>
              <a:t>Operation would be cutting a branch from trunk and merging branch back to trunk.</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Cutting Branch from trunk</a:t>
            </a:r>
            <a:endParaRPr lang="en-US" dirty="0"/>
          </a:p>
        </p:txBody>
      </p:sp>
      <p:sp>
        <p:nvSpPr>
          <p:cNvPr id="3" name="Content Placeholder 2"/>
          <p:cNvSpPr>
            <a:spLocks noGrp="1"/>
          </p:cNvSpPr>
          <p:nvPr>
            <p:ph idx="1"/>
          </p:nvPr>
        </p:nvSpPr>
        <p:spPr/>
        <p:txBody>
          <a:bodyPr>
            <a:normAutofit fontScale="92500"/>
          </a:bodyPr>
          <a:lstStyle/>
          <a:p>
            <a:r>
              <a:rPr lang="en-US" dirty="0" err="1" smtClean="0"/>
              <a:t>Goto</a:t>
            </a:r>
            <a:r>
              <a:rPr lang="en-US" dirty="0" smtClean="0"/>
              <a:t> the folder where you have checkout the trunk code (means folder pointing to &lt;</a:t>
            </a:r>
            <a:r>
              <a:rPr lang="en-US" dirty="0" err="1" smtClean="0"/>
              <a:t>proj_name</a:t>
            </a:r>
            <a:r>
              <a:rPr lang="en-US" dirty="0" smtClean="0"/>
              <a:t>&gt;/trunk/)</a:t>
            </a:r>
          </a:p>
          <a:p>
            <a:r>
              <a:rPr lang="en-US" dirty="0" smtClean="0"/>
              <a:t>Right click empty folder space there -&gt; TortoiseSVN -&gt; Branch/tag option</a:t>
            </a:r>
          </a:p>
          <a:p>
            <a:r>
              <a:rPr lang="en-US" dirty="0" smtClean="0"/>
              <a:t>On popup, the from URL would be default set to trunk URL but you got to change the to URL</a:t>
            </a:r>
          </a:p>
          <a:p>
            <a:r>
              <a:rPr lang="en-US" dirty="0" smtClean="0"/>
              <a:t>Change the “To URL”: /branches/&lt;</a:t>
            </a:r>
            <a:r>
              <a:rPr lang="en-US" dirty="0" err="1" smtClean="0"/>
              <a:t>branch_name</a:t>
            </a:r>
            <a:r>
              <a:rPr lang="en-US" dirty="0" smtClean="0"/>
              <a:t>&gt;</a:t>
            </a:r>
          </a:p>
          <a:p>
            <a:r>
              <a:rPr lang="en-US" dirty="0" smtClean="0"/>
              <a:t>Note: don’t create a folder with </a:t>
            </a:r>
            <a:r>
              <a:rPr lang="en-US" dirty="0" err="1" smtClean="0"/>
              <a:t>branch_name</a:t>
            </a:r>
            <a:r>
              <a:rPr lang="en-US" dirty="0" smtClean="0"/>
              <a:t> under branches folder. You just type branch name in the “to URL”. </a:t>
            </a:r>
          </a:p>
          <a:p>
            <a:r>
              <a:rPr lang="en-US" dirty="0" smtClean="0"/>
              <a:t>Tool would automatically create a branch from the revision.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Switching branches</a:t>
            </a:r>
            <a:endParaRPr lang="en-US" sz="4800" dirty="0"/>
          </a:p>
        </p:txBody>
      </p:sp>
      <p:sp>
        <p:nvSpPr>
          <p:cNvPr id="3" name="Content Placeholder 2"/>
          <p:cNvSpPr>
            <a:spLocks noGrp="1"/>
          </p:cNvSpPr>
          <p:nvPr>
            <p:ph idx="1"/>
          </p:nvPr>
        </p:nvSpPr>
        <p:spPr/>
        <p:txBody>
          <a:bodyPr/>
          <a:lstStyle/>
          <a:p>
            <a:r>
              <a:rPr lang="en-US" dirty="0" smtClean="0"/>
              <a:t>If you have cut a branch from local, you got to know that you local code is pointing to trunk and whatever you commit would be going to trunk location only. (You can confirm from SVN URL of local code)</a:t>
            </a:r>
          </a:p>
          <a:p>
            <a:r>
              <a:rPr lang="en-US" dirty="0" smtClean="0"/>
              <a:t>In case you want to work with branches you can either checkout the code with branch URL completely or use the “Switch” option.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branches back to trunk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Once your feature is ready on braches, then the code has to be merged back to trunk</a:t>
            </a:r>
          </a:p>
          <a:p>
            <a:r>
              <a:rPr lang="en-US" dirty="0" smtClean="0"/>
              <a:t>Process:</a:t>
            </a:r>
          </a:p>
          <a:p>
            <a:pPr lvl="1"/>
            <a:r>
              <a:rPr lang="en-US" dirty="0" smtClean="0"/>
              <a:t>Folder which is sync with &lt;</a:t>
            </a:r>
            <a:r>
              <a:rPr lang="en-US" dirty="0" err="1" smtClean="0"/>
              <a:t>proj_name</a:t>
            </a:r>
            <a:r>
              <a:rPr lang="en-US" dirty="0" smtClean="0"/>
              <a:t>&gt;/trunk/</a:t>
            </a:r>
          </a:p>
          <a:p>
            <a:pPr lvl="1"/>
            <a:r>
              <a:rPr lang="en-US" dirty="0" err="1" smtClean="0"/>
              <a:t>Rt</a:t>
            </a:r>
            <a:r>
              <a:rPr lang="en-US" dirty="0" smtClean="0"/>
              <a:t> </a:t>
            </a:r>
            <a:r>
              <a:rPr lang="en-US" dirty="0" err="1" smtClean="0"/>
              <a:t>clk</a:t>
            </a:r>
            <a:r>
              <a:rPr lang="en-US" dirty="0" smtClean="0"/>
              <a:t> -&gt; Tortoise SVN -&gt; Merge</a:t>
            </a:r>
          </a:p>
          <a:p>
            <a:pPr lvl="1"/>
            <a:r>
              <a:rPr lang="en-US" dirty="0" smtClean="0"/>
              <a:t>Continue with default “Merge range of revision”-&gt;next </a:t>
            </a:r>
          </a:p>
          <a:p>
            <a:pPr lvl="1"/>
            <a:r>
              <a:rPr lang="en-US" dirty="0" smtClean="0"/>
              <a:t>In the URL to merge from choose appropriate branch: &lt;</a:t>
            </a:r>
            <a:r>
              <a:rPr lang="en-US" dirty="0" err="1" smtClean="0"/>
              <a:t>proj_name</a:t>
            </a:r>
            <a:r>
              <a:rPr lang="en-US" dirty="0" smtClean="0"/>
              <a:t>&gt;/branches/&lt;</a:t>
            </a:r>
            <a:r>
              <a:rPr lang="en-US" dirty="0" err="1" smtClean="0"/>
              <a:t>branch_name</a:t>
            </a:r>
            <a:r>
              <a:rPr lang="en-US" dirty="0" smtClean="0"/>
              <a:t>&gt;</a:t>
            </a:r>
          </a:p>
          <a:p>
            <a:pPr lvl="1"/>
            <a:r>
              <a:rPr lang="en-US" dirty="0" smtClean="0"/>
              <a:t>Select Specific range -&gt; use Show log option and choose till what revision you want to merge to trunk -&gt; next</a:t>
            </a:r>
          </a:p>
          <a:p>
            <a:pPr lvl="1"/>
            <a:r>
              <a:rPr lang="en-US" dirty="0" smtClean="0"/>
              <a:t>Continue defaults -&gt; </a:t>
            </a:r>
            <a:r>
              <a:rPr lang="en-US" dirty="0" err="1" smtClean="0"/>
              <a:t>TestMerge</a:t>
            </a:r>
            <a:r>
              <a:rPr lang="en-US" dirty="0" smtClean="0"/>
              <a:t>(show what would happen after u merge)</a:t>
            </a:r>
          </a:p>
          <a:p>
            <a:pPr lvl="1"/>
            <a:r>
              <a:rPr lang="en-US" dirty="0" smtClean="0"/>
              <a:t>Then you finally merge.</a:t>
            </a:r>
          </a:p>
          <a:p>
            <a:pPr lvl="1"/>
            <a:r>
              <a:rPr lang="en-US" dirty="0" smtClean="0"/>
              <a:t>Any change made in the branch till the merged revision would be in you local machine under your folder which is in sync with trunk code.</a:t>
            </a:r>
          </a:p>
          <a:p>
            <a:pPr lvl="1"/>
            <a:r>
              <a:rPr lang="en-US" dirty="0" smtClean="0"/>
              <a:t>You now verify the changes, test it and then commit it to the repository.</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04088"/>
            <a:ext cx="5715000" cy="1143000"/>
          </a:xfrm>
        </p:spPr>
        <p:txBody>
          <a:bodyPr/>
          <a:lstStyle/>
          <a:p>
            <a:r>
              <a:rPr lang="en-US" dirty="0" smtClean="0"/>
              <a:t>Thank You.</a:t>
            </a:r>
            <a:endParaRPr lang="en-US" dirty="0"/>
          </a:p>
        </p:txBody>
      </p:sp>
      <p:sp>
        <p:nvSpPr>
          <p:cNvPr id="3" name="Content Placeholder 2"/>
          <p:cNvSpPr>
            <a:spLocks noGrp="1"/>
          </p:cNvSpPr>
          <p:nvPr>
            <p:ph idx="1"/>
          </p:nvPr>
        </p:nvSpPr>
        <p:spPr>
          <a:xfrm>
            <a:off x="3048000" y="3962400"/>
            <a:ext cx="5638800" cy="2362200"/>
          </a:xfrm>
        </p:spPr>
        <p:txBody>
          <a:bodyPr>
            <a:normAutofit fontScale="92500"/>
          </a:bodyPr>
          <a:lstStyle/>
          <a:p>
            <a:r>
              <a:rPr lang="en-US" dirty="0" smtClean="0"/>
              <a:t>Presenter details:</a:t>
            </a:r>
          </a:p>
          <a:p>
            <a:r>
              <a:rPr lang="en-US" dirty="0" smtClean="0"/>
              <a:t>Name: Tausief Shaikh</a:t>
            </a:r>
          </a:p>
          <a:p>
            <a:r>
              <a:rPr lang="en-US" dirty="0" err="1" smtClean="0"/>
              <a:t>EmailId</a:t>
            </a:r>
            <a:r>
              <a:rPr lang="en-US" dirty="0" smtClean="0"/>
              <a:t>: </a:t>
            </a:r>
            <a:r>
              <a:rPr lang="en-US" dirty="0" smtClean="0">
                <a:hlinkClick r:id="rId2"/>
              </a:rPr>
              <a:t>tausiefshaikh17@gmail.com</a:t>
            </a:r>
            <a:endParaRPr lang="en-US" dirty="0" smtClean="0"/>
          </a:p>
          <a:p>
            <a:r>
              <a:rPr lang="en-US" dirty="0" err="1" smtClean="0"/>
              <a:t>Fb</a:t>
            </a:r>
            <a:r>
              <a:rPr lang="en-US" dirty="0" smtClean="0"/>
              <a:t>: </a:t>
            </a:r>
            <a:r>
              <a:rPr lang="en-US" dirty="0" smtClean="0">
                <a:hlinkClick r:id="rId3"/>
              </a:rPr>
              <a:t>https://www.facebook.com/tausiefs</a:t>
            </a:r>
            <a:endParaRPr lang="en-US" dirty="0" smtClean="0"/>
          </a:p>
          <a:p>
            <a:r>
              <a:rPr lang="en-US" dirty="0" smtClean="0"/>
              <a:t>Contact: </a:t>
            </a:r>
            <a:r>
              <a:rPr lang="en-US" dirty="0" smtClean="0">
                <a:sym typeface="Wingdings" pitchFamily="2" charset="2"/>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SVN</a:t>
            </a:r>
            <a:endParaRPr lang="en-US" dirty="0"/>
          </a:p>
        </p:txBody>
      </p:sp>
      <p:sp>
        <p:nvSpPr>
          <p:cNvPr id="3" name="Content Placeholder 2"/>
          <p:cNvSpPr>
            <a:spLocks noGrp="1"/>
          </p:cNvSpPr>
          <p:nvPr>
            <p:ph idx="1"/>
          </p:nvPr>
        </p:nvSpPr>
        <p:spPr/>
        <p:txBody>
          <a:bodyPr>
            <a:normAutofit lnSpcReduction="10000"/>
          </a:bodyPr>
          <a:lstStyle/>
          <a:p>
            <a:r>
              <a:rPr lang="en-US" dirty="0" smtClean="0"/>
              <a:t>Without a tool like SVN, project development would get horrible. Rather than focusing on actual project functionality, team would put more efforts and time on maintaining the stability of the code base.</a:t>
            </a:r>
          </a:p>
          <a:p>
            <a:r>
              <a:rPr lang="en-US" dirty="0" smtClean="0"/>
              <a:t>You always need to work </a:t>
            </a:r>
            <a:r>
              <a:rPr lang="en-US" dirty="0" err="1" smtClean="0"/>
              <a:t>w.r.t</a:t>
            </a:r>
            <a:r>
              <a:rPr lang="en-US" dirty="0" smtClean="0"/>
              <a:t> the latest code so there is a need of a central system which tracks the latest code at any point of time.</a:t>
            </a:r>
          </a:p>
          <a:p>
            <a:r>
              <a:rPr lang="en-US" dirty="0" smtClean="0"/>
              <a:t>The latest code from this central system would be deployed for integration testing and further in production. This it’s a must to maintain very stable code in this central machine at any given point of time.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SVN</a:t>
            </a:r>
            <a:endParaRPr lang="en-US" dirty="0"/>
          </a:p>
        </p:txBody>
      </p:sp>
      <p:sp>
        <p:nvSpPr>
          <p:cNvPr id="3" name="Content Placeholder 2"/>
          <p:cNvSpPr>
            <a:spLocks noGrp="1"/>
          </p:cNvSpPr>
          <p:nvPr>
            <p:ph idx="1"/>
          </p:nvPr>
        </p:nvSpPr>
        <p:spPr/>
        <p:txBody>
          <a:bodyPr/>
          <a:lstStyle/>
          <a:p>
            <a:r>
              <a:rPr lang="en-US" dirty="0" smtClean="0"/>
              <a:t>We need a system which can assure us that the code never gets override by other developers code.</a:t>
            </a:r>
          </a:p>
          <a:p>
            <a:r>
              <a:rPr lang="en-US" dirty="0" smtClean="0"/>
              <a:t>Manually monitoring this central system is practically never possible.</a:t>
            </a:r>
          </a:p>
          <a:p>
            <a:r>
              <a:rPr lang="en-US" dirty="0" smtClean="0"/>
              <a:t>We need a tool which can address this concern at any given point of time</a:t>
            </a:r>
          </a:p>
          <a:p>
            <a:r>
              <a:rPr lang="en-US" dirty="0" smtClean="0"/>
              <a:t>Thus a tool like SVN is there in IT, which takes care of maintaining entire codebase automatically in a single place and providing no data loss even in case of high concurrent user access.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In order to work with SVN we need SVN server software and SVN client.</a:t>
            </a:r>
          </a:p>
          <a:p>
            <a:r>
              <a:rPr lang="en-US" dirty="0" smtClean="0"/>
              <a:t>SVN server would be installed in the machine where central code and documents would be maintained.</a:t>
            </a:r>
          </a:p>
          <a:p>
            <a:r>
              <a:rPr lang="en-US" dirty="0" smtClean="0"/>
              <a:t>This helps getting a controlled access for getting data inside and outside the central place.</a:t>
            </a:r>
          </a:p>
          <a:p>
            <a:r>
              <a:rPr lang="en-US" dirty="0" smtClean="0"/>
              <a:t>SVN clients are installed in developer’s machine and are the means to perform operations with the code/files available insider SVN server.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SVN Server</a:t>
            </a:r>
            <a:endParaRPr lang="en-US" dirty="0"/>
          </a:p>
        </p:txBody>
      </p:sp>
      <p:sp>
        <p:nvSpPr>
          <p:cNvPr id="3" name="Content Placeholder 2"/>
          <p:cNvSpPr>
            <a:spLocks noGrp="1"/>
          </p:cNvSpPr>
          <p:nvPr>
            <p:ph idx="1"/>
          </p:nvPr>
        </p:nvSpPr>
        <p:spPr/>
        <p:txBody>
          <a:bodyPr/>
          <a:lstStyle/>
          <a:p>
            <a:r>
              <a:rPr lang="en-US" dirty="0" smtClean="0"/>
              <a:t>There are multiple SVN server software available in the market and </a:t>
            </a:r>
            <a:r>
              <a:rPr lang="en-US" dirty="0" err="1" smtClean="0"/>
              <a:t>VisualSVN</a:t>
            </a:r>
            <a:r>
              <a:rPr lang="en-US" dirty="0" smtClean="0"/>
              <a:t> is one of such kind quite commonly used during project development.</a:t>
            </a:r>
          </a:p>
          <a:p>
            <a:r>
              <a:rPr lang="en-US" dirty="0" err="1" smtClean="0"/>
              <a:t>VisualSVN</a:t>
            </a:r>
            <a:r>
              <a:rPr lang="en-US" dirty="0" smtClean="0"/>
              <a:t> server maintains code/files related to entire projects that run within your org.</a:t>
            </a:r>
          </a:p>
          <a:p>
            <a:r>
              <a:rPr lang="en-US" dirty="0" smtClean="0"/>
              <a:t>These projects would be managed as separate repositories, where each repository would be pointing to a single project.</a:t>
            </a:r>
          </a:p>
          <a:p>
            <a:r>
              <a:rPr lang="en-US" dirty="0" smtClean="0"/>
              <a:t>It provides secured access to employees for accessing this codebase.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err="1" smtClean="0"/>
              <a:t>VisualSVN</a:t>
            </a:r>
            <a:endParaRPr lang="en-US" dirty="0"/>
          </a:p>
        </p:txBody>
      </p:sp>
      <p:sp>
        <p:nvSpPr>
          <p:cNvPr id="3" name="Content Placeholder 2"/>
          <p:cNvSpPr>
            <a:spLocks noGrp="1"/>
          </p:cNvSpPr>
          <p:nvPr>
            <p:ph idx="1"/>
          </p:nvPr>
        </p:nvSpPr>
        <p:spPr/>
        <p:txBody>
          <a:bodyPr>
            <a:normAutofit fontScale="92500"/>
          </a:bodyPr>
          <a:lstStyle/>
          <a:p>
            <a:r>
              <a:rPr lang="en-US" dirty="0" smtClean="0"/>
              <a:t>Download: </a:t>
            </a:r>
            <a:r>
              <a:rPr lang="en-US" dirty="0" smtClean="0">
                <a:hlinkClick r:id="rId2"/>
              </a:rPr>
              <a:t>https://www.visualsvn.com/server/download/</a:t>
            </a:r>
            <a:endParaRPr lang="en-US" dirty="0" smtClean="0"/>
          </a:p>
          <a:p>
            <a:r>
              <a:rPr lang="en-US" dirty="0" smtClean="0"/>
              <a:t>Features:</a:t>
            </a:r>
          </a:p>
          <a:p>
            <a:pPr lvl="1"/>
            <a:r>
              <a:rPr lang="en-US" dirty="0" smtClean="0"/>
              <a:t>Allows you to create repositories which can be exposed as HTTP </a:t>
            </a:r>
            <a:r>
              <a:rPr lang="en-US" dirty="0" err="1" smtClean="0"/>
              <a:t>urls</a:t>
            </a:r>
            <a:r>
              <a:rPr lang="en-US" dirty="0" smtClean="0"/>
              <a:t> (</a:t>
            </a:r>
            <a:r>
              <a:rPr lang="en-US" dirty="0" err="1" smtClean="0"/>
              <a:t>eg</a:t>
            </a:r>
            <a:r>
              <a:rPr lang="en-US" dirty="0" smtClean="0"/>
              <a:t>: https://&lt;machine_name&gt;:8443/svn/&lt;project_name&gt;/)</a:t>
            </a:r>
          </a:p>
          <a:p>
            <a:pPr lvl="1"/>
            <a:r>
              <a:rPr lang="en-US" dirty="0" smtClean="0"/>
              <a:t>Allows you to add users.</a:t>
            </a:r>
          </a:p>
          <a:p>
            <a:pPr lvl="1"/>
            <a:r>
              <a:rPr lang="en-US" dirty="0" smtClean="0"/>
              <a:t>Allows you to organize users in groups.</a:t>
            </a:r>
          </a:p>
          <a:p>
            <a:pPr lvl="1"/>
            <a:r>
              <a:rPr lang="en-US" dirty="0" smtClean="0"/>
              <a:t>These individual users or groups could be given access to created repositories.</a:t>
            </a:r>
          </a:p>
          <a:p>
            <a:pPr lvl="1"/>
            <a:r>
              <a:rPr lang="en-US" dirty="0" smtClean="0"/>
              <a:t>Only those who are permissions, can access the repositories.</a:t>
            </a:r>
          </a:p>
          <a:p>
            <a:pPr lvl="1"/>
            <a:r>
              <a:rPr lang="en-US" dirty="0" smtClean="0"/>
              <a:t>Maintains history of changes done by all users.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SVNClient</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 software which would be installed in client machines. (In your laptops / desktops)</a:t>
            </a:r>
          </a:p>
          <a:p>
            <a:r>
              <a:rPr lang="en-US" dirty="0" smtClean="0"/>
              <a:t>Using this you can connect to the repository created in SVN Server</a:t>
            </a:r>
          </a:p>
          <a:p>
            <a:r>
              <a:rPr lang="en-US" dirty="0" smtClean="0"/>
              <a:t>There are multiple clients available in market and the developer has the freedom to choose the tool they are comfortable to use. (Within one team multiple members can work with different tools)</a:t>
            </a:r>
          </a:p>
          <a:p>
            <a:r>
              <a:rPr lang="en-US" dirty="0" smtClean="0"/>
              <a:t>This tools allows to perform all operations </a:t>
            </a:r>
            <a:r>
              <a:rPr lang="en-US" dirty="0" err="1" smtClean="0"/>
              <a:t>w.r.t</a:t>
            </a:r>
            <a:r>
              <a:rPr lang="en-US" dirty="0" smtClean="0"/>
              <a:t> the repository manages by SVN server.</a:t>
            </a:r>
          </a:p>
          <a:p>
            <a:r>
              <a:rPr lang="en-US" dirty="0" err="1" smtClean="0"/>
              <a:t>Egs</a:t>
            </a:r>
            <a:r>
              <a:rPr lang="en-US" dirty="0" smtClean="0"/>
              <a:t>: </a:t>
            </a:r>
            <a:r>
              <a:rPr lang="en-US" dirty="0" err="1" smtClean="0"/>
              <a:t>EclipsePlugin</a:t>
            </a:r>
            <a:r>
              <a:rPr lang="en-US" dirty="0" smtClean="0"/>
              <a:t>, </a:t>
            </a:r>
            <a:r>
              <a:rPr lang="en-US" dirty="0" err="1" smtClean="0"/>
              <a:t>TortiseSVN</a:t>
            </a:r>
            <a:r>
              <a:rPr lang="en-US" dirty="0" smtClean="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321</TotalTime>
  <Words>3059</Words>
  <Application>Microsoft Office PowerPoint</Application>
  <PresentationFormat>On-screen Show (4:3)</PresentationFormat>
  <Paragraphs>239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SVN – Subversion</vt:lpstr>
      <vt:lpstr>Introduction</vt:lpstr>
      <vt:lpstr>SVN (Subversion)</vt:lpstr>
      <vt:lpstr>Need of SVN</vt:lpstr>
      <vt:lpstr>Need of SVN</vt:lpstr>
      <vt:lpstr>Setup</vt:lpstr>
      <vt:lpstr>SVN Server</vt:lpstr>
      <vt:lpstr>Working with VisualSVN</vt:lpstr>
      <vt:lpstr>SVNClient</vt:lpstr>
      <vt:lpstr>Working with TortiseSVN</vt:lpstr>
      <vt:lpstr>End-To-End process</vt:lpstr>
      <vt:lpstr>End-To-End process…</vt:lpstr>
      <vt:lpstr>Initial folder structure of repo</vt:lpstr>
      <vt:lpstr>Things you need to do after joining company or getting allowed to project</vt:lpstr>
      <vt:lpstr>Operations that you are expected to perform while working with SVN</vt:lpstr>
      <vt:lpstr>SVN Checkout</vt:lpstr>
      <vt:lpstr>SVN Add</vt:lpstr>
      <vt:lpstr>Commit</vt:lpstr>
      <vt:lpstr>Commit …</vt:lpstr>
      <vt:lpstr>Update</vt:lpstr>
      <vt:lpstr>Update ….</vt:lpstr>
      <vt:lpstr>Update…</vt:lpstr>
      <vt:lpstr>Diff</vt:lpstr>
      <vt:lpstr>Deleting a file</vt:lpstr>
      <vt:lpstr>Deleting a File..</vt:lpstr>
      <vt:lpstr>Deleting a file ..</vt:lpstr>
      <vt:lpstr>Show logs</vt:lpstr>
      <vt:lpstr>Lock</vt:lpstr>
      <vt:lpstr>Lock…</vt:lpstr>
      <vt:lpstr>SVN Revert</vt:lpstr>
      <vt:lpstr>Reverting a file to older revision</vt:lpstr>
      <vt:lpstr>Getting SVN URL of a file</vt:lpstr>
      <vt:lpstr>Working with Branches</vt:lpstr>
      <vt:lpstr>Cutting Branch from trunk</vt:lpstr>
      <vt:lpstr>Switching branches</vt:lpstr>
      <vt:lpstr>Merging branches back to trunk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SVN – Subversion</dc:title>
  <dc:creator>techmojo</dc:creator>
  <cp:lastModifiedBy>techmojo</cp:lastModifiedBy>
  <cp:revision>50</cp:revision>
  <dcterms:created xsi:type="dcterms:W3CDTF">2015-08-02T18:37:23Z</dcterms:created>
  <dcterms:modified xsi:type="dcterms:W3CDTF">2015-08-03T00:04:24Z</dcterms:modified>
</cp:coreProperties>
</file>