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de1461bd3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factor mostly age</a:t>
            </a:r>
            <a:endParaRPr/>
          </a:p>
          <a:p>
            <a:pPr indent="-241300" lvl="1" marL="7429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Raleway"/>
              <a:buChar char="○"/>
            </a:pPr>
            <a:r>
              <a:rPr lang="en">
                <a:solidFill>
                  <a:srgbClr val="0020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About 1 million Americans &amp; 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10 million people worldwide</a:t>
            </a:r>
            <a:r>
              <a:rPr lang="en">
                <a:solidFill>
                  <a:srgbClr val="0020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are living with PD</a:t>
            </a:r>
            <a:endParaRPr>
              <a:solidFill>
                <a:srgbClr val="0020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41300" lvl="1" marL="7429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2029"/>
              </a:buClr>
              <a:buSzPts val="1100"/>
              <a:buFont typeface="Raleway"/>
              <a:buChar char="○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Side effects from surgery (DBS) &amp;  long-term use of medication (Levodopa)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41300" lvl="1" marL="7429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Char char="○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Depression, anxiety, dementia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gcde1461bd3_2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de1461bd3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</a:t>
            </a:r>
            <a:endParaRPr/>
          </a:p>
        </p:txBody>
      </p:sp>
      <p:sp>
        <p:nvSpPr>
          <p:cNvPr id="152" name="Google Shape;152;gcde1461bd3_2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de1461bd3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cde1461bd3_2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de1461bd3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cde1461bd3_2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de1461bd3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4150" lvl="2" marL="11430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Raleway"/>
              <a:buChar char="■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Eating problems (chewing &amp; swallowing)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184150" lvl="2" marL="11430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Raleway"/>
              <a:buChar char="■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Sleep disorders (rapid eye blinking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184150" lvl="2" marL="11430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Raleway"/>
              <a:buChar char="■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Constipation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184150" lvl="2" marL="11430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Char char="■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Dizziness, orthostatic hypotension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84150" lvl="2" marL="11430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Char char="■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Mental storm, derangement, diminished cognitive functions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gcde1461bd3_2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de1461bd3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OTC devices are marketable only for muscle toning; prescription devices can be purchased only with a medical prescription for therapy</a:t>
            </a:r>
            <a:endParaRPr/>
          </a:p>
        </p:txBody>
      </p:sp>
      <p:sp>
        <p:nvSpPr>
          <p:cNvPr id="114" name="Google Shape;114;gcde1461bd3_2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de1461bd3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 </a:t>
            </a:r>
            <a:endParaRPr/>
          </a:p>
        </p:txBody>
      </p:sp>
      <p:sp>
        <p:nvSpPr>
          <p:cNvPr id="121" name="Google Shape;121;gcde1461bd3_2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de1461bd3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</a:t>
            </a:r>
            <a:endParaRPr/>
          </a:p>
        </p:txBody>
      </p:sp>
      <p:sp>
        <p:nvSpPr>
          <p:cNvPr id="127" name="Google Shape;127;gcde1461bd3_2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de1461bd3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Cainwyn </a:t>
            </a:r>
            <a:endParaRPr/>
          </a:p>
        </p:txBody>
      </p:sp>
      <p:sp>
        <p:nvSpPr>
          <p:cNvPr id="133" name="Google Shape;133;gcde1461bd3_2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de1461bd3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Cainwyn</a:t>
            </a:r>
            <a:endParaRPr/>
          </a:p>
        </p:txBody>
      </p:sp>
      <p:sp>
        <p:nvSpPr>
          <p:cNvPr id="139" name="Google Shape;139;gcde1461bd3_2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de1461bd3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Selina </a:t>
            </a:r>
            <a:endParaRPr/>
          </a:p>
        </p:txBody>
      </p:sp>
      <p:sp>
        <p:nvSpPr>
          <p:cNvPr id="145" name="Google Shape;145;gcde1461bd3_2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914401" y="171448"/>
            <a:ext cx="78015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457200" y="914401"/>
            <a:ext cx="8229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Muscle_contraction" TargetMode="External"/><Relationship Id="rId4" Type="http://schemas.openxmlformats.org/officeDocument/2006/relationships/hyperlink" Target="https://en.wikipedia.org/wiki/Action_potential" TargetMode="External"/><Relationship Id="rId5" Type="http://schemas.openxmlformats.org/officeDocument/2006/relationships/hyperlink" Target="https://en.wikipedia.org/wiki/Central_nervous_system" TargetMode="External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914401" y="171448"/>
            <a:ext cx="7801368" cy="514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Calibri"/>
              <a:buNone/>
            </a:pPr>
            <a:r>
              <a:rPr b="1" lang="en"/>
              <a:t>Background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39300" y="771525"/>
            <a:ext cx="5351400" cy="43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2124"/>
                </a:solidFill>
                <a:highlight>
                  <a:srgbClr val="BCE5FF"/>
                </a:highlight>
                <a:latin typeface="Raleway"/>
                <a:ea typeface="Raleway"/>
                <a:cs typeface="Raleway"/>
                <a:sym typeface="Raleway"/>
              </a:rPr>
              <a:t>Parkinson's disease (PD)</a:t>
            </a:r>
            <a:endParaRPr b="1">
              <a:solidFill>
                <a:srgbClr val="202124"/>
              </a:solidFill>
              <a:highlight>
                <a:srgbClr val="BCE5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41300" lvl="1" marL="28575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">
                <a:solidFill>
                  <a:srgbClr val="202124"/>
                </a:solidFill>
                <a:highlight>
                  <a:srgbClr val="FFD5D5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>
                <a:solidFill>
                  <a:srgbClr val="202124"/>
                </a:solidFill>
                <a:highlight>
                  <a:srgbClr val="FFD5D5"/>
                </a:highlight>
                <a:latin typeface="Raleway"/>
                <a:ea typeface="Raleway"/>
                <a:cs typeface="Raleway"/>
                <a:sym typeface="Raleway"/>
              </a:rPr>
              <a:t>brain disorder</a:t>
            </a:r>
            <a:r>
              <a:rPr lang="en">
                <a:solidFill>
                  <a:srgbClr val="202124"/>
                </a:solidFill>
                <a:highlight>
                  <a:srgbClr val="FFD5D5"/>
                </a:highlight>
                <a:latin typeface="Raleway"/>
                <a:ea typeface="Raleway"/>
                <a:cs typeface="Raleway"/>
                <a:sym typeface="Raleway"/>
              </a:rPr>
              <a:t>;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O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ccurs when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neurons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that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control movement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become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impaired 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184150" lvl="2" marL="6858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■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=&gt; </a:t>
            </a: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Production of </a:t>
            </a:r>
            <a:r>
              <a:rPr b="1"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less dopamine 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41300" lvl="1" marL="28575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Symptoms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b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egin gradually and get worse over time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 b="1">
              <a:solidFill>
                <a:srgbClr val="202124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184150" lvl="2" marL="6858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■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Involuntary </a:t>
            </a:r>
            <a:r>
              <a:rPr b="1" lang="en">
                <a:solidFill>
                  <a:srgbClr val="000000"/>
                </a:solidFill>
                <a:highlight>
                  <a:srgbClr val="FFD5D5"/>
                </a:highlight>
                <a:latin typeface="Raleway"/>
                <a:ea typeface="Raleway"/>
                <a:cs typeface="Raleway"/>
                <a:sym typeface="Raleway"/>
              </a:rPr>
              <a:t>tremor</a:t>
            </a:r>
            <a:r>
              <a:rPr b="1"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majorly in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hands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arms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, and legs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184150" lvl="2" marL="6858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■"/>
            </a:pPr>
            <a:r>
              <a:rPr b="1" lang="en">
                <a:solidFill>
                  <a:srgbClr val="000000"/>
                </a:solidFill>
                <a:highlight>
                  <a:srgbClr val="FFD5D5"/>
                </a:highlight>
                <a:latin typeface="Raleway"/>
                <a:ea typeface="Raleway"/>
                <a:cs typeface="Raleway"/>
                <a:sym typeface="Raleway"/>
              </a:rPr>
              <a:t>Muscle stiffness </a:t>
            </a:r>
            <a:endParaRPr>
              <a:solidFill>
                <a:srgbClr val="000000"/>
              </a:solidFill>
              <a:highlight>
                <a:srgbClr val="FFD5D5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184150" lvl="2" marL="6858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■"/>
            </a:pPr>
            <a:r>
              <a:rPr b="1" lang="en">
                <a:solidFill>
                  <a:srgbClr val="000000"/>
                </a:solidFill>
                <a:highlight>
                  <a:srgbClr val="FFD5D5"/>
                </a:highlight>
                <a:latin typeface="Raleway"/>
                <a:ea typeface="Raleway"/>
                <a:cs typeface="Raleway"/>
                <a:sym typeface="Raleway"/>
              </a:rPr>
              <a:t>Bradykinesia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(slowness of movement)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41300" lvl="1" marL="28575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About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95-96%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of PD patients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are diagnosed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around the </a:t>
            </a:r>
            <a:r>
              <a:rPr b="1" lang="en">
                <a:solidFill>
                  <a:srgbClr val="000000"/>
                </a:solidFill>
                <a:highlight>
                  <a:srgbClr val="FFD5D5"/>
                </a:highlight>
                <a:latin typeface="Raleway"/>
                <a:ea typeface="Raleway"/>
                <a:cs typeface="Raleway"/>
                <a:sym typeface="Raleway"/>
              </a:rPr>
              <a:t>age of 60</a:t>
            </a:r>
            <a:endParaRPr b="1">
              <a:solidFill>
                <a:srgbClr val="000000"/>
              </a:solidFill>
              <a:highlight>
                <a:srgbClr val="FFD5D5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41300" lvl="1" marL="28575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Char char="○"/>
            </a:pPr>
            <a:r>
              <a:rPr lang="en" sz="1100">
                <a:solidFill>
                  <a:srgbClr val="0020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b="1" lang="en" sz="1100">
                <a:solidFill>
                  <a:srgbClr val="002029"/>
                </a:solidFill>
                <a:highlight>
                  <a:srgbClr val="FFD5D5"/>
                </a:highlight>
                <a:latin typeface="Raleway"/>
                <a:ea typeface="Raleway"/>
                <a:cs typeface="Raleway"/>
                <a:sym typeface="Raleway"/>
              </a:rPr>
              <a:t>second most common </a:t>
            </a:r>
            <a:r>
              <a:rPr b="1" lang="en" sz="1100">
                <a:solidFill>
                  <a:srgbClr val="0020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degenerative neurological disorder </a:t>
            </a:r>
            <a:r>
              <a:rPr lang="en" sz="1100">
                <a:solidFill>
                  <a:srgbClr val="0020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after Alzheimer’s disease</a:t>
            </a:r>
            <a:endParaRPr sz="1100">
              <a:solidFill>
                <a:srgbClr val="0020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41300" lvl="1" marL="28575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Char char="○"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After at least 10 years of PD, patients have an </a:t>
            </a: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increased disease</a:t>
            </a:r>
            <a:r>
              <a:rPr b="1"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burden 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&amp; a </a:t>
            </a: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greater impairment in quality of life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84150" lvl="2" marL="6858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■"/>
            </a:pPr>
            <a:r>
              <a:rPr b="1" lang="en">
                <a:solidFill>
                  <a:srgbClr val="000000"/>
                </a:solidFill>
                <a:highlight>
                  <a:srgbClr val="FFD5D5"/>
                </a:highlight>
                <a:latin typeface="Raleway"/>
                <a:ea typeface="Raleway"/>
                <a:cs typeface="Raleway"/>
                <a:sym typeface="Raleway"/>
              </a:rPr>
              <a:t>Wear-off effect of medication</a:t>
            </a:r>
            <a:r>
              <a:rPr b="1"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through mid to late stages of PD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84150" lvl="2" marL="6858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■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Current treatments do not perfectly cure PD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3458" r="4553" t="2543"/>
          <a:stretch/>
        </p:blipFill>
        <p:spPr>
          <a:xfrm>
            <a:off x="5292875" y="2571750"/>
            <a:ext cx="3851126" cy="25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2343" l="6272" r="4632" t="0"/>
          <a:stretch/>
        </p:blipFill>
        <p:spPr>
          <a:xfrm>
            <a:off x="5660725" y="59075"/>
            <a:ext cx="3115400" cy="25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914401" y="171448"/>
            <a:ext cx="7801368" cy="514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Calibri"/>
              <a:buNone/>
            </a:pPr>
            <a:r>
              <a:rPr b="1" lang="en"/>
              <a:t>Materials Selection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914401" y="156540"/>
            <a:ext cx="7801368" cy="514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Calibri"/>
              <a:buNone/>
            </a:pPr>
            <a:r>
              <a:rPr b="1" lang="en"/>
              <a:t>Conclusions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What could the impact of your product be if you brought it to market?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expensive, Easily accessible w/ prescription,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0" i="0" lang="en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FDA regulatory pathway</a:t>
            </a:r>
            <a:r>
              <a:rPr lang="en">
                <a:solidFill>
                  <a:srgbClr val="1D1C1D"/>
                </a:solidFill>
              </a:rPr>
              <a:t>: </a:t>
            </a:r>
            <a:r>
              <a:rPr b="0" i="0" lang="en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Class II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What challenges might you run into if you were to bring your product to the market?</a:t>
            </a:r>
            <a:endParaRPr/>
          </a:p>
          <a:p>
            <a:pPr indent="-254000" lvl="0" marL="3429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Teaching them how to use the product (old people)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914401" y="171448"/>
            <a:ext cx="7801368" cy="514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Calibri"/>
              <a:buNone/>
            </a:pPr>
            <a:r>
              <a:rPr b="1" lang="en"/>
              <a:t>Existing Solutions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5197250" y="914400"/>
            <a:ext cx="2919000" cy="3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BCE5FF"/>
                </a:highlight>
              </a:rPr>
              <a:t>Physical Therapy </a:t>
            </a:r>
            <a:endParaRPr b="1">
              <a:highlight>
                <a:srgbClr val="BCE5FF"/>
              </a:highlight>
            </a:endParaRPr>
          </a:p>
          <a:p>
            <a:pPr indent="-298450" lvl="0" marL="6858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en"/>
              <a:t>Early onset for Parkinson’s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BCE5FF"/>
                </a:highlight>
              </a:rPr>
              <a:t>Medication </a:t>
            </a:r>
            <a:endParaRPr b="1">
              <a:highlight>
                <a:srgbClr val="BCE5FF"/>
              </a:highlight>
            </a:endParaRPr>
          </a:p>
          <a:p>
            <a:pPr indent="-298450" lvl="0" marL="6858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en"/>
              <a:t>Medication Side Effects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BCE5FF"/>
                </a:highlight>
              </a:rPr>
              <a:t>Surgery 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6858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en"/>
              <a:t>Brain damage </a:t>
            </a:r>
            <a:endParaRPr/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Char char="○"/>
            </a:pPr>
            <a:r>
              <a:rPr lang="en"/>
              <a:t>Surgical Errors </a:t>
            </a:r>
            <a:endParaRPr/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Char char="○"/>
            </a:pPr>
            <a:r>
              <a:rPr lang="en"/>
              <a:t>Highly invasive 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86175" y="914400"/>
            <a:ext cx="4598400" cy="3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BCE5FF"/>
                </a:highlight>
              </a:rPr>
              <a:t>Physical Therapy </a:t>
            </a:r>
            <a:endParaRPr b="1">
              <a:highlight>
                <a:srgbClr val="BCE5FF"/>
              </a:highlight>
            </a:endParaRPr>
          </a:p>
          <a:p>
            <a:pPr indent="-298450" lvl="0" marL="6858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Transcutaneous Electric Muscle Stimulation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Functional Electric Stimulation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Neuromuscular Electric Stimulation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Electric Muscle Stimulation using a medium-frequency band </a:t>
            </a:r>
            <a:endParaRPr b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BCE5FF"/>
                </a:highlight>
              </a:rPr>
              <a:t>Medication </a:t>
            </a:r>
            <a:endParaRPr b="1">
              <a:highlight>
                <a:srgbClr val="BCE5FF"/>
              </a:highlight>
            </a:endParaRPr>
          </a:p>
          <a:p>
            <a:pPr indent="-298450" lvl="0" marL="6858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Duopa: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Levodopa + Carbidopa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Dopamine agonists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COMT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Antidepressant 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BCE5FF"/>
                </a:highlight>
              </a:rPr>
              <a:t>Surgery </a:t>
            </a:r>
            <a:endParaRPr b="1">
              <a:highlight>
                <a:srgbClr val="BCE5FF"/>
              </a:highlight>
            </a:endParaRPr>
          </a:p>
          <a:p>
            <a:pPr indent="-298450" lvl="0" marL="6858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Deep Brain Stimulation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lphaLcPeriod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Pallidotomy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lphaLcPeriod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Thalamotomy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Focused Ultrasound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4571" l="7527" r="8084" t="14378"/>
          <a:stretch/>
        </p:blipFill>
        <p:spPr>
          <a:xfrm>
            <a:off x="6483000" y="1201431"/>
            <a:ext cx="2661000" cy="345888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type="title"/>
          </p:nvPr>
        </p:nvSpPr>
        <p:spPr>
          <a:xfrm>
            <a:off x="914401" y="171448"/>
            <a:ext cx="7801368" cy="514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Calibri"/>
              <a:buNone/>
            </a:pPr>
            <a:r>
              <a:rPr b="1" lang="en"/>
              <a:t>Stakeholders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0" y="739375"/>
            <a:ext cx="65688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BCE5FF"/>
                </a:highlight>
                <a:latin typeface="Raleway"/>
                <a:ea typeface="Raleway"/>
                <a:cs typeface="Raleway"/>
                <a:sym typeface="Raleway"/>
              </a:rPr>
              <a:t>Physical Therapist at Senior Care Center </a:t>
            </a:r>
            <a:endParaRPr b="1" sz="1200">
              <a:solidFill>
                <a:srgbClr val="000000"/>
              </a:solidFill>
              <a:highlight>
                <a:srgbClr val="BCE5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41300" lvl="1" marL="7429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Alleviating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/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Preventing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major motor symptoms of PD  is significant to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reduce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the chance of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developing </a:t>
            </a:r>
            <a:r>
              <a:rPr b="1" lang="en">
                <a:solidFill>
                  <a:srgbClr val="000000"/>
                </a:solidFill>
                <a:highlight>
                  <a:srgbClr val="FFD5D5"/>
                </a:highlight>
                <a:latin typeface="Raleway"/>
                <a:ea typeface="Raleway"/>
                <a:cs typeface="Raleway"/>
                <a:sym typeface="Raleway"/>
              </a:rPr>
              <a:t>complications </a:t>
            </a:r>
            <a:endParaRPr>
              <a:solidFill>
                <a:srgbClr val="000000"/>
              </a:solidFill>
              <a:highlight>
                <a:srgbClr val="FFD5D5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41300" lvl="1" marL="7429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Importance of </a:t>
            </a:r>
            <a:r>
              <a:rPr b="1" lang="en">
                <a:solidFill>
                  <a:srgbClr val="000000"/>
                </a:solidFill>
                <a:highlight>
                  <a:srgbClr val="FFD5D5"/>
                </a:highlight>
                <a:latin typeface="Raleway"/>
                <a:ea typeface="Raleway"/>
                <a:cs typeface="Raleway"/>
                <a:sym typeface="Raleway"/>
              </a:rPr>
              <a:t>muscle stimulation </a:t>
            </a:r>
            <a:r>
              <a:rPr b="1"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technique 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84150" lvl="2" marL="11430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■"/>
            </a:pPr>
            <a:r>
              <a:rPr b="1"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Help </a:t>
            </a: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patients’ muscles</a:t>
            </a:r>
            <a:r>
              <a:rPr b="1"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keep moving</a:t>
            </a: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=&gt;  </a:t>
            </a:r>
            <a:r>
              <a:rPr b="1"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preventing further progression</a:t>
            </a: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of motor symptoms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397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0" y="2132275"/>
            <a:ext cx="6483000" cy="19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BCE5FF"/>
                </a:highlight>
                <a:latin typeface="Raleway"/>
                <a:ea typeface="Raleway"/>
                <a:cs typeface="Raleway"/>
                <a:sym typeface="Raleway"/>
              </a:rPr>
              <a:t>Caregiver of PD patient</a:t>
            </a:r>
            <a:endParaRPr b="1" sz="1200">
              <a:highlight>
                <a:srgbClr val="BCE5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41300" lvl="1" marL="7429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Char char="○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Need something that can be</a:t>
            </a: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100">
                <a:highlight>
                  <a:srgbClr val="FFD5D5"/>
                </a:highlight>
                <a:latin typeface="Raleway"/>
                <a:ea typeface="Raleway"/>
                <a:cs typeface="Raleway"/>
                <a:sym typeface="Raleway"/>
              </a:rPr>
              <a:t>easily &amp; regularly</a:t>
            </a: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 utilized by patients </a:t>
            </a: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w/o help of any professionalists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184150" lvl="2" marL="11430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Char char="■"/>
            </a:pPr>
            <a:r>
              <a:rPr b="1" lang="en" sz="1100">
                <a:highlight>
                  <a:srgbClr val="FFD5D5"/>
                </a:highlight>
                <a:latin typeface="Raleway"/>
                <a:ea typeface="Raleway"/>
                <a:cs typeface="Raleway"/>
                <a:sym typeface="Raleway"/>
              </a:rPr>
              <a:t>Elderly </a:t>
            </a: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patients =&gt; Difficulty in visiting the hospital on a regular basis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41300" lvl="1" marL="7429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Char char="○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Need something that</a:t>
            </a: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 do </a:t>
            </a:r>
            <a:r>
              <a:rPr b="1" lang="en" sz="1100">
                <a:highlight>
                  <a:srgbClr val="FFD5D5"/>
                </a:highlight>
                <a:latin typeface="Raleway"/>
                <a:ea typeface="Raleway"/>
                <a:cs typeface="Raleway"/>
                <a:sym typeface="Raleway"/>
              </a:rPr>
              <a:t>not directly impact</a:t>
            </a: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b="1" lang="en" sz="1100">
                <a:highlight>
                  <a:srgbClr val="FFD5D5"/>
                </a:highlight>
                <a:latin typeface="Raleway"/>
                <a:ea typeface="Raleway"/>
                <a:cs typeface="Raleway"/>
                <a:sym typeface="Raleway"/>
              </a:rPr>
              <a:t>internal </a:t>
            </a: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system of body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184150" lvl="2" marL="11430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Char char="■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Medication </a:t>
            </a: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side effects &amp; misuse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-1397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0" y="3579000"/>
            <a:ext cx="7093800" cy="1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BCE5FF"/>
                </a:highlight>
                <a:latin typeface="Raleway"/>
                <a:ea typeface="Raleway"/>
                <a:cs typeface="Raleway"/>
                <a:sym typeface="Raleway"/>
              </a:rPr>
              <a:t>Physician &amp; Scientific Operations Technologist for </a:t>
            </a:r>
            <a:r>
              <a:rPr b="1" lang="en" sz="1200">
                <a:highlight>
                  <a:srgbClr val="BCE5FF"/>
                </a:highlight>
                <a:latin typeface="Raleway"/>
                <a:ea typeface="Raleway"/>
                <a:cs typeface="Raleway"/>
                <a:sym typeface="Raleway"/>
              </a:rPr>
              <a:t>neurodegenerative</a:t>
            </a:r>
            <a:r>
              <a:rPr b="1" lang="en" sz="1200">
                <a:highlight>
                  <a:srgbClr val="BCE5FF"/>
                </a:highlight>
                <a:latin typeface="Raleway"/>
                <a:ea typeface="Raleway"/>
                <a:cs typeface="Raleway"/>
                <a:sym typeface="Raleway"/>
              </a:rPr>
              <a:t> disorders</a:t>
            </a:r>
            <a:endParaRPr b="1" sz="1200">
              <a:highlight>
                <a:srgbClr val="BCE5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41300" lvl="1" marL="7429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Char char="○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 The average medication cycle </a:t>
            </a: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mandates </a:t>
            </a: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aerobic exercises and </a:t>
            </a: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physiotherapy </a:t>
            </a: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throughout the progression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184150" lvl="2" marL="11430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Char char="■"/>
            </a:pP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Stimulation of muscles 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-184150" lvl="3" marL="1600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Char char="●"/>
            </a:pPr>
            <a:r>
              <a:rPr b="1" lang="en" sz="1100">
                <a:highlight>
                  <a:srgbClr val="FFD5D5"/>
                </a:highlight>
                <a:latin typeface="Raleway"/>
                <a:ea typeface="Raleway"/>
                <a:cs typeface="Raleway"/>
                <a:sym typeface="Raleway"/>
              </a:rPr>
              <a:t>Dampen </a:t>
            </a: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the major motor symptoms for the early to medium stages of PD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184150" lvl="4" marL="2057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Char char="○"/>
            </a:pPr>
            <a:r>
              <a:rPr b="1" lang="en">
                <a:highlight>
                  <a:srgbClr val="FFD5D5"/>
                </a:highlight>
                <a:latin typeface="Raleway"/>
                <a:ea typeface="Raleway"/>
                <a:cs typeface="Raleway"/>
                <a:sym typeface="Raleway"/>
              </a:rPr>
              <a:t>↑ </a:t>
            </a:r>
            <a:r>
              <a:rPr b="1" lang="en" sz="1100">
                <a:highlight>
                  <a:srgbClr val="FFD5D5"/>
                </a:highlight>
                <a:latin typeface="Raleway"/>
                <a:ea typeface="Raleway"/>
                <a:cs typeface="Raleway"/>
                <a:sym typeface="Raleway"/>
              </a:rPr>
              <a:t>in lifespan</a:t>
            </a: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(10-15 years)</a:t>
            </a:r>
            <a:r>
              <a:rPr lang="en" sz="1100">
                <a:highlight>
                  <a:srgbClr val="FFD5D5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100">
                <a:highlight>
                  <a:srgbClr val="FFD5D5"/>
                </a:highlight>
                <a:latin typeface="Raleway"/>
                <a:ea typeface="Raleway"/>
                <a:cs typeface="Raleway"/>
                <a:sym typeface="Raleway"/>
              </a:rPr>
              <a:t>w/o  losing their mental and physical faculties</a:t>
            </a:r>
            <a:endParaRPr>
              <a:highlight>
                <a:srgbClr val="FFD5D5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914401" y="171448"/>
            <a:ext cx="7801368" cy="514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Calibri"/>
              <a:buNone/>
            </a:pPr>
            <a:r>
              <a:rPr b="1" lang="en"/>
              <a:t>Problem Solution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235250" y="759225"/>
            <a:ext cx="6341400" cy="42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BCE5FF"/>
                </a:highlight>
                <a:latin typeface="Raleway"/>
                <a:ea typeface="Raleway"/>
                <a:cs typeface="Raleway"/>
                <a:sym typeface="Raleway"/>
              </a:rPr>
              <a:t>Electrical Muscle Stimulation (EMS)</a:t>
            </a:r>
            <a:endParaRPr b="1">
              <a:solidFill>
                <a:srgbClr val="000000"/>
              </a:solidFill>
              <a:highlight>
                <a:srgbClr val="BCE5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8001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Elicitation of </a:t>
            </a: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muscle contraction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using </a:t>
            </a: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electric impulses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through </a:t>
            </a: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electrode pads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on the skin near to the muscles being stimulated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41300" lvl="1" marL="12001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M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imic the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action potential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that comes from the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central nervous system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(CNS), causing muscle contraction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41300" lvl="1" marL="12001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U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sed as a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rehabilitation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and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preventive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tool for patients (or sometimes muscle training for the athletes)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8001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b="1" lang="en" sz="1100">
                <a:solidFill>
                  <a:srgbClr val="202124"/>
                </a:solidFill>
                <a:highlight>
                  <a:srgbClr val="FFD5D5"/>
                </a:highlight>
                <a:latin typeface="Raleway"/>
                <a:ea typeface="Raleway"/>
                <a:cs typeface="Raleway"/>
                <a:sym typeface="Raleway"/>
              </a:rPr>
              <a:t>Modulation </a:t>
            </a:r>
            <a:r>
              <a:rPr lang="en" sz="1100">
                <a:solidFill>
                  <a:srgbClr val="202124"/>
                </a:solidFill>
                <a:latin typeface="Raleway"/>
                <a:ea typeface="Raleway"/>
                <a:cs typeface="Raleway"/>
                <a:sym typeface="Raleway"/>
              </a:rPr>
              <a:t>of peripheral reflex mechanism by </a:t>
            </a:r>
            <a:r>
              <a:rPr b="1" lang="en" sz="1100">
                <a:solidFill>
                  <a:srgbClr val="202124"/>
                </a:solidFill>
                <a:latin typeface="Raleway"/>
                <a:ea typeface="Raleway"/>
                <a:cs typeface="Raleway"/>
                <a:sym typeface="Raleway"/>
              </a:rPr>
              <a:t>EMS </a:t>
            </a:r>
            <a:endParaRPr b="1" sz="1100">
              <a:solidFill>
                <a:srgbClr val="202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41300" lvl="1" marL="12001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>
                <a:solidFill>
                  <a:srgbClr val="202124"/>
                </a:solidFill>
                <a:highlight>
                  <a:srgbClr val="FFD5D5"/>
                </a:highlight>
                <a:latin typeface="Raleway"/>
                <a:ea typeface="Raleway"/>
                <a:cs typeface="Raleway"/>
                <a:sym typeface="Raleway"/>
              </a:rPr>
              <a:t>Improving </a:t>
            </a:r>
            <a:r>
              <a:rPr b="1" lang="en">
                <a:solidFill>
                  <a:srgbClr val="202124"/>
                </a:solidFill>
                <a:highlight>
                  <a:srgbClr val="FFD5D5"/>
                </a:highlight>
                <a:latin typeface="Raleway"/>
                <a:ea typeface="Raleway"/>
                <a:cs typeface="Raleway"/>
                <a:sym typeface="Raleway"/>
              </a:rPr>
              <a:t>resting tremor &amp; muscle rigidity temporarily</a:t>
            </a:r>
            <a:endParaRPr b="1">
              <a:solidFill>
                <a:srgbClr val="202124"/>
              </a:solidFill>
              <a:highlight>
                <a:srgbClr val="FFD5D5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184150" lvl="2" marL="1600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100"/>
              <a:buFont typeface="Raleway"/>
              <a:buChar char="■"/>
            </a:pPr>
            <a:r>
              <a:rPr lang="en">
                <a:solidFill>
                  <a:srgbClr val="202124"/>
                </a:solidFill>
                <a:latin typeface="Raleway"/>
                <a:ea typeface="Raleway"/>
                <a:cs typeface="Raleway"/>
                <a:sym typeface="Raleway"/>
              </a:rPr>
              <a:t>May ultimately </a:t>
            </a:r>
            <a:r>
              <a:rPr lang="en">
                <a:solidFill>
                  <a:srgbClr val="202124"/>
                </a:solidFill>
                <a:highlight>
                  <a:srgbClr val="FFD5D5"/>
                </a:highlight>
                <a:latin typeface="Raleway"/>
                <a:ea typeface="Raleway"/>
                <a:cs typeface="Raleway"/>
                <a:sym typeface="Raleway"/>
              </a:rPr>
              <a:t>reduce the severity of </a:t>
            </a:r>
            <a:r>
              <a:rPr b="1" lang="en">
                <a:solidFill>
                  <a:srgbClr val="202124"/>
                </a:solidFill>
                <a:highlight>
                  <a:srgbClr val="FFD5D5"/>
                </a:highlight>
                <a:latin typeface="Raleway"/>
                <a:ea typeface="Raleway"/>
                <a:cs typeface="Raleway"/>
                <a:sym typeface="Raleway"/>
              </a:rPr>
              <a:t>Bradykinesia</a:t>
            </a:r>
            <a:endParaRPr b="1">
              <a:solidFill>
                <a:srgbClr val="202124"/>
              </a:solidFill>
              <a:highlight>
                <a:srgbClr val="FFD5D5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8001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lang="en" sz="1100">
                <a:solidFill>
                  <a:srgbClr val="202124"/>
                </a:solidFill>
                <a:latin typeface="Raleway"/>
                <a:ea typeface="Raleway"/>
                <a:cs typeface="Raleway"/>
                <a:sym typeface="Raleway"/>
              </a:rPr>
              <a:t>Current EMS (FDA-Certified): </a:t>
            </a:r>
            <a:r>
              <a:rPr lang="en" sz="110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over-the counter devices (OTC) &amp;  prescription devices</a:t>
            </a:r>
            <a:endParaRPr sz="1100">
              <a:solidFill>
                <a:srgbClr val="20212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0212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2122"/>
                </a:solidFill>
                <a:highlight>
                  <a:srgbClr val="BCE5FF"/>
                </a:highlight>
                <a:latin typeface="Raleway"/>
                <a:ea typeface="Raleway"/>
                <a:cs typeface="Raleway"/>
                <a:sym typeface="Raleway"/>
              </a:rPr>
              <a:t>Our Plan</a:t>
            </a:r>
            <a:endParaRPr b="1">
              <a:solidFill>
                <a:srgbClr val="202122"/>
              </a:solidFill>
              <a:highlight>
                <a:srgbClr val="BCE5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8001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lang="en" sz="110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Small electrode pads (4 cm X 4 cm) =&gt;</a:t>
            </a:r>
            <a:r>
              <a:rPr lang="en" sz="1100">
                <a:solidFill>
                  <a:srgbClr val="202122"/>
                </a:solidFill>
                <a:highlight>
                  <a:srgbClr val="FFD5D5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100">
                <a:solidFill>
                  <a:srgbClr val="202122"/>
                </a:solidFill>
                <a:highlight>
                  <a:srgbClr val="FFD5D5"/>
                </a:highlight>
                <a:latin typeface="Raleway"/>
                <a:ea typeface="Raleway"/>
                <a:cs typeface="Raleway"/>
                <a:sym typeface="Raleway"/>
              </a:rPr>
              <a:t>longer &amp; wider electrode pads</a:t>
            </a:r>
            <a:endParaRPr b="1" sz="1100">
              <a:solidFill>
                <a:srgbClr val="202122"/>
              </a:solidFill>
              <a:highlight>
                <a:srgbClr val="FFD5D5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8001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lang="en" sz="110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Complex system with a large machine + many  lead plug wires =&gt;</a:t>
            </a:r>
            <a:r>
              <a:rPr b="1" lang="en" sz="110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100">
                <a:solidFill>
                  <a:srgbClr val="202122"/>
                </a:solidFill>
                <a:highlight>
                  <a:srgbClr val="FFD5D5"/>
                </a:highlight>
                <a:latin typeface="Raleway"/>
                <a:ea typeface="Raleway"/>
                <a:cs typeface="Raleway"/>
                <a:sym typeface="Raleway"/>
              </a:rPr>
              <a:t>compact &amp; portable </a:t>
            </a:r>
            <a:r>
              <a:rPr b="1" lang="en" sz="110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system</a:t>
            </a:r>
            <a:endParaRPr b="1" sz="1100">
              <a:solidFill>
                <a:srgbClr val="20212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8001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b="1" lang="en" sz="1100">
                <a:solidFill>
                  <a:srgbClr val="202122"/>
                </a:solidFill>
                <a:highlight>
                  <a:srgbClr val="FFD5D5"/>
                </a:highlight>
                <a:latin typeface="Raleway"/>
                <a:ea typeface="Raleway"/>
                <a:cs typeface="Raleway"/>
                <a:sym typeface="Raleway"/>
              </a:rPr>
              <a:t>Wearable</a:t>
            </a:r>
            <a:endParaRPr b="1" sz="1100">
              <a:solidFill>
                <a:srgbClr val="202122"/>
              </a:solidFill>
              <a:highlight>
                <a:srgbClr val="FFD5D5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8001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b="1" lang="en" sz="1100">
                <a:solidFill>
                  <a:srgbClr val="202122"/>
                </a:solidFill>
                <a:highlight>
                  <a:srgbClr val="FFD5D5"/>
                </a:highlight>
                <a:latin typeface="Raleway"/>
                <a:ea typeface="Raleway"/>
                <a:cs typeface="Raleway"/>
                <a:sym typeface="Raleway"/>
              </a:rPr>
              <a:t>Rechargeable &amp; Reusable</a:t>
            </a:r>
            <a:endParaRPr b="1" sz="1100">
              <a:solidFill>
                <a:srgbClr val="202122"/>
              </a:solidFill>
              <a:highlight>
                <a:srgbClr val="FFD5D5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1450" y="685799"/>
            <a:ext cx="2262550" cy="22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914401" y="171448"/>
            <a:ext cx="7801368" cy="514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Calibri"/>
              <a:buNone/>
            </a:pPr>
            <a:r>
              <a:rPr b="1" lang="en"/>
              <a:t>Industrial Design Specifications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List your Industrial Design Specifications and justify how each addresses the need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914401" y="171448"/>
            <a:ext cx="7801368" cy="514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Calibri"/>
              <a:buNone/>
            </a:pPr>
            <a:r>
              <a:rPr b="1" lang="en"/>
              <a:t>Product Design Specifications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914401" y="171448"/>
            <a:ext cx="7801368" cy="514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Calibri"/>
              <a:buNone/>
            </a:pPr>
            <a:r>
              <a:rPr b="1" lang="en"/>
              <a:t>Looks-like Prototype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Show your looks-like prototype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Describe how it satisfies your industrial design specifications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914401" y="171448"/>
            <a:ext cx="7801368" cy="514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Calibri"/>
              <a:buNone/>
            </a:pPr>
            <a:r>
              <a:rPr b="1" lang="en"/>
              <a:t>Works-like Prototype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Show your works-like prototype and describe the functionality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/>
              <a:t>Describe how it satisfies your product design specifications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4455425" y="914400"/>
            <a:ext cx="4309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3200"/>
              <a:buChar char="●"/>
            </a:pPr>
            <a:r>
              <a:rPr lang="en">
                <a:solidFill>
                  <a:srgbClr val="1D1C1D"/>
                </a:solidFill>
              </a:rPr>
              <a:t>De-risk </a:t>
            </a:r>
            <a:endParaRPr b="0" i="0">
              <a:solidFill>
                <a:srgbClr val="1D1C1D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○"/>
            </a:pPr>
            <a:r>
              <a:rPr lang="en">
                <a:solidFill>
                  <a:srgbClr val="1D1C1D"/>
                </a:solidFill>
              </a:rPr>
              <a:t> Timely Interval  pad switch</a:t>
            </a:r>
            <a:endParaRPr>
              <a:solidFill>
                <a:srgbClr val="1D1C1D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○"/>
            </a:pPr>
            <a:r>
              <a:rPr lang="en">
                <a:solidFill>
                  <a:srgbClr val="1D1C1D"/>
                </a:solidFill>
              </a:rPr>
              <a:t> Remaining routine practice with device during the first stages of patient’s prognosis </a:t>
            </a:r>
            <a:endParaRPr>
              <a:solidFill>
                <a:srgbClr val="1D1C1D"/>
              </a:solidFill>
            </a:endParaRPr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1C1D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●"/>
            </a:pPr>
            <a:r>
              <a:rPr lang="en">
                <a:solidFill>
                  <a:srgbClr val="1D1C1D"/>
                </a:solidFill>
              </a:rPr>
              <a:t>Future </a:t>
            </a:r>
            <a:r>
              <a:rPr lang="en">
                <a:solidFill>
                  <a:srgbClr val="1D1C1D"/>
                </a:solidFill>
              </a:rPr>
              <a:t>improvements</a:t>
            </a:r>
            <a:r>
              <a:rPr lang="en">
                <a:solidFill>
                  <a:srgbClr val="1D1C1D"/>
                </a:solidFill>
              </a:rPr>
              <a:t> </a:t>
            </a:r>
            <a:endParaRPr>
              <a:solidFill>
                <a:srgbClr val="1D1C1D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○"/>
            </a:pPr>
            <a:r>
              <a:rPr lang="en">
                <a:solidFill>
                  <a:srgbClr val="1D1C1D"/>
                </a:solidFill>
              </a:rPr>
              <a:t>Electrical</a:t>
            </a:r>
            <a:r>
              <a:rPr lang="en">
                <a:solidFill>
                  <a:srgbClr val="1D1C1D"/>
                </a:solidFill>
              </a:rPr>
              <a:t> stimulation for neuronal  improvements </a:t>
            </a:r>
            <a:endParaRPr>
              <a:solidFill>
                <a:srgbClr val="1D1C1D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○"/>
            </a:pPr>
            <a:r>
              <a:rPr lang="en">
                <a:solidFill>
                  <a:srgbClr val="1D1C1D"/>
                </a:solidFill>
              </a:rPr>
              <a:t>Electrical stimulation for greater treatment </a:t>
            </a:r>
            <a:endParaRPr>
              <a:solidFill>
                <a:srgbClr val="1D1C1D"/>
              </a:solidFill>
            </a:endParaRPr>
          </a:p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914401" y="171448"/>
            <a:ext cx="7801368" cy="514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Calibri"/>
              <a:buNone/>
            </a:pPr>
            <a:r>
              <a:rPr b="1" lang="en"/>
              <a:t>Failure Analysis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457200" y="914400"/>
            <a:ext cx="3998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3200"/>
              <a:buChar char="●"/>
            </a:pPr>
            <a:r>
              <a:rPr lang="en">
                <a:solidFill>
                  <a:srgbClr val="1D1C1D"/>
                </a:solidFill>
              </a:rPr>
              <a:t>P</a:t>
            </a:r>
            <a:r>
              <a:rPr b="0" i="0" lang="en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ossible failure mechanisms &amp; limitations </a:t>
            </a:r>
            <a:endParaRPr b="0" i="0">
              <a:solidFill>
                <a:srgbClr val="1D1C1D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○"/>
            </a:pPr>
            <a:r>
              <a:rPr lang="en">
                <a:solidFill>
                  <a:srgbClr val="1D1C1D"/>
                </a:solidFill>
              </a:rPr>
              <a:t>Electro pads malfunction  </a:t>
            </a:r>
            <a:endParaRPr>
              <a:solidFill>
                <a:srgbClr val="1D1C1D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○"/>
            </a:pPr>
            <a:r>
              <a:rPr lang="en">
                <a:solidFill>
                  <a:srgbClr val="1D1C1D"/>
                </a:solidFill>
              </a:rPr>
              <a:t>Device limited to treatment for patients within the first stages of PD </a:t>
            </a:r>
            <a:endParaRPr>
              <a:solidFill>
                <a:srgbClr val="1D1C1D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○"/>
            </a:pPr>
            <a:r>
              <a:rPr lang="en">
                <a:solidFill>
                  <a:srgbClr val="1D1C1D"/>
                </a:solidFill>
              </a:rPr>
              <a:t>Mild improvements </a:t>
            </a:r>
            <a:endParaRPr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1C1D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●"/>
            </a:pPr>
            <a:r>
              <a:rPr lang="en">
                <a:solidFill>
                  <a:srgbClr val="1D1C1D"/>
                </a:solidFill>
              </a:rPr>
              <a:t>Future tests </a:t>
            </a:r>
            <a:endParaRPr>
              <a:solidFill>
                <a:srgbClr val="1D1C1D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○"/>
            </a:pPr>
            <a:r>
              <a:rPr lang="en"/>
              <a:t>100 Clinical Trials for Patients diagnosed with PD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○"/>
            </a:pPr>
            <a:r>
              <a:rPr lang="en"/>
              <a:t> Optimizing best padding positions through trials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