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2c3f2dc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2c3f2dc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2df11f43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2df11f43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1ec955d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1ec955d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ae601d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ae601d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4ddb90a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4ddb90a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4ddb90a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4ddb90a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1ec955d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1ec955d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1ec955d9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1ec955d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1ec955d9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1ec955d9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2c3f2dc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2c3f2dc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Team 10:  Mesh Filter Pump for 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Coronary Artery Disease Patients</a:t>
            </a:r>
            <a:endParaRPr sz="4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Cainwyn Leung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Claire HyoJoo Kim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Radhey Patel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Selina Qin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595575" y="557225"/>
            <a:ext cx="28080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Insertion/Application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27860" l="23763" r="0" t="0"/>
          <a:stretch/>
        </p:blipFill>
        <p:spPr>
          <a:xfrm>
            <a:off x="4359725" y="602475"/>
            <a:ext cx="4224676" cy="2997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75" y="1966351"/>
            <a:ext cx="3058450" cy="2526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585925"/>
            <a:ext cx="85206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kind of materials would be suitable?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</a:t>
            </a:r>
            <a:r>
              <a:rPr lang="en"/>
              <a:t>stabilize</a:t>
            </a:r>
            <a:r>
              <a:rPr lang="en"/>
              <a:t> pressure differential through the </a:t>
            </a:r>
            <a:r>
              <a:rPr lang="en"/>
              <a:t>filtration</a:t>
            </a:r>
            <a:r>
              <a:rPr lang="en"/>
              <a:t> mechanism?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risks need to be assessed?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</a:t>
            </a:r>
            <a:r>
              <a:rPr lang="en"/>
              <a:t>ow should we manage the mechanical component of the </a:t>
            </a:r>
            <a:r>
              <a:rPr lang="en"/>
              <a:t>filtration</a:t>
            </a:r>
            <a:r>
              <a:rPr lang="en"/>
              <a:t> system while it's in the blood vessel?”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25225"/>
            <a:ext cx="46983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Coronary Artery Disease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7500"/>
              <a:buChar char="○"/>
            </a:pPr>
            <a:r>
              <a:rPr lang="en" sz="1600">
                <a:solidFill>
                  <a:srgbClr val="EFEFEF"/>
                </a:solidFill>
              </a:rPr>
              <a:t>The narrowing or blockage of the coronary arteries—blood vessels that transport oxygenated blood to the heart muscle</a:t>
            </a:r>
            <a:endParaRPr sz="1600">
              <a:solidFill>
                <a:srgbClr val="EFEFEF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7500"/>
              <a:buChar char="○"/>
            </a:pPr>
            <a:r>
              <a:rPr lang="en" sz="1600">
                <a:solidFill>
                  <a:srgbClr val="EFEFEF"/>
                </a:solidFill>
              </a:rPr>
              <a:t>Caused by the </a:t>
            </a:r>
            <a:r>
              <a:rPr lang="en" sz="1600">
                <a:solidFill>
                  <a:srgbClr val="EFEFEF"/>
                </a:solidFill>
              </a:rPr>
              <a:t>buildup</a:t>
            </a:r>
            <a:r>
              <a:rPr lang="en" sz="1600">
                <a:solidFill>
                  <a:srgbClr val="EFEFEF"/>
                </a:solidFill>
              </a:rPr>
              <a:t> of cholesterol and fatty deposits, called atherosclerotic plaques, inside the arteries</a:t>
            </a:r>
            <a:endParaRPr sz="1600">
              <a:solidFill>
                <a:srgbClr val="EFEFEF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7500"/>
              <a:buChar char="○"/>
            </a:pPr>
            <a:r>
              <a:rPr lang="en" sz="1600">
                <a:solidFill>
                  <a:srgbClr val="EFEFEF"/>
                </a:solidFill>
              </a:rPr>
              <a:t>This causes chest pain (angina) or a heart attack</a:t>
            </a:r>
            <a:endParaRPr sz="16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898" y="1370150"/>
            <a:ext cx="3966200" cy="31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60650" y="1225225"/>
            <a:ext cx="45114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Issues in Current Coronary Stent Technique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87500"/>
              <a:buChar char="○"/>
            </a:pPr>
            <a:r>
              <a:rPr lang="en" sz="1600">
                <a:solidFill>
                  <a:srgbClr val="EFEFEF"/>
                </a:solidFill>
              </a:rPr>
              <a:t>In-stent Restenosis</a:t>
            </a:r>
            <a:endParaRPr sz="1600">
              <a:solidFill>
                <a:srgbClr val="EFEFEF"/>
              </a:solidFill>
            </a:endParaRPr>
          </a:p>
          <a:p>
            <a:pPr indent="-29749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87500"/>
              <a:buChar char="■"/>
            </a:pPr>
            <a:r>
              <a:rPr lang="en" sz="1600">
                <a:solidFill>
                  <a:srgbClr val="EFEFEF"/>
                </a:solidFill>
              </a:rPr>
              <a:t>Formation of (neointimal) tissue inside the stent, triggered by vessel injury and the inflammatory response</a:t>
            </a:r>
            <a:endParaRPr sz="1600">
              <a:solidFill>
                <a:srgbClr val="EFEFEF"/>
              </a:solidFill>
            </a:endParaRPr>
          </a:p>
          <a:p>
            <a:pPr indent="-29749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87500"/>
              <a:buChar char="■"/>
            </a:pPr>
            <a:r>
              <a:rPr lang="en" sz="1600">
                <a:solidFill>
                  <a:srgbClr val="EFEFEF"/>
                </a:solidFill>
              </a:rPr>
              <a:t>May result in re-narrowing of the coronary arteries </a:t>
            </a:r>
            <a:endParaRPr sz="1600">
              <a:solidFill>
                <a:srgbClr val="EFEFEF"/>
              </a:solidFill>
            </a:endParaRPr>
          </a:p>
          <a:p>
            <a:pPr indent="-3073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○"/>
            </a:pPr>
            <a:r>
              <a:rPr lang="en" sz="1600">
                <a:solidFill>
                  <a:srgbClr val="EFEFEF"/>
                </a:solidFill>
              </a:rPr>
              <a:t>Question in its long-term safety</a:t>
            </a:r>
            <a:endParaRPr sz="1600">
              <a:solidFill>
                <a:srgbClr val="EFEFEF"/>
              </a:solidFill>
            </a:endParaRPr>
          </a:p>
          <a:p>
            <a:pPr indent="-307339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■"/>
            </a:pPr>
            <a:r>
              <a:rPr lang="en" sz="1600">
                <a:solidFill>
                  <a:srgbClr val="EFEFEF"/>
                </a:solidFill>
              </a:rPr>
              <a:t>Possibility for the late occurrence of thrombosis, blood clot forming in a blood vessel</a:t>
            </a:r>
            <a:endParaRPr sz="1600">
              <a:solidFill>
                <a:srgbClr val="EFEFEF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Affected Population</a:t>
            </a:r>
            <a:endParaRPr/>
          </a:p>
          <a:p>
            <a:pPr indent="-30241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○"/>
            </a:pPr>
            <a:r>
              <a:rPr lang="en" sz="1500">
                <a:solidFill>
                  <a:srgbClr val="EFEFEF"/>
                </a:solidFill>
              </a:rPr>
              <a:t>Patients who have undergone angioplasty/stent insertions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650" y="1464600"/>
            <a:ext cx="4709350" cy="33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9D9D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D9D9D9"/>
                </a:solidFill>
              </a:rPr>
              <a:t>Sternotomy: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Used a lot for heart procedures 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Leaves a large scar 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Highly invasive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Risks include infections, hemorrhage, dysrhythmia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rgbClr val="D9D9D9"/>
                </a:solidFill>
              </a:rPr>
              <a:t>Long </a:t>
            </a:r>
            <a:r>
              <a:rPr lang="en" sz="1300">
                <a:solidFill>
                  <a:srgbClr val="D9D9D9"/>
                </a:solidFill>
              </a:rPr>
              <a:t>recovery</a:t>
            </a:r>
            <a:r>
              <a:rPr lang="en" sz="1300">
                <a:solidFill>
                  <a:srgbClr val="D9D9D9"/>
                </a:solidFill>
              </a:rPr>
              <a:t> time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rgbClr val="D9D9D9"/>
                </a:solidFill>
              </a:rPr>
              <a:t>This technique is the most one of the oldest techniques to treat CAD, and it is considered a big surgery in treating blood clotting</a:t>
            </a:r>
            <a:endParaRPr sz="1300">
              <a:solidFill>
                <a:srgbClr val="D9D9D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D9D9D9"/>
                </a:solidFill>
              </a:rPr>
              <a:t>Bare-metal Stent (BMS) &amp; Drug eluting stent/ biodegradable stent(DES)</a:t>
            </a:r>
            <a:endParaRPr b="1" sz="1300">
              <a:solidFill>
                <a:srgbClr val="D9D9D9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BMS insertion are the most common technology to treat heart clots, though it is far from being perfect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Have side effects of re-obstruction of more clots at the stent sites after the placement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Patients also need to take medication for the stent even after replacement to prevent re-clotting, and these medications can sometimes have side effects as well</a:t>
            </a:r>
            <a:endParaRPr sz="13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○"/>
            </a:pPr>
            <a:r>
              <a:rPr b="1" lang="en">
                <a:solidFill>
                  <a:srgbClr val="D9D9D9"/>
                </a:solidFill>
              </a:rPr>
              <a:t>Thrombolysis</a:t>
            </a:r>
            <a:endParaRPr b="1"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D9D9D9"/>
                </a:solidFill>
              </a:rPr>
              <a:t>A medication that is given 4-6 hours prior to a stroke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D9D9D9"/>
                </a:solidFill>
              </a:rPr>
              <a:t>High death rate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D9D9D9"/>
                </a:solidFill>
              </a:rPr>
              <a:t>May cause bleeding in the brain and happens one in 25 people 7 days within thrombolysis and is fatal about 1 in 40 cases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○"/>
            </a:pPr>
            <a:r>
              <a:rPr b="1" lang="en">
                <a:solidFill>
                  <a:srgbClr val="D9D9D9"/>
                </a:solidFill>
              </a:rPr>
              <a:t>Thrombectomy</a:t>
            </a:r>
            <a:endParaRPr b="1"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D9D9D9"/>
                </a:solidFill>
              </a:rPr>
              <a:t>An endovascular procedure where a mesh is inserted by a catheter into the artery of clot and removes the clot altogether (X-ray imaging used continuously during the procedure).</a:t>
            </a:r>
            <a:endParaRPr>
              <a:solidFill>
                <a:srgbClr val="D9D9D9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D9D9D9"/>
                </a:solidFill>
              </a:rPr>
              <a:t>This needs to be done within 5 hours of the stroke</a:t>
            </a:r>
            <a:endParaRPr>
              <a:solidFill>
                <a:srgbClr val="D9D9D9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D9D9D9"/>
                </a:solidFill>
              </a:rPr>
              <a:t>Only works for large arteries</a:t>
            </a:r>
            <a:endParaRPr>
              <a:solidFill>
                <a:srgbClr val="D9D9D9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D9D9D9"/>
                </a:solidFill>
              </a:rPr>
              <a:t>Risks of having respitory compromise and cranial nerve injury</a:t>
            </a:r>
            <a:endParaRPr>
              <a:solidFill>
                <a:srgbClr val="D9D9D9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D9D9D9"/>
                </a:solidFill>
              </a:rPr>
              <a:t>Doesn't fully cure blood clot problems; re-obstruction occurs</a:t>
            </a:r>
            <a:endParaRPr sz="1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Analysis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050" y="1017725"/>
            <a:ext cx="5327901" cy="40293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Statement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2271725"/>
            <a:ext cx="85206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way to prevent re-obstruction in existing stents for patients who have undergone angioplasty in order to reduce the risk of recurrence of strokes.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33531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/>
              <a:t>Inducer/Impeller Rotor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/>
              <a:t>Diffuser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/>
              <a:t>Internal </a:t>
            </a:r>
            <a:r>
              <a:rPr lang="en" sz="1800"/>
              <a:t>Catheter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/>
              <a:t>Filtration</a:t>
            </a:r>
            <a:r>
              <a:rPr lang="en" sz="1800"/>
              <a:t> Mesh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/>
              <a:t>Motorization Mechanism</a:t>
            </a:r>
            <a:endParaRPr sz="1800"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Solution Ideas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600" y="1389600"/>
            <a:ext cx="44577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400"/>
            <a:ext cx="703811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