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7B5B8C-8843-4A37-ADA5-F031BA36C1E7}">
  <a:tblStyle styleId="{967B5B8C-8843-4A37-ADA5-F031BA36C1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 speaks first, introduce ourselves in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34ed7582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34ed7582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34ed758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34ed758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4ed7582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4ed7582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bf675861_1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bf675861_1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fc67106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fc67106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34ed758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34ed758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4ed758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4ed758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trip expansion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4ed758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4ed758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application where teachers can easily implement the virtual tours </a:t>
            </a:r>
            <a:r>
              <a:rPr lang="en">
                <a:solidFill>
                  <a:schemeClr val="dk2"/>
                </a:solidFill>
              </a:rPr>
              <a:t>sold as pay-per-view, where the tour can be downloaded day-of to the headsets for ease of use with lesson plans.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offer p</a:t>
            </a:r>
            <a:r>
              <a:rPr lang="en"/>
              <a:t>rofessional</a:t>
            </a:r>
            <a:r>
              <a:rPr lang="en"/>
              <a:t> </a:t>
            </a:r>
            <a:r>
              <a:rPr lang="en"/>
              <a:t>services to create content,</a:t>
            </a:r>
            <a:r>
              <a:rPr lang="en"/>
              <a:t> and are required for the </a:t>
            </a:r>
            <a:r>
              <a:rPr lang="en"/>
              <a:t>initial</a:t>
            </a:r>
            <a:r>
              <a:rPr lang="en"/>
              <a:t> burst of content within the first year and trial period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made simple for schools to get the equipment by </a:t>
            </a:r>
            <a:r>
              <a:rPr lang="en"/>
              <a:t>recommending</a:t>
            </a:r>
            <a:r>
              <a:rPr lang="en"/>
              <a:t> goggles need. This is also applicable for creators to offer </a:t>
            </a:r>
            <a:r>
              <a:rPr lang="en"/>
              <a:t>current</a:t>
            </a:r>
            <a:r>
              <a:rPr lang="en"/>
              <a:t> VR cameras needed to create our films.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bf675861_1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bf675861_1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bf675861_1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4bf675861_1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4ed758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4ed758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34ed758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34ed758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34ed7582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34ed7582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Chuck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2009850" y="2134750"/>
            <a:ext cx="5124300" cy="11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</a:rPr>
              <a:t>VR STUDIOS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480150" y="3268300"/>
            <a:ext cx="81837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Jamin Harris, Oliver Lourie, Alex Yokubison, Yuhang Wu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00" y="574050"/>
            <a:ext cx="1563001" cy="14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2550" y="5542425"/>
            <a:ext cx="3774301" cy="22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22"/>
          <p:cNvGraphicFramePr/>
          <p:nvPr/>
        </p:nvGraphicFramePr>
        <p:xfrm>
          <a:off x="1009650" y="10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{967B5B8C-8843-4A37-ADA5-F031BA36C1E7}</a:tableStyleId>
              </a:tblPr>
              <a:tblGrid>
                <a:gridCol w="2114550"/>
                <a:gridCol w="990600"/>
                <a:gridCol w="990600"/>
                <a:gridCol w="1009650"/>
                <a:gridCol w="1009650"/>
                <a:gridCol w="10096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/>
                        <a:t>Year:</a:t>
                      </a:r>
                      <a:endParaRPr b="1" i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2025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Revenue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Virtual admissions (Pay Per View)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$ 1,814,400.00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$ 11,975,040.00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$ 37,497,600.00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$ 61,236,000.00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Headset Sales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$ 259,200.00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$ 1,296,000.00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$ 3,628,800.00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$ 4,536,000.00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Professional Services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$ 625,000.00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$ 1,000,000.00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$ 1,000,000.00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$ 1,000,000.00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Revenue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$ 2,698,600.00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$ 14,271,040.00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$ 42,126,400.00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$ 66,772,000.00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Expenses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Salaries (Non-Professional Services)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$ 1,000,000.00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$ 2,000,000.00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$ 2,700,000.00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$ 3,400,000.00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$ 4,100,000.00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Content Hosting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$ 500.00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$ 5,000.00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$ 12,000.00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Professional Services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Salaries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$ 1,200,000.00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$ 1,200,000.00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$ 1,200,000.00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$ 1,200,000.00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$ 800,000.00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Equipment (PP&amp;E)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$ 75,000.00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$ 25,000.00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$ 25,000.00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$ 25,000.00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$ 25,000.00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Royalty Expense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$ 1,270,080.00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$ 8,382,528.00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$ 26,248,320.00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$ 42,865,200.00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General and Admin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$ 50,000.00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$ 100,000.00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$ 150,000.00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 Expenses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$ 2,285,500.00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$ 4,517,080.00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$ 12,362,528.00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$ 30,985,320.00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$ 47,960,200.00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/>
                        <a:t>Profit</a:t>
                      </a:r>
                      <a:endParaRPr b="1" sz="1000" u="sng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(2,285,500.00)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(1,818,480.00)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$ 1,908,512.00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$ 11,141,080.00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$ 18,811,800.00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Funds and Exit Strategy</a:t>
            </a:r>
            <a:endParaRPr/>
          </a:p>
        </p:txBody>
      </p:sp>
      <p:pic>
        <p:nvPicPr>
          <p:cNvPr id="140" name="Google Shape;14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850" y="1144573"/>
            <a:ext cx="4702200" cy="339977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394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Development of VR Headset Application and Content Hosting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Professional</a:t>
            </a:r>
            <a:r>
              <a:rPr lang="en">
                <a:solidFill>
                  <a:srgbClr val="000000"/>
                </a:solidFill>
              </a:rPr>
              <a:t> Services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Produce High Quality VR Educational Experiences, initially free of charge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Build a library of educational resources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Sell to Educational Publisher or Media Group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2CC"/>
              </a:highlight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Why we’re different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Our platform is dual sided. Creators can access the video production platform and consumers can use our streaming service to view groundbreaking immersive experiences.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Why we’ll succeed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Schools seek the most innovative technology to provide the best education.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Why you should invest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</a:t>
            </a:r>
            <a:r>
              <a:rPr lang="en">
                <a:solidFill>
                  <a:schemeClr val="dk2"/>
                </a:solidFill>
              </a:rPr>
              <a:t>arly entrants to the forefront of the VR integration wave.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We are asking for $3 million in Seed funding for the first year and $1.5 million in Series A funds to develop a strong application and implement professional services to grow the content library.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525" y="180502"/>
            <a:ext cx="4131449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90250" y="526350"/>
            <a:ext cx="8282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 </a:t>
            </a:r>
            <a:endParaRPr b="0" i="1"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3098350" y="1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{967B5B8C-8843-4A37-ADA5-F031BA36C1E7}</a:tableStyleId>
              </a:tblPr>
              <a:tblGrid>
                <a:gridCol w="1190625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Year:</a:t>
                      </a:r>
                      <a:endParaRPr b="1" sz="900" u="sng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2021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2022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2023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2024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2025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Students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50400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302400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1008000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1890000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Views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604800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3628800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12096000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22680000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Content Tiers</a:t>
                      </a:r>
                      <a:endParaRPr b="1" sz="900" u="sng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Good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Price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Royalty (%)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Viewership (%)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Revenue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$362,880.00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$1,209,600.00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$2,268,000.00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Royalty Cost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$254,016.00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$846,720.00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$1,587,600.00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Better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Price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Royalty (%)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Viewership (%)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Revenue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$1,451,520.00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$7,257,600.00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$22,680,000.00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Royalty Cost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$1,016,064.00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$5,080,320.00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$15,876,000.00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Best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Price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$3.00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$3.00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Royalty (%)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70.00%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Viewership (%)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40%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Revenue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$1,814,400.00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$10,160,640.00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$29,030,400.00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$36,288,000.00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Royalty Cost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$1,270,080.00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$7,112,448.00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$20,321,280.00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$25,401,600.00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Total Revenue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$1,814,400.00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$11,975,040.00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$37,497,600.00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$61,236,000.00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Total Royalty Cost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$1,270,080.00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$8,382,528.00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$26,248,320.00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$42,865,200.00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26"/>
          <p:cNvGraphicFramePr/>
          <p:nvPr/>
        </p:nvGraphicFramePr>
        <p:xfrm>
          <a:off x="311700" y="18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{967B5B8C-8843-4A37-ADA5-F031BA36C1E7}</a:tableStyleId>
              </a:tblPr>
              <a:tblGrid>
                <a:gridCol w="24955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Annual Views Per Student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 Per School Year (Average Enrollment)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$25,200.00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 Per Student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$36.00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4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company provides a</a:t>
            </a:r>
            <a:r>
              <a:rPr lang="en">
                <a:solidFill>
                  <a:srgbClr val="000000"/>
                </a:solidFill>
              </a:rPr>
              <a:t> platform that houses VR experiences from museums and attractions to schools and scholars worldwide.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Our service leverages existing VR hardware and software, as well as an optional professional content creation services, to bring immersive content to the classroom.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175" y="3074373"/>
            <a:ext cx="3585625" cy="17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3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academic environment is mostly constrained to the classroom.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Field trips allow students to learn in a more immersive setting.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Trips</a:t>
            </a:r>
            <a:r>
              <a:rPr lang="en">
                <a:solidFill>
                  <a:srgbClr val="000000"/>
                </a:solidFill>
              </a:rPr>
              <a:t> are limited by location, time, and expense.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Online learning is hindered by </a:t>
            </a:r>
            <a:r>
              <a:rPr lang="en">
                <a:solidFill>
                  <a:srgbClr val="000000"/>
                </a:solidFill>
              </a:rPr>
              <a:t>existing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technology, the current pandemic highlights the need to improve technology implementation in the classroom.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175" y="3262275"/>
            <a:ext cx="1383460" cy="15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Statement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create the best user experience, a reliable platform will be developed by our business to deliver quality content including the key components: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VR pay per view application, allowing users to browse relevant educational content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Professional services offered to create high quality content, tailored to the needs of educators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Sale of recommended current market VR technologies and equipment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525" y="3641675"/>
            <a:ext cx="1365800" cy="13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4813" y="3700274"/>
            <a:ext cx="1152561" cy="12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275" y="3722700"/>
            <a:ext cx="1248625" cy="12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</a:t>
            </a:r>
            <a:r>
              <a:rPr lang="en"/>
              <a:t>Technologies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VR hardware and </a:t>
            </a:r>
            <a:r>
              <a:rPr lang="en">
                <a:solidFill>
                  <a:srgbClr val="000000"/>
                </a:solidFill>
              </a:rPr>
              <a:t>software </a:t>
            </a:r>
            <a:r>
              <a:rPr lang="en">
                <a:solidFill>
                  <a:srgbClr val="000000"/>
                </a:solidFill>
              </a:rPr>
              <a:t>markets are </a:t>
            </a:r>
            <a:r>
              <a:rPr lang="en">
                <a:solidFill>
                  <a:srgbClr val="000000"/>
                </a:solidFill>
              </a:rPr>
              <a:t>rapidly</a:t>
            </a:r>
            <a:r>
              <a:rPr lang="en">
                <a:solidFill>
                  <a:srgbClr val="000000"/>
                </a:solidFill>
              </a:rPr>
              <a:t> developing.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VR technology is now more affordable than ever.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market has already </a:t>
            </a:r>
            <a:r>
              <a:rPr lang="en">
                <a:solidFill>
                  <a:srgbClr val="000000"/>
                </a:solidFill>
              </a:rPr>
              <a:t>developed strong 360° video editing software for needs of content creators.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2454" l="2931" r="0" t="4209"/>
          <a:stretch/>
        </p:blipFill>
        <p:spPr>
          <a:xfrm>
            <a:off x="4252200" y="1382213"/>
            <a:ext cx="4891775" cy="295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are over 36,000 total high schools in the United States.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Average enrollment is 700 students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The average class size is 30 students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Schools are constantly looking to expand on educational experiences.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Existing VR technologies have the ability to bring new learning experiences to the classroom, in way that can be integrated with existing lesson plans and schedules.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48" y="3608125"/>
            <a:ext cx="1779502" cy="132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Us Unique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Focus on cultivating an ecosystem of content that meets user needs and is tailored to specific learning goals and </a:t>
            </a:r>
            <a:r>
              <a:rPr lang="en">
                <a:solidFill>
                  <a:srgbClr val="000000"/>
                </a:solidFill>
              </a:rPr>
              <a:t>curricula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Integrated hardware, software, and </a:t>
            </a:r>
            <a:r>
              <a:rPr lang="en">
                <a:solidFill>
                  <a:srgbClr val="000000"/>
                </a:solidFill>
              </a:rPr>
              <a:t>professional</a:t>
            </a:r>
            <a:r>
              <a:rPr lang="en">
                <a:solidFill>
                  <a:srgbClr val="000000"/>
                </a:solidFill>
              </a:rPr>
              <a:t> services that lower technical barriers of entry to schools and creators.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Exclusive h</a:t>
            </a:r>
            <a:r>
              <a:rPr lang="en">
                <a:solidFill>
                  <a:srgbClr val="000000"/>
                </a:solidFill>
              </a:rPr>
              <a:t>igh-quality video content from cooperation with museums and attractions around the world.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Preserve out-of-classroom learning even under emergency circumstances such as coronavirus.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 b="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44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Minor Competitor(s)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Youtube, PBS, other educational video services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Major Competitor(s)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Traditional Field Trips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Download Free png New Vs Old Two 2 Way Road Str - DLPNG.com"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075" y="1068424"/>
            <a:ext cx="5185226" cy="2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Execution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Provide free professional services and content creation to build a library of educational resources.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Establish partnerships with top museums and </a:t>
            </a:r>
            <a:r>
              <a:rPr lang="en">
                <a:solidFill>
                  <a:srgbClr val="000000"/>
                </a:solidFill>
              </a:rPr>
              <a:t>attractions</a:t>
            </a:r>
            <a:r>
              <a:rPr lang="en">
                <a:solidFill>
                  <a:srgbClr val="000000"/>
                </a:solidFill>
              </a:rPr>
              <a:t> to create exclusive content.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Convince school districts of the worthiness of the product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Target private schools and large districts first.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Expand.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Expansion png 2 » PNG Image"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025" y="2571750"/>
            <a:ext cx="2267275" cy="22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775" y="0"/>
            <a:ext cx="887225" cy="83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