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3" r:id="rId5"/>
    <p:sldMasterId id="2147483678" r:id="rId6"/>
    <p:sldMasterId id="214748369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y="6858000" cx="9144000"/>
  <p:notesSz cx="6858000" cy="9144000"/>
  <p:embeddedFontLst>
    <p:embeddedFont>
      <p:font typeface="Poppi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iGVAx8b5b1eBWfz+MaiIFU7lkP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customschemas.google.com/relationships/presentationmetadata" Target="metadata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5" name="Google Shape;4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8" name="Google Shape;46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9" name="Google Shape;4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5" name="Google Shape;47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6" name="Google Shape;4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2" name="Google Shape;48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3" name="Google Shape;4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9" name="Google Shape;48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0" name="Google Shape;4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6" name="Google Shape;49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7" name="Google Shape;49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3" name="Google Shape;50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4" name="Google Shape;5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0" name="Google Shape;51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1" name="Google Shape;51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2" name="Google Shape;4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9" name="Google Shape;4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6" name="Google Shape;4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3" name="Google Shape;4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0" name="Google Shape;4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7" name="Google Shape;44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8" name="Google Shape;4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4" name="Google Shape;45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5" name="Google Shape;4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1" name="Google Shape;46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2" name="Google Shape;4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5.jp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/>
          <p:nvPr/>
        </p:nvSpPr>
        <p:spPr>
          <a:xfrm>
            <a:off x="0" y="-76200"/>
            <a:ext cx="9144000" cy="25908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8"/>
          <p:cNvSpPr txBox="1"/>
          <p:nvPr>
            <p:ph idx="1" type="subTitle"/>
          </p:nvPr>
        </p:nvSpPr>
        <p:spPr>
          <a:xfrm>
            <a:off x="609600" y="2706688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  <a:defRPr sz="1800">
                <a:solidFill>
                  <a:srgbClr val="CCCCCC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type="ctrTitle"/>
          </p:nvPr>
        </p:nvSpPr>
        <p:spPr>
          <a:xfrm>
            <a:off x="609600" y="709613"/>
            <a:ext cx="7772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4" name="Google Shape;2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9601" y="6329373"/>
            <a:ext cx="448820" cy="2016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8"/>
          <p:cNvSpPr/>
          <p:nvPr/>
        </p:nvSpPr>
        <p:spPr>
          <a:xfrm>
            <a:off x="1054080" y="6381959"/>
            <a:ext cx="233286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Boston University 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 of Management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" type="body"/>
          </p:nvPr>
        </p:nvSpPr>
        <p:spPr>
          <a:xfrm rot="5400000">
            <a:off x="2628900" y="-190500"/>
            <a:ext cx="3886200" cy="7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1" type="ftr"/>
          </p:nvPr>
        </p:nvSpPr>
        <p:spPr>
          <a:xfrm>
            <a:off x="625475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10" type="dt"/>
          </p:nvPr>
        </p:nvSpPr>
        <p:spPr>
          <a:xfrm>
            <a:off x="7023100" y="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12" type="sldNum"/>
          </p:nvPr>
        </p:nvSpPr>
        <p:spPr>
          <a:xfrm>
            <a:off x="8289925" y="0"/>
            <a:ext cx="854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>
            <p:ph type="title"/>
          </p:nvPr>
        </p:nvSpPr>
        <p:spPr>
          <a:xfrm rot="5400000">
            <a:off x="5067300" y="2247900"/>
            <a:ext cx="4953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0"/>
          <p:cNvSpPr txBox="1"/>
          <p:nvPr>
            <p:ph idx="1" type="body"/>
          </p:nvPr>
        </p:nvSpPr>
        <p:spPr>
          <a:xfrm rot="5400000">
            <a:off x="1028700" y="342900"/>
            <a:ext cx="49530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4" name="Google Shape;94;p30"/>
          <p:cNvSpPr txBox="1"/>
          <p:nvPr>
            <p:ph idx="11" type="ftr"/>
          </p:nvPr>
        </p:nvSpPr>
        <p:spPr>
          <a:xfrm>
            <a:off x="625475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0" type="dt"/>
          </p:nvPr>
        </p:nvSpPr>
        <p:spPr>
          <a:xfrm>
            <a:off x="7023100" y="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12" type="sldNum"/>
          </p:nvPr>
        </p:nvSpPr>
        <p:spPr>
          <a:xfrm>
            <a:off x="8289925" y="0"/>
            <a:ext cx="854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lip Art" type="txAndClipArt">
  <p:cSld name="TEXT_AND_CLIPAR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1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0" name="Google Shape;100;p31"/>
          <p:cNvSpPr/>
          <p:nvPr>
            <p:ph idx="2" type="clipArt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28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31"/>
          <p:cNvSpPr txBox="1"/>
          <p:nvPr>
            <p:ph idx="11" type="ftr"/>
          </p:nvPr>
        </p:nvSpPr>
        <p:spPr>
          <a:xfrm>
            <a:off x="625475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1"/>
          <p:cNvSpPr txBox="1"/>
          <p:nvPr>
            <p:ph idx="12" type="sldNum"/>
          </p:nvPr>
        </p:nvSpPr>
        <p:spPr>
          <a:xfrm>
            <a:off x="8289925" y="0"/>
            <a:ext cx="854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hart and Text" type="chartAndTx">
  <p:cSld name="CHART_AND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2"/>
          <p:cNvSpPr/>
          <p:nvPr>
            <p:ph idx="2" type="chart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28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32"/>
          <p:cNvSpPr txBox="1"/>
          <p:nvPr>
            <p:ph idx="1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7" name="Google Shape;107;p32"/>
          <p:cNvSpPr txBox="1"/>
          <p:nvPr>
            <p:ph idx="11" type="ftr"/>
          </p:nvPr>
        </p:nvSpPr>
        <p:spPr>
          <a:xfrm>
            <a:off x="625475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2"/>
          <p:cNvSpPr txBox="1"/>
          <p:nvPr>
            <p:ph idx="12" type="sldNum"/>
          </p:nvPr>
        </p:nvSpPr>
        <p:spPr>
          <a:xfrm>
            <a:off x="8289925" y="0"/>
            <a:ext cx="854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lip Art and Text" type="clipArtAndTx">
  <p:cSld name="CLIPART_AND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3"/>
          <p:cNvSpPr/>
          <p:nvPr>
            <p:ph idx="2" type="clipArt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28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33"/>
          <p:cNvSpPr txBox="1"/>
          <p:nvPr>
            <p:ph idx="1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13" name="Google Shape;113;p33"/>
          <p:cNvSpPr txBox="1"/>
          <p:nvPr>
            <p:ph idx="11" type="ftr"/>
          </p:nvPr>
        </p:nvSpPr>
        <p:spPr>
          <a:xfrm>
            <a:off x="625475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3"/>
          <p:cNvSpPr txBox="1"/>
          <p:nvPr>
            <p:ph idx="12" type="sldNum"/>
          </p:nvPr>
        </p:nvSpPr>
        <p:spPr>
          <a:xfrm>
            <a:off x="8289925" y="0"/>
            <a:ext cx="854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/>
          <p:nvPr/>
        </p:nvSpPr>
        <p:spPr>
          <a:xfrm>
            <a:off x="0" y="-42863"/>
            <a:ext cx="9144000" cy="347663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609600" y="1524000"/>
            <a:ext cx="7924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Boston University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Slideshow Title Goes Here</a:t>
            </a:r>
            <a:endParaRPr/>
          </a:p>
        </p:txBody>
      </p:sp>
      <p:cxnSp>
        <p:nvCxnSpPr>
          <p:cNvPr id="130" name="Google Shape;130;p21"/>
          <p:cNvCxnSpPr/>
          <p:nvPr/>
        </p:nvCxnSpPr>
        <p:spPr>
          <a:xfrm>
            <a:off x="8189913" y="76200"/>
            <a:ext cx="1587" cy="152400"/>
          </a:xfrm>
          <a:prstGeom prst="straightConnector1">
            <a:avLst/>
          </a:prstGeom>
          <a:noFill/>
          <a:ln cap="flat" cmpd="sng" w="12700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21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289925" y="0"/>
            <a:ext cx="854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9601" y="6329373"/>
            <a:ext cx="448820" cy="2016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/>
          <p:nvPr/>
        </p:nvSpPr>
        <p:spPr>
          <a:xfrm>
            <a:off x="1054080" y="6381959"/>
            <a:ext cx="233286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Boston University 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 of Management</a:t>
            </a:r>
            <a:endParaRPr/>
          </a:p>
        </p:txBody>
      </p:sp>
      <p:cxnSp>
        <p:nvCxnSpPr>
          <p:cNvPr id="136" name="Google Shape;136;p21"/>
          <p:cNvCxnSpPr/>
          <p:nvPr/>
        </p:nvCxnSpPr>
        <p:spPr>
          <a:xfrm>
            <a:off x="609600" y="1447800"/>
            <a:ext cx="7924800" cy="1588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4"/>
          <p:cNvSpPr/>
          <p:nvPr/>
        </p:nvSpPr>
        <p:spPr>
          <a:xfrm>
            <a:off x="0" y="-76200"/>
            <a:ext cx="9144000" cy="2590800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34"/>
          <p:cNvSpPr txBox="1"/>
          <p:nvPr>
            <p:ph idx="1" type="subTitle"/>
          </p:nvPr>
        </p:nvSpPr>
        <p:spPr>
          <a:xfrm>
            <a:off x="609600" y="2706688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  <a:defRPr sz="1800">
                <a:solidFill>
                  <a:srgbClr val="CCCCCC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type="ctrTitle"/>
          </p:nvPr>
        </p:nvSpPr>
        <p:spPr>
          <a:xfrm>
            <a:off x="609600" y="709613"/>
            <a:ext cx="7772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1" name="Google Shape;14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9601" y="6329373"/>
            <a:ext cx="448820" cy="2016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4"/>
          <p:cNvSpPr/>
          <p:nvPr/>
        </p:nvSpPr>
        <p:spPr>
          <a:xfrm>
            <a:off x="1054080" y="6381959"/>
            <a:ext cx="233286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Boston University 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 of Management</a:t>
            </a:r>
            <a:endParaRPr/>
          </a:p>
        </p:txBody>
      </p:sp>
      <p:pic>
        <p:nvPicPr>
          <p:cNvPr descr="Slide2.JPG" id="143" name="Google Shape;14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7" name="Google Shape;147;p35"/>
          <p:cNvSpPr txBox="1"/>
          <p:nvPr>
            <p:ph idx="11" type="ftr"/>
          </p:nvPr>
        </p:nvSpPr>
        <p:spPr>
          <a:xfrm>
            <a:off x="625475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5"/>
          <p:cNvSpPr txBox="1"/>
          <p:nvPr>
            <p:ph idx="10" type="dt"/>
          </p:nvPr>
        </p:nvSpPr>
        <p:spPr>
          <a:xfrm>
            <a:off x="7023100" y="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5"/>
          <p:cNvSpPr txBox="1"/>
          <p:nvPr>
            <p:ph idx="12" type="sldNum"/>
          </p:nvPr>
        </p:nvSpPr>
        <p:spPr>
          <a:xfrm>
            <a:off x="8289925" y="0"/>
            <a:ext cx="854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0" name="Google Shape;150;p35"/>
          <p:cNvCxnSpPr/>
          <p:nvPr/>
        </p:nvCxnSpPr>
        <p:spPr>
          <a:xfrm>
            <a:off x="722313" y="4405312"/>
            <a:ext cx="7924800" cy="1588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6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6"/>
          <p:cNvSpPr txBox="1"/>
          <p:nvPr>
            <p:ph idx="1" type="body"/>
          </p:nvPr>
        </p:nvSpPr>
        <p:spPr>
          <a:xfrm>
            <a:off x="6096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54" name="Google Shape;154;p36"/>
          <p:cNvSpPr txBox="1"/>
          <p:nvPr>
            <p:ph idx="2" type="body"/>
          </p:nvPr>
        </p:nvSpPr>
        <p:spPr>
          <a:xfrm>
            <a:off x="46482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155" name="Google Shape;155;p36"/>
          <p:cNvSpPr txBox="1"/>
          <p:nvPr>
            <p:ph idx="11" type="ftr"/>
          </p:nvPr>
        </p:nvSpPr>
        <p:spPr>
          <a:xfrm>
            <a:off x="625475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6"/>
          <p:cNvSpPr txBox="1"/>
          <p:nvPr>
            <p:ph idx="10" type="dt"/>
          </p:nvPr>
        </p:nvSpPr>
        <p:spPr>
          <a:xfrm>
            <a:off x="7023100" y="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6"/>
          <p:cNvSpPr txBox="1"/>
          <p:nvPr>
            <p:ph idx="12" type="sldNum"/>
          </p:nvPr>
        </p:nvSpPr>
        <p:spPr>
          <a:xfrm>
            <a:off x="8289925" y="0"/>
            <a:ext cx="854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8" name="Google Shape;158;p36"/>
          <p:cNvCxnSpPr/>
          <p:nvPr/>
        </p:nvCxnSpPr>
        <p:spPr>
          <a:xfrm>
            <a:off x="609600" y="1478036"/>
            <a:ext cx="7924800" cy="1588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62" name="Google Shape;162;p3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63" name="Google Shape;163;p3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64" name="Google Shape;164;p3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165" name="Google Shape;165;p37"/>
          <p:cNvSpPr txBox="1"/>
          <p:nvPr>
            <p:ph idx="11" type="ftr"/>
          </p:nvPr>
        </p:nvSpPr>
        <p:spPr>
          <a:xfrm>
            <a:off x="625475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7"/>
          <p:cNvSpPr txBox="1"/>
          <p:nvPr>
            <p:ph idx="10" type="dt"/>
          </p:nvPr>
        </p:nvSpPr>
        <p:spPr>
          <a:xfrm>
            <a:off x="7023100" y="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7"/>
          <p:cNvSpPr txBox="1"/>
          <p:nvPr>
            <p:ph idx="12" type="sldNum"/>
          </p:nvPr>
        </p:nvSpPr>
        <p:spPr>
          <a:xfrm>
            <a:off x="8289925" y="0"/>
            <a:ext cx="854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8" name="Google Shape;168;p37"/>
          <p:cNvCxnSpPr/>
          <p:nvPr/>
        </p:nvCxnSpPr>
        <p:spPr>
          <a:xfrm>
            <a:off x="609600" y="1478036"/>
            <a:ext cx="7924800" cy="1588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/>
          <p:nvPr/>
        </p:nvSpPr>
        <p:spPr>
          <a:xfrm>
            <a:off x="0" y="-42863"/>
            <a:ext cx="9144000" cy="347663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9"/>
          <p:cNvSpPr txBox="1"/>
          <p:nvPr/>
        </p:nvSpPr>
        <p:spPr>
          <a:xfrm>
            <a:off x="609600" y="1524000"/>
            <a:ext cx="7924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Boston University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Slideshow Title Goes Here</a:t>
            </a:r>
            <a:endParaRPr/>
          </a:p>
        </p:txBody>
      </p:sp>
      <p:cxnSp>
        <p:nvCxnSpPr>
          <p:cNvPr id="29" name="Google Shape;29;p19"/>
          <p:cNvCxnSpPr/>
          <p:nvPr/>
        </p:nvCxnSpPr>
        <p:spPr>
          <a:xfrm>
            <a:off x="8189913" y="76200"/>
            <a:ext cx="1587" cy="152400"/>
          </a:xfrm>
          <a:prstGeom prst="straightConnector1">
            <a:avLst/>
          </a:prstGeom>
          <a:noFill/>
          <a:ln cap="flat" cmpd="sng" w="12700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19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8289925" y="0"/>
            <a:ext cx="854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" name="Google Shape;3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9601" y="6329373"/>
            <a:ext cx="448820" cy="20160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9"/>
          <p:cNvSpPr/>
          <p:nvPr/>
        </p:nvSpPr>
        <p:spPr>
          <a:xfrm>
            <a:off x="1054080" y="6381959"/>
            <a:ext cx="233286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Boston University 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 of Management</a:t>
            </a:r>
            <a:endParaRPr/>
          </a:p>
        </p:txBody>
      </p:sp>
      <p:cxnSp>
        <p:nvCxnSpPr>
          <p:cNvPr id="35" name="Google Shape;35;p19"/>
          <p:cNvCxnSpPr/>
          <p:nvPr/>
        </p:nvCxnSpPr>
        <p:spPr>
          <a:xfrm>
            <a:off x="609600" y="1447800"/>
            <a:ext cx="7924800" cy="1588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8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8"/>
          <p:cNvSpPr txBox="1"/>
          <p:nvPr>
            <p:ph idx="11" type="ftr"/>
          </p:nvPr>
        </p:nvSpPr>
        <p:spPr>
          <a:xfrm>
            <a:off x="625475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8"/>
          <p:cNvSpPr txBox="1"/>
          <p:nvPr>
            <p:ph idx="10" type="dt"/>
          </p:nvPr>
        </p:nvSpPr>
        <p:spPr>
          <a:xfrm>
            <a:off x="7023100" y="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8"/>
          <p:cNvSpPr txBox="1"/>
          <p:nvPr>
            <p:ph idx="12" type="sldNum"/>
          </p:nvPr>
        </p:nvSpPr>
        <p:spPr>
          <a:xfrm>
            <a:off x="8289925" y="0"/>
            <a:ext cx="854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4" name="Google Shape;174;p38"/>
          <p:cNvCxnSpPr/>
          <p:nvPr/>
        </p:nvCxnSpPr>
        <p:spPr>
          <a:xfrm>
            <a:off x="609600" y="1447800"/>
            <a:ext cx="7924800" cy="1588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9"/>
          <p:cNvSpPr txBox="1"/>
          <p:nvPr>
            <p:ph idx="11" type="ftr"/>
          </p:nvPr>
        </p:nvSpPr>
        <p:spPr>
          <a:xfrm>
            <a:off x="625475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9"/>
          <p:cNvSpPr txBox="1"/>
          <p:nvPr>
            <p:ph idx="10" type="dt"/>
          </p:nvPr>
        </p:nvSpPr>
        <p:spPr>
          <a:xfrm>
            <a:off x="7023100" y="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9"/>
          <p:cNvSpPr txBox="1"/>
          <p:nvPr>
            <p:ph idx="12" type="sldNum"/>
          </p:nvPr>
        </p:nvSpPr>
        <p:spPr>
          <a:xfrm>
            <a:off x="8289925" y="0"/>
            <a:ext cx="854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182" name="Google Shape;182;p4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83" name="Google Shape;183;p40"/>
          <p:cNvSpPr txBox="1"/>
          <p:nvPr>
            <p:ph idx="11" type="ftr"/>
          </p:nvPr>
        </p:nvSpPr>
        <p:spPr>
          <a:xfrm>
            <a:off x="625475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0"/>
          <p:cNvSpPr txBox="1"/>
          <p:nvPr>
            <p:ph idx="10" type="dt"/>
          </p:nvPr>
        </p:nvSpPr>
        <p:spPr>
          <a:xfrm>
            <a:off x="7023100" y="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0"/>
          <p:cNvSpPr txBox="1"/>
          <p:nvPr>
            <p:ph idx="12" type="sldNum"/>
          </p:nvPr>
        </p:nvSpPr>
        <p:spPr>
          <a:xfrm>
            <a:off x="8289925" y="0"/>
            <a:ext cx="854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4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90" name="Google Shape;190;p41"/>
          <p:cNvSpPr txBox="1"/>
          <p:nvPr>
            <p:ph idx="11" type="ftr"/>
          </p:nvPr>
        </p:nvSpPr>
        <p:spPr>
          <a:xfrm>
            <a:off x="625475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1"/>
          <p:cNvSpPr txBox="1"/>
          <p:nvPr>
            <p:ph idx="10" type="dt"/>
          </p:nvPr>
        </p:nvSpPr>
        <p:spPr>
          <a:xfrm>
            <a:off x="7023100" y="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1"/>
          <p:cNvSpPr txBox="1"/>
          <p:nvPr>
            <p:ph idx="12" type="sldNum"/>
          </p:nvPr>
        </p:nvSpPr>
        <p:spPr>
          <a:xfrm>
            <a:off x="8289925" y="0"/>
            <a:ext cx="854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2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2"/>
          <p:cNvSpPr txBox="1"/>
          <p:nvPr>
            <p:ph idx="1" type="body"/>
          </p:nvPr>
        </p:nvSpPr>
        <p:spPr>
          <a:xfrm rot="5400000">
            <a:off x="2628900" y="-190500"/>
            <a:ext cx="3886200" cy="7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96" name="Google Shape;196;p42"/>
          <p:cNvSpPr txBox="1"/>
          <p:nvPr>
            <p:ph idx="11" type="ftr"/>
          </p:nvPr>
        </p:nvSpPr>
        <p:spPr>
          <a:xfrm>
            <a:off x="625475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2"/>
          <p:cNvSpPr txBox="1"/>
          <p:nvPr>
            <p:ph idx="10" type="dt"/>
          </p:nvPr>
        </p:nvSpPr>
        <p:spPr>
          <a:xfrm>
            <a:off x="7023100" y="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2"/>
          <p:cNvSpPr txBox="1"/>
          <p:nvPr>
            <p:ph idx="12" type="sldNum"/>
          </p:nvPr>
        </p:nvSpPr>
        <p:spPr>
          <a:xfrm>
            <a:off x="8289925" y="0"/>
            <a:ext cx="854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3"/>
          <p:cNvSpPr txBox="1"/>
          <p:nvPr>
            <p:ph type="title"/>
          </p:nvPr>
        </p:nvSpPr>
        <p:spPr>
          <a:xfrm rot="5400000">
            <a:off x="5067300" y="2247900"/>
            <a:ext cx="4953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3"/>
          <p:cNvSpPr txBox="1"/>
          <p:nvPr>
            <p:ph idx="1" type="body"/>
          </p:nvPr>
        </p:nvSpPr>
        <p:spPr>
          <a:xfrm rot="5400000">
            <a:off x="1028700" y="342900"/>
            <a:ext cx="49530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02" name="Google Shape;202;p43"/>
          <p:cNvSpPr txBox="1"/>
          <p:nvPr>
            <p:ph idx="11" type="ftr"/>
          </p:nvPr>
        </p:nvSpPr>
        <p:spPr>
          <a:xfrm>
            <a:off x="625475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43"/>
          <p:cNvSpPr txBox="1"/>
          <p:nvPr>
            <p:ph idx="10" type="dt"/>
          </p:nvPr>
        </p:nvSpPr>
        <p:spPr>
          <a:xfrm>
            <a:off x="7023100" y="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3"/>
          <p:cNvSpPr txBox="1"/>
          <p:nvPr>
            <p:ph idx="12" type="sldNum"/>
          </p:nvPr>
        </p:nvSpPr>
        <p:spPr>
          <a:xfrm>
            <a:off x="8289925" y="0"/>
            <a:ext cx="854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lip Art" type="txAndClipArt">
  <p:cSld name="TEXT_AND_CLIPART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44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08" name="Google Shape;208;p44"/>
          <p:cNvSpPr/>
          <p:nvPr>
            <p:ph idx="2" type="clipArt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28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Google Shape;209;p44"/>
          <p:cNvSpPr txBox="1"/>
          <p:nvPr>
            <p:ph idx="11" type="ftr"/>
          </p:nvPr>
        </p:nvSpPr>
        <p:spPr>
          <a:xfrm>
            <a:off x="625475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44"/>
          <p:cNvSpPr txBox="1"/>
          <p:nvPr>
            <p:ph idx="12" type="sldNum"/>
          </p:nvPr>
        </p:nvSpPr>
        <p:spPr>
          <a:xfrm>
            <a:off x="8289925" y="0"/>
            <a:ext cx="854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hart and Text" type="chartAndTx">
  <p:cSld name="CHART_AND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45"/>
          <p:cNvSpPr/>
          <p:nvPr>
            <p:ph idx="2" type="chart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28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Google Shape;214;p45"/>
          <p:cNvSpPr txBox="1"/>
          <p:nvPr>
            <p:ph idx="1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15" name="Google Shape;215;p45"/>
          <p:cNvSpPr txBox="1"/>
          <p:nvPr>
            <p:ph idx="11" type="ftr"/>
          </p:nvPr>
        </p:nvSpPr>
        <p:spPr>
          <a:xfrm>
            <a:off x="625475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45"/>
          <p:cNvSpPr txBox="1"/>
          <p:nvPr>
            <p:ph idx="12" type="sldNum"/>
          </p:nvPr>
        </p:nvSpPr>
        <p:spPr>
          <a:xfrm>
            <a:off x="8289925" y="0"/>
            <a:ext cx="854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lip Art and Text" type="clipArtAndTx">
  <p:cSld name="CLIPART_AND_TEX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46"/>
          <p:cNvSpPr/>
          <p:nvPr>
            <p:ph idx="2" type="clipArt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32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28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" name="Google Shape;220;p46"/>
          <p:cNvSpPr txBox="1"/>
          <p:nvPr>
            <p:ph idx="1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21" name="Google Shape;221;p46"/>
          <p:cNvSpPr txBox="1"/>
          <p:nvPr>
            <p:ph idx="11" type="ftr"/>
          </p:nvPr>
        </p:nvSpPr>
        <p:spPr>
          <a:xfrm>
            <a:off x="625475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46"/>
          <p:cNvSpPr txBox="1"/>
          <p:nvPr>
            <p:ph idx="12" type="sldNum"/>
          </p:nvPr>
        </p:nvSpPr>
        <p:spPr>
          <a:xfrm>
            <a:off x="8289925" y="0"/>
            <a:ext cx="854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4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37" name="Google Shape;237;p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4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lide2.JPG" id="240" name="Google Shape;240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9" name="Google Shape;39;p22"/>
          <p:cNvSpPr txBox="1"/>
          <p:nvPr>
            <p:ph idx="11" type="ftr"/>
          </p:nvPr>
        </p:nvSpPr>
        <p:spPr>
          <a:xfrm>
            <a:off x="625475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0" type="dt"/>
          </p:nvPr>
        </p:nvSpPr>
        <p:spPr>
          <a:xfrm>
            <a:off x="7023100" y="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2" type="sldNum"/>
          </p:nvPr>
        </p:nvSpPr>
        <p:spPr>
          <a:xfrm>
            <a:off x="8289925" y="0"/>
            <a:ext cx="854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22"/>
          <p:cNvCxnSpPr/>
          <p:nvPr/>
        </p:nvCxnSpPr>
        <p:spPr>
          <a:xfrm>
            <a:off x="722313" y="4405312"/>
            <a:ext cx="7924800" cy="1588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9"/>
          <p:cNvSpPr txBox="1"/>
          <p:nvPr>
            <p:ph type="title"/>
          </p:nvPr>
        </p:nvSpPr>
        <p:spPr>
          <a:xfrm>
            <a:off x="457200" y="274638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4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4" name="Google Shape;244;p4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4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4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5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/>
            </a:lvl9pPr>
          </a:lstStyle>
          <a:p/>
        </p:txBody>
      </p:sp>
      <p:sp>
        <p:nvSpPr>
          <p:cNvPr id="250" name="Google Shape;250;p5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5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5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1"/>
          <p:cNvSpPr txBox="1"/>
          <p:nvPr>
            <p:ph type="title"/>
          </p:nvPr>
        </p:nvSpPr>
        <p:spPr>
          <a:xfrm>
            <a:off x="457200" y="274638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5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»"/>
              <a:defRPr sz="1800"/>
            </a:lvl9pPr>
          </a:lstStyle>
          <a:p/>
        </p:txBody>
      </p:sp>
      <p:sp>
        <p:nvSpPr>
          <p:cNvPr id="256" name="Google Shape;256;p5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»"/>
              <a:defRPr sz="1800"/>
            </a:lvl9pPr>
          </a:lstStyle>
          <a:p/>
        </p:txBody>
      </p:sp>
      <p:sp>
        <p:nvSpPr>
          <p:cNvPr id="257" name="Google Shape;257;p5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5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5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5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b="1" sz="1600"/>
            </a:lvl9pPr>
          </a:lstStyle>
          <a:p/>
        </p:txBody>
      </p:sp>
      <p:sp>
        <p:nvSpPr>
          <p:cNvPr id="263" name="Google Shape;263;p5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»"/>
              <a:defRPr sz="1600"/>
            </a:lvl9pPr>
          </a:lstStyle>
          <a:p/>
        </p:txBody>
      </p:sp>
      <p:sp>
        <p:nvSpPr>
          <p:cNvPr id="264" name="Google Shape;264;p5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None/>
              <a:defRPr b="1" sz="1600"/>
            </a:lvl9pPr>
          </a:lstStyle>
          <a:p/>
        </p:txBody>
      </p:sp>
      <p:sp>
        <p:nvSpPr>
          <p:cNvPr id="265" name="Google Shape;265;p5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"/>
              <a:buChar char="»"/>
              <a:defRPr sz="1600"/>
            </a:lvl9pPr>
          </a:lstStyle>
          <a:p/>
        </p:txBody>
      </p:sp>
      <p:sp>
        <p:nvSpPr>
          <p:cNvPr id="266" name="Google Shape;266;p5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5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5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3"/>
          <p:cNvSpPr txBox="1"/>
          <p:nvPr>
            <p:ph type="title"/>
          </p:nvPr>
        </p:nvSpPr>
        <p:spPr>
          <a:xfrm>
            <a:off x="457200" y="274638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5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5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5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5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5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5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»"/>
              <a:defRPr sz="2000"/>
            </a:lvl9pPr>
          </a:lstStyle>
          <a:p/>
        </p:txBody>
      </p:sp>
      <p:sp>
        <p:nvSpPr>
          <p:cNvPr id="281" name="Google Shape;281;p5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None/>
              <a:defRPr sz="900"/>
            </a:lvl9pPr>
          </a:lstStyle>
          <a:p/>
        </p:txBody>
      </p:sp>
      <p:sp>
        <p:nvSpPr>
          <p:cNvPr id="282" name="Google Shape;282;p5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5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5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5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b="0" i="0" sz="3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None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88" name="Google Shape;288;p5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None/>
              <a:defRPr sz="900"/>
            </a:lvl9pPr>
          </a:lstStyle>
          <a:p/>
        </p:txBody>
      </p:sp>
      <p:sp>
        <p:nvSpPr>
          <p:cNvPr id="289" name="Google Shape;289;p5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5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5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 txBox="1"/>
          <p:nvPr>
            <p:ph type="title"/>
          </p:nvPr>
        </p:nvSpPr>
        <p:spPr>
          <a:xfrm>
            <a:off x="457200" y="274638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57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95" name="Google Shape;295;p5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5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5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5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1" name="Google Shape;301;p5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5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5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3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" type="body"/>
          </p:nvPr>
        </p:nvSpPr>
        <p:spPr>
          <a:xfrm>
            <a:off x="6096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46" name="Google Shape;46;p23"/>
          <p:cNvSpPr txBox="1"/>
          <p:nvPr>
            <p:ph idx="2" type="body"/>
          </p:nvPr>
        </p:nvSpPr>
        <p:spPr>
          <a:xfrm>
            <a:off x="4648200" y="1828800"/>
            <a:ext cx="3886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625475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0" type="dt"/>
          </p:nvPr>
        </p:nvSpPr>
        <p:spPr>
          <a:xfrm>
            <a:off x="7023100" y="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289925" y="0"/>
            <a:ext cx="854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0" name="Google Shape;50;p23"/>
          <p:cNvCxnSpPr/>
          <p:nvPr/>
        </p:nvCxnSpPr>
        <p:spPr>
          <a:xfrm>
            <a:off x="609600" y="1478036"/>
            <a:ext cx="7924800" cy="1588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lip Art" type="txAndClipArt">
  <p:cSld name="TEXT_AND_CLIPART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9"/>
          <p:cNvSpPr txBox="1"/>
          <p:nvPr>
            <p:ph type="title"/>
          </p:nvPr>
        </p:nvSpPr>
        <p:spPr>
          <a:xfrm>
            <a:off x="457200" y="274638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5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7" name="Google Shape;307;p59"/>
          <p:cNvSpPr/>
          <p:nvPr>
            <p:ph idx="2" type="clipArt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Char char="•"/>
              <a:defRPr b="0" i="0" sz="3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Char char="–"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–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»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»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»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»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»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08" name="Google Shape;308;p5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5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5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0"/>
          <p:cNvSpPr txBox="1"/>
          <p:nvPr>
            <p:ph type="title"/>
          </p:nvPr>
        </p:nvSpPr>
        <p:spPr>
          <a:xfrm>
            <a:off x="457200" y="274638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6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14" name="Google Shape;314;p6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15" name="Google Shape;315;p6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6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6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1"/>
          <p:cNvSpPr txBox="1"/>
          <p:nvPr>
            <p:ph type="title"/>
          </p:nvPr>
        </p:nvSpPr>
        <p:spPr>
          <a:xfrm>
            <a:off x="457200" y="274638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6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6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6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6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36" name="Google Shape;336;p6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6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6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ain Cover_3" id="339" name="Google Shape;339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77813"/>
            <a:ext cx="9144000" cy="7135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4"/>
          <p:cNvSpPr txBox="1"/>
          <p:nvPr>
            <p:ph type="title"/>
          </p:nvPr>
        </p:nvSpPr>
        <p:spPr>
          <a:xfrm>
            <a:off x="457200" y="274638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6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3" name="Google Shape;343;p6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6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6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6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9pPr>
          </a:lstStyle>
          <a:p/>
        </p:txBody>
      </p:sp>
      <p:sp>
        <p:nvSpPr>
          <p:cNvPr id="349" name="Google Shape;349;p6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6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6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6"/>
          <p:cNvSpPr txBox="1"/>
          <p:nvPr>
            <p:ph type="title"/>
          </p:nvPr>
        </p:nvSpPr>
        <p:spPr>
          <a:xfrm>
            <a:off x="457200" y="274638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6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9pPr>
          </a:lstStyle>
          <a:p/>
        </p:txBody>
      </p:sp>
      <p:sp>
        <p:nvSpPr>
          <p:cNvPr id="355" name="Google Shape;355;p6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/>
            </a:lvl9pPr>
          </a:lstStyle>
          <a:p/>
        </p:txBody>
      </p:sp>
      <p:sp>
        <p:nvSpPr>
          <p:cNvPr id="356" name="Google Shape;356;p6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6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6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6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62" name="Google Shape;362;p6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9pPr>
          </a:lstStyle>
          <a:p/>
        </p:txBody>
      </p:sp>
      <p:sp>
        <p:nvSpPr>
          <p:cNvPr id="363" name="Google Shape;363;p6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64" name="Google Shape;364;p6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/>
            </a:lvl9pPr>
          </a:lstStyle>
          <a:p/>
        </p:txBody>
      </p:sp>
      <p:sp>
        <p:nvSpPr>
          <p:cNvPr id="365" name="Google Shape;365;p6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6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6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8"/>
          <p:cNvSpPr txBox="1"/>
          <p:nvPr>
            <p:ph type="title"/>
          </p:nvPr>
        </p:nvSpPr>
        <p:spPr>
          <a:xfrm>
            <a:off x="457200" y="274638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6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6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6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6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6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5" name="Google Shape;55;p2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57" name="Google Shape;57;p24"/>
          <p:cNvSpPr txBox="1"/>
          <p:nvPr>
            <p:ph idx="11" type="ftr"/>
          </p:nvPr>
        </p:nvSpPr>
        <p:spPr>
          <a:xfrm>
            <a:off x="625475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7023100" y="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2" type="sldNum"/>
          </p:nvPr>
        </p:nvSpPr>
        <p:spPr>
          <a:xfrm>
            <a:off x="8289925" y="0"/>
            <a:ext cx="854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0" name="Google Shape;60;p24"/>
          <p:cNvCxnSpPr/>
          <p:nvPr/>
        </p:nvCxnSpPr>
        <p:spPr>
          <a:xfrm>
            <a:off x="609600" y="1478036"/>
            <a:ext cx="7924800" cy="1588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7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/>
            </a:lvl9pPr>
          </a:lstStyle>
          <a:p/>
        </p:txBody>
      </p:sp>
      <p:sp>
        <p:nvSpPr>
          <p:cNvPr id="380" name="Google Shape;380;p7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381" name="Google Shape;381;p7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7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7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7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7" name="Google Shape;387;p7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388" name="Google Shape;388;p7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7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7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2"/>
          <p:cNvSpPr txBox="1"/>
          <p:nvPr>
            <p:ph type="title"/>
          </p:nvPr>
        </p:nvSpPr>
        <p:spPr>
          <a:xfrm>
            <a:off x="457200" y="274638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7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94" name="Google Shape;394;p7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7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7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7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00" name="Google Shape;400;p7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7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7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625475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0" type="dt"/>
          </p:nvPr>
        </p:nvSpPr>
        <p:spPr>
          <a:xfrm>
            <a:off x="7023100" y="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2" type="sldNum"/>
          </p:nvPr>
        </p:nvSpPr>
        <p:spPr>
          <a:xfrm>
            <a:off x="8289925" y="0"/>
            <a:ext cx="854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6" name="Google Shape;66;p25"/>
          <p:cNvCxnSpPr/>
          <p:nvPr/>
        </p:nvCxnSpPr>
        <p:spPr>
          <a:xfrm>
            <a:off x="609600" y="1447800"/>
            <a:ext cx="7924800" cy="1588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/>
          <p:nvPr>
            <p:ph idx="11" type="ftr"/>
          </p:nvPr>
        </p:nvSpPr>
        <p:spPr>
          <a:xfrm>
            <a:off x="625475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7023100" y="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2" type="sldNum"/>
          </p:nvPr>
        </p:nvSpPr>
        <p:spPr>
          <a:xfrm>
            <a:off x="8289925" y="0"/>
            <a:ext cx="854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74" name="Google Shape;74;p2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27"/>
          <p:cNvSpPr txBox="1"/>
          <p:nvPr>
            <p:ph idx="11" type="ftr"/>
          </p:nvPr>
        </p:nvSpPr>
        <p:spPr>
          <a:xfrm>
            <a:off x="625475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0" type="dt"/>
          </p:nvPr>
        </p:nvSpPr>
        <p:spPr>
          <a:xfrm>
            <a:off x="7023100" y="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8289925" y="0"/>
            <a:ext cx="854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625475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0" type="dt"/>
          </p:nvPr>
        </p:nvSpPr>
        <p:spPr>
          <a:xfrm>
            <a:off x="7023100" y="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2" type="sldNum"/>
          </p:nvPr>
        </p:nvSpPr>
        <p:spPr>
          <a:xfrm>
            <a:off x="8289925" y="0"/>
            <a:ext cx="854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image" Target="../media/image1.png"/><Relationship Id="rId2" Type="http://schemas.openxmlformats.org/officeDocument/2006/relationships/image" Target="../media/image6.jpg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" Type="http://schemas.openxmlformats.org/officeDocument/2006/relationships/image" Target="../media/image8.jpg"/><Relationship Id="rId2" Type="http://schemas.openxmlformats.org/officeDocument/2006/relationships/image" Target="../media/image4.jpg"/><Relationship Id="rId3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29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1.xml"/><Relationship Id="rId1" Type="http://schemas.openxmlformats.org/officeDocument/2006/relationships/image" Target="../media/image8.jpg"/><Relationship Id="rId2" Type="http://schemas.openxmlformats.org/officeDocument/2006/relationships/image" Target="../media/image4.jpg"/><Relationship Id="rId3" Type="http://schemas.openxmlformats.org/officeDocument/2006/relationships/image" Target="../media/image3.jpg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0" y="-42863"/>
            <a:ext cx="9144000" cy="347663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7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625475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7"/>
          <p:cNvSpPr txBox="1"/>
          <p:nvPr/>
        </p:nvSpPr>
        <p:spPr>
          <a:xfrm>
            <a:off x="609600" y="1524000"/>
            <a:ext cx="7924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Boston University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Slideshow Title Goes Here</a:t>
            </a:r>
            <a:endParaRPr/>
          </a:p>
        </p:txBody>
      </p:sp>
      <p:pic>
        <p:nvPicPr>
          <p:cNvPr id="15" name="Google Shape;15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09601" y="6329373"/>
            <a:ext cx="448820" cy="20160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7"/>
          <p:cNvSpPr txBox="1"/>
          <p:nvPr>
            <p:ph idx="10" type="dt"/>
          </p:nvPr>
        </p:nvSpPr>
        <p:spPr>
          <a:xfrm>
            <a:off x="7023100" y="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7"/>
          <p:cNvSpPr/>
          <p:nvPr/>
        </p:nvSpPr>
        <p:spPr>
          <a:xfrm>
            <a:off x="1054080" y="6381959"/>
            <a:ext cx="233286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Boston University </a:t>
            </a: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 of Management</a:t>
            </a:r>
            <a:endParaRPr/>
          </a:p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8289925" y="0"/>
            <a:ext cx="854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17"/>
          <p:cNvCxnSpPr/>
          <p:nvPr/>
        </p:nvCxnSpPr>
        <p:spPr>
          <a:xfrm>
            <a:off x="8189913" y="76200"/>
            <a:ext cx="1587" cy="152400"/>
          </a:xfrm>
          <a:prstGeom prst="straightConnector1">
            <a:avLst/>
          </a:prstGeom>
          <a:noFill/>
          <a:ln cap="flat" cmpd="sng" w="12700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0" y="-42863"/>
            <a:ext cx="9144000" cy="347663"/>
          </a:xfrm>
          <a:prstGeom prst="rect">
            <a:avLst/>
          </a:prstGeom>
          <a:gradFill>
            <a:gsLst>
              <a:gs pos="0">
                <a:srgbClr val="333333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0"/>
          <p:cNvSpPr txBox="1"/>
          <p:nvPr>
            <p:ph type="title"/>
          </p:nvPr>
        </p:nvSpPr>
        <p:spPr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CC0000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CC0000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20"/>
          <p:cNvSpPr txBox="1"/>
          <p:nvPr>
            <p:ph idx="11" type="ftr"/>
          </p:nvPr>
        </p:nvSpPr>
        <p:spPr>
          <a:xfrm>
            <a:off x="625475" y="0"/>
            <a:ext cx="510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20"/>
          <p:cNvSpPr txBox="1"/>
          <p:nvPr/>
        </p:nvSpPr>
        <p:spPr>
          <a:xfrm>
            <a:off x="609600" y="1524000"/>
            <a:ext cx="7924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Boston University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Slideshow Title Goes Here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09601" y="6329373"/>
            <a:ext cx="448820" cy="201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>
            <p:ph idx="10" type="dt"/>
          </p:nvPr>
        </p:nvSpPr>
        <p:spPr>
          <a:xfrm>
            <a:off x="7023100" y="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0"/>
          <p:cNvSpPr/>
          <p:nvPr/>
        </p:nvSpPr>
        <p:spPr>
          <a:xfrm>
            <a:off x="1054080" y="6381959"/>
            <a:ext cx="233286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Boston University 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School of Management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8289925" y="0"/>
            <a:ext cx="8540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5" name="Google Shape;125;p20"/>
          <p:cNvCxnSpPr/>
          <p:nvPr/>
        </p:nvCxnSpPr>
        <p:spPr>
          <a:xfrm>
            <a:off x="8189913" y="76200"/>
            <a:ext cx="1587" cy="152400"/>
          </a:xfrm>
          <a:prstGeom prst="straightConnector1">
            <a:avLst/>
          </a:prstGeom>
          <a:noFill/>
          <a:ln cap="flat" cmpd="sng" w="12700">
            <a:solidFill>
              <a:srgbClr val="4D4D4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lide1.JPG" id="126" name="Google Shape;12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Wred" id="224" name="Google Shape;224;p4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71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7"/>
          <p:cNvSpPr txBox="1"/>
          <p:nvPr>
            <p:ph type="title"/>
          </p:nvPr>
        </p:nvSpPr>
        <p:spPr>
          <a:xfrm>
            <a:off x="457200" y="274638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sng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sng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sng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sng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sng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sng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sng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sng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sng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26" name="Google Shape;226;p4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Char char="•"/>
              <a:defRPr b="0" i="0" sz="3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Char char="–"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–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»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»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»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»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»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27" name="Google Shape;227;p4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8" name="Google Shape;228;p4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" name="Google Shape;229;p4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0" name="Google Shape;230;p47"/>
          <p:cNvGrpSpPr/>
          <p:nvPr/>
        </p:nvGrpSpPr>
        <p:grpSpPr>
          <a:xfrm>
            <a:off x="533400" y="6248400"/>
            <a:ext cx="8153400" cy="609600"/>
            <a:chOff x="96" y="3957"/>
            <a:chExt cx="5510" cy="374"/>
          </a:xfrm>
        </p:grpSpPr>
        <p:pic>
          <p:nvPicPr>
            <p:cNvPr descr="BU_fusing_1Lpms" id="231" name="Google Shape;231;p4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792" y="3957"/>
              <a:ext cx="1814" cy="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tec_words" id="232" name="Google Shape;232;p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" y="3980"/>
              <a:ext cx="1215" cy="3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Slide1.JPG" id="233" name="Google Shape;233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Wred" id="324" name="Google Shape;324;p6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39700"/>
            <a:ext cx="9144000" cy="71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62"/>
          <p:cNvSpPr txBox="1"/>
          <p:nvPr>
            <p:ph type="title"/>
          </p:nvPr>
        </p:nvSpPr>
        <p:spPr>
          <a:xfrm>
            <a:off x="457200" y="274638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sng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6" name="Google Shape;326;p6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7" name="Google Shape;327;p6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8" name="Google Shape;328;p6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9" name="Google Shape;329;p6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30" name="Google Shape;330;p62"/>
          <p:cNvGrpSpPr/>
          <p:nvPr/>
        </p:nvGrpSpPr>
        <p:grpSpPr>
          <a:xfrm>
            <a:off x="533400" y="6172200"/>
            <a:ext cx="8153400" cy="517525"/>
            <a:chOff x="96" y="3957"/>
            <a:chExt cx="5510" cy="374"/>
          </a:xfrm>
        </p:grpSpPr>
        <p:pic>
          <p:nvPicPr>
            <p:cNvPr descr="BU_fusing_1Lpms" id="331" name="Google Shape;331;p6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792" y="3957"/>
              <a:ext cx="1814" cy="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tec_words" id="332" name="Google Shape;332;p6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6" y="3980"/>
              <a:ext cx="1215" cy="34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"/>
          <p:cNvSpPr txBox="1"/>
          <p:nvPr>
            <p:ph type="ctrTitle"/>
          </p:nvPr>
        </p:nvSpPr>
        <p:spPr>
          <a:xfrm>
            <a:off x="914400" y="76200"/>
            <a:ext cx="7391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Topic Outline for a Final Presentation</a:t>
            </a:r>
            <a:endParaRPr/>
          </a:p>
        </p:txBody>
      </p:sp>
      <p:sp>
        <p:nvSpPr>
          <p:cNvPr id="409" name="Google Shape;409;p1"/>
          <p:cNvSpPr txBox="1"/>
          <p:nvPr/>
        </p:nvSpPr>
        <p:spPr>
          <a:xfrm>
            <a:off x="647700" y="3048000"/>
            <a:ext cx="79248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170"/>
              <a:buFont typeface="Arial"/>
              <a:buNone/>
            </a:pPr>
            <a:r>
              <a:rPr lang="en-US" sz="217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Guidance on the Content of your Final Presentation.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rgbClr val="CC0000"/>
              </a:buClr>
              <a:buSzPts val="2170"/>
              <a:buFont typeface="Arial"/>
              <a:buNone/>
            </a:pPr>
            <a:r>
              <a:t/>
            </a:r>
            <a:endParaRPr sz="217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Clr>
                <a:srgbClr val="CC0000"/>
              </a:buClr>
              <a:buSzPts val="1550"/>
              <a:buFont typeface="Arial"/>
              <a:buNone/>
            </a:pPr>
            <a:r>
              <a:rPr lang="en-US" sz="15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While your presentation should contain everything that you think is relevant (and you can decide what that is), this document describes the things that are usually part of such a presentation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Clr>
                <a:srgbClr val="CC0000"/>
              </a:buClr>
              <a:buSzPts val="1550"/>
              <a:buFont typeface="Arial"/>
              <a:buNone/>
            </a:pPr>
            <a:r>
              <a:t/>
            </a:r>
            <a:endParaRPr sz="155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Clr>
                <a:srgbClr val="CC0000"/>
              </a:buClr>
              <a:buSzPts val="1550"/>
              <a:buFont typeface="Arial"/>
              <a:buNone/>
            </a:pPr>
            <a:r>
              <a:rPr lang="en-US" sz="15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ALSO, see sample final presentations, executive summaries, and financial projections on course site: Resources/Assignments/Team Final Presentation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Clr>
                <a:srgbClr val="CC0000"/>
              </a:buClr>
              <a:buSzPts val="1550"/>
              <a:buFont typeface="Arial"/>
              <a:buNone/>
            </a:pPr>
            <a:r>
              <a:t/>
            </a:r>
            <a:endParaRPr sz="155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Clr>
                <a:srgbClr val="CC0000"/>
              </a:buClr>
              <a:buSzPts val="1550"/>
              <a:buFont typeface="Arial"/>
              <a:buNone/>
            </a:pPr>
            <a:r>
              <a:rPr lang="en-US" sz="15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Find this document on the course site: Resources/Assignments/Team Final Presentation/Final Presentation Content Guideline</a:t>
            </a:r>
            <a:endParaRPr sz="155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0"/>
          <p:cNvSpPr txBox="1"/>
          <p:nvPr>
            <p:ph type="title"/>
          </p:nvPr>
        </p:nvSpPr>
        <p:spPr>
          <a:xfrm>
            <a:off x="533400" y="9144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Sales &amp; Marketing Slide</a:t>
            </a:r>
            <a:endParaRPr/>
          </a:p>
        </p:txBody>
      </p:sp>
      <p:sp>
        <p:nvSpPr>
          <p:cNvPr id="472" name="Google Shape;472;p10"/>
          <p:cNvSpPr txBox="1"/>
          <p:nvPr>
            <p:ph idx="1" type="body"/>
          </p:nvPr>
        </p:nvSpPr>
        <p:spPr>
          <a:xfrm>
            <a:off x="1371600" y="19812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How will you sell the products?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What is your go-to-market strategy?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Who will sell, and how?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What is your overall marketing plan?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Channels of distribution?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1"/>
          <p:cNvSpPr txBox="1"/>
          <p:nvPr>
            <p:ph type="title"/>
          </p:nvPr>
        </p:nvSpPr>
        <p:spPr>
          <a:xfrm>
            <a:off x="533400" y="9144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Partnerships and Other Collaborations Slide</a:t>
            </a:r>
            <a:endParaRPr/>
          </a:p>
        </p:txBody>
      </p:sp>
      <p:sp>
        <p:nvSpPr>
          <p:cNvPr id="479" name="Google Shape;479;p11"/>
          <p:cNvSpPr txBox="1"/>
          <p:nvPr>
            <p:ph idx="1" type="body"/>
          </p:nvPr>
        </p:nvSpPr>
        <p:spPr>
          <a:xfrm>
            <a:off x="1371600" y="21336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Who will you need as partners in order to succeed?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Production?  Distribution? Funding? Other?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How will you establish those partnerships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2"/>
          <p:cNvSpPr txBox="1"/>
          <p:nvPr>
            <p:ph type="title"/>
          </p:nvPr>
        </p:nvSpPr>
        <p:spPr>
          <a:xfrm>
            <a:off x="533400" y="9144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Milestone Slide</a:t>
            </a:r>
            <a:endParaRPr/>
          </a:p>
        </p:txBody>
      </p:sp>
      <p:sp>
        <p:nvSpPr>
          <p:cNvPr id="486" name="Google Shape;486;p12"/>
          <p:cNvSpPr txBox="1"/>
          <p:nvPr>
            <p:ph idx="1" type="body"/>
          </p:nvPr>
        </p:nvSpPr>
        <p:spPr>
          <a:xfrm>
            <a:off x="1371600" y="19812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What progress have you made to date?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Describe the milestones in the development of your venture, and show which ones you have achieved. How will you win in the market? Use a chart or timeline.  Not too many words!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How will you sell the products?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What is your go-to-market strategy?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What is your marketing plan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3"/>
          <p:cNvSpPr txBox="1"/>
          <p:nvPr>
            <p:ph type="title"/>
          </p:nvPr>
        </p:nvSpPr>
        <p:spPr>
          <a:xfrm>
            <a:off x="533400" y="9144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Will You Make Money Slide</a:t>
            </a:r>
            <a:endParaRPr/>
          </a:p>
        </p:txBody>
      </p:sp>
      <p:sp>
        <p:nvSpPr>
          <p:cNvPr id="493" name="Google Shape;493;p13"/>
          <p:cNvSpPr txBox="1"/>
          <p:nvPr>
            <p:ph idx="1" type="body"/>
          </p:nvPr>
        </p:nvSpPr>
        <p:spPr>
          <a:xfrm>
            <a:off x="1295400" y="20574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High level financials (5 years desirable)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Revenue projection, by major revenue category, by year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Cost projection, by major cost category, by year.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Breakeven point (where you first start making money)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Show projected employee headcount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Describe pricing and revenue model (what you will charge, how you will charge it, etc.)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Have backup, more detailed, financial information with you in case you need to answer questions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4"/>
          <p:cNvSpPr txBox="1"/>
          <p:nvPr>
            <p:ph type="title"/>
          </p:nvPr>
        </p:nvSpPr>
        <p:spPr>
          <a:xfrm>
            <a:off x="533400" y="9144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Management Team Slide</a:t>
            </a:r>
            <a:endParaRPr/>
          </a:p>
        </p:txBody>
      </p:sp>
      <p:sp>
        <p:nvSpPr>
          <p:cNvPr id="500" name="Google Shape;500;p14"/>
          <p:cNvSpPr txBox="1"/>
          <p:nvPr>
            <p:ph idx="1" type="body"/>
          </p:nvPr>
        </p:nvSpPr>
        <p:spPr>
          <a:xfrm>
            <a:off x="1066800" y="1828800"/>
            <a:ext cx="7924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Who are the key team members?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What are their backgrounds? Keep it high level on the slide -- you can provide detail verbally. Focus on the experience and expertise that is relevant to your business.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Why will this team win?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What key hires will you need to make, and when?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Note: If your management team isn’t at critical mass (which is probably the case),  augment this slide with your list of advisors.  Even with a robust management team if you have a stellar list of advisors you should show them on this slide.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5"/>
          <p:cNvSpPr txBox="1"/>
          <p:nvPr>
            <p:ph type="title"/>
          </p:nvPr>
        </p:nvSpPr>
        <p:spPr>
          <a:xfrm>
            <a:off x="533400" y="9144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of Funds and Exit Strategy</a:t>
            </a:r>
            <a:endParaRPr/>
          </a:p>
        </p:txBody>
      </p:sp>
      <p:sp>
        <p:nvSpPr>
          <p:cNvPr id="507" name="Google Shape;507;p15"/>
          <p:cNvSpPr txBox="1"/>
          <p:nvPr>
            <p:ph idx="1" type="body"/>
          </p:nvPr>
        </p:nvSpPr>
        <p:spPr>
          <a:xfrm>
            <a:off x="990600" y="18288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How much money do you need?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What are you going to use the money for?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What are your projections for future fundraising needs?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What are the possible exit scenarios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/>
              <a:t>If acquisition is a likely exit then identify who might be a potential acquiring company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–"/>
            </a:pPr>
            <a:r>
              <a:rPr lang="en-US"/>
              <a:t>If there are any comparable exits in your market space, identify them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6"/>
          <p:cNvSpPr txBox="1"/>
          <p:nvPr>
            <p:ph type="title"/>
          </p:nvPr>
        </p:nvSpPr>
        <p:spPr>
          <a:xfrm>
            <a:off x="533400" y="9906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Slide</a:t>
            </a:r>
            <a:endParaRPr/>
          </a:p>
        </p:txBody>
      </p:sp>
      <p:sp>
        <p:nvSpPr>
          <p:cNvPr id="514" name="Google Shape;514;p16"/>
          <p:cNvSpPr txBox="1"/>
          <p:nvPr>
            <p:ph idx="1" type="body"/>
          </p:nvPr>
        </p:nvSpPr>
        <p:spPr>
          <a:xfrm>
            <a:off x="1524000" y="21336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3-4 bullets only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Why what you are doing matters!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Why are you different!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Why you will win!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Why someone should invest!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"/>
          <p:cNvSpPr txBox="1"/>
          <p:nvPr>
            <p:ph type="title"/>
          </p:nvPr>
        </p:nvSpPr>
        <p:spPr>
          <a:xfrm>
            <a:off x="5334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 Notes</a:t>
            </a:r>
            <a:endParaRPr/>
          </a:p>
        </p:txBody>
      </p:sp>
      <p:sp>
        <p:nvSpPr>
          <p:cNvPr id="416" name="Google Shape;416;p2"/>
          <p:cNvSpPr txBox="1"/>
          <p:nvPr>
            <p:ph idx="1" type="body"/>
          </p:nvPr>
        </p:nvSpPr>
        <p:spPr>
          <a:xfrm>
            <a:off x="914400" y="1676400"/>
            <a:ext cx="79248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60"/>
              <a:buFont typeface="Arial"/>
              <a:buChar char="•"/>
            </a:pPr>
            <a:r>
              <a:rPr lang="en-US" sz="1860"/>
              <a:t>It is important to limit the number of slides in your presentation to 12-14 maximum.  Since you will only have 10 minutes to give your presentation, too many slides will hinder your style and the effectiveness of your communication.</a:t>
            </a:r>
            <a:br>
              <a:rPr lang="en-US" sz="1860"/>
            </a:br>
            <a:endParaRPr sz="1860"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60"/>
              <a:buFont typeface="Arial"/>
              <a:buChar char="•"/>
            </a:pPr>
            <a:r>
              <a:rPr lang="en-US" sz="1860"/>
              <a:t>If you need additional slides to further explain an aspect(s) of your business, put them in an Appendix and use them as necessary during the post-presentation Q&amp;A session.</a:t>
            </a:r>
            <a:br>
              <a:rPr lang="en-US" sz="1860"/>
            </a:br>
            <a:endParaRPr sz="1860"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60"/>
              <a:buFont typeface="Arial"/>
              <a:buChar char="•"/>
            </a:pPr>
            <a:r>
              <a:rPr lang="en-US" sz="1860"/>
              <a:t>Make sure that your slides are numbered in case panel members want to refer to them in that way.</a:t>
            </a:r>
            <a:endParaRPr/>
          </a:p>
          <a:p>
            <a:pPr indent="-22479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60"/>
              <a:buFont typeface="Arial"/>
              <a:buNone/>
            </a:pPr>
            <a:r>
              <a:t/>
            </a:r>
            <a:endParaRPr sz="1860"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60"/>
              <a:buFont typeface="Arial"/>
              <a:buChar char="•"/>
            </a:pPr>
            <a:r>
              <a:rPr lang="en-US" sz="1860"/>
              <a:t>Pay attention to font size and readability.</a:t>
            </a:r>
            <a:endParaRPr/>
          </a:p>
          <a:p>
            <a:pPr indent="-22479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60"/>
              <a:buFont typeface="Arial"/>
              <a:buNone/>
            </a:pPr>
            <a:r>
              <a:t/>
            </a:r>
            <a:endParaRPr sz="1860"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60"/>
              <a:buFont typeface="Arial"/>
              <a:buChar char="•"/>
            </a:pPr>
            <a:r>
              <a:rPr lang="en-US" sz="1860"/>
              <a:t>Use graphics/color/diagrams wherever possible (i.e. don’t make the slides too wordy!)</a:t>
            </a:r>
            <a:endParaRPr/>
          </a:p>
          <a:p>
            <a:pPr indent="-22479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60"/>
              <a:buFont typeface="Arial"/>
              <a:buNone/>
            </a:pPr>
            <a:r>
              <a:t/>
            </a:r>
            <a:endParaRPr sz="1860"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60"/>
              <a:buFont typeface="Arial"/>
              <a:buChar char="•"/>
            </a:pPr>
            <a:r>
              <a:rPr lang="en-US" sz="1860"/>
              <a:t>Create a logo for your venture.  Put it on all slides with your company name</a:t>
            </a:r>
            <a:endParaRPr/>
          </a:p>
          <a:p>
            <a:pPr indent="-224790" lvl="0" marL="34290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SzPts val="1860"/>
              <a:buFont typeface="Arial"/>
              <a:buNone/>
            </a:pPr>
            <a:r>
              <a:t/>
            </a:r>
            <a:endParaRPr sz="186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"/>
          <p:cNvSpPr txBox="1"/>
          <p:nvPr>
            <p:ph type="title"/>
          </p:nvPr>
        </p:nvSpPr>
        <p:spPr>
          <a:xfrm>
            <a:off x="5334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Presentation, Slide by Slide</a:t>
            </a:r>
            <a:endParaRPr/>
          </a:p>
        </p:txBody>
      </p:sp>
      <p:sp>
        <p:nvSpPr>
          <p:cNvPr id="423" name="Google Shape;423;p3"/>
          <p:cNvSpPr txBox="1"/>
          <p:nvPr>
            <p:ph idx="1" type="body"/>
          </p:nvPr>
        </p:nvSpPr>
        <p:spPr>
          <a:xfrm>
            <a:off x="533400" y="2590800"/>
            <a:ext cx="7924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/>
              <a:t>See following pages for notes and advice on the required content of that slide in your presentation.</a:t>
            </a:r>
            <a:endParaRPr/>
          </a:p>
          <a:p>
            <a:pPr indent="-342900" lvl="0" marL="342900" rtl="0" algn="ctr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ctr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/>
              <a:t>A sample presentation will also be provided.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"/>
          <p:cNvSpPr txBox="1"/>
          <p:nvPr>
            <p:ph type="title"/>
          </p:nvPr>
        </p:nvSpPr>
        <p:spPr>
          <a:xfrm>
            <a:off x="5334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Title Slide – Highest Level Overview of Venture</a:t>
            </a:r>
            <a:endParaRPr/>
          </a:p>
        </p:txBody>
      </p:sp>
      <p:sp>
        <p:nvSpPr>
          <p:cNvPr id="430" name="Google Shape;430;p4"/>
          <p:cNvSpPr txBox="1"/>
          <p:nvPr>
            <p:ph idx="1" type="body"/>
          </p:nvPr>
        </p:nvSpPr>
        <p:spPr>
          <a:xfrm>
            <a:off x="1066800" y="1981200"/>
            <a:ext cx="79248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Name of venture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Brief (1-2 sentences) descriptive statement of your venture’s product or service.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Brief statement about the problem your venture is solving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Brief statement about the value your venture is bringing to your market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Team members and contact information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"/>
          <p:cNvSpPr txBox="1"/>
          <p:nvPr>
            <p:ph type="title"/>
          </p:nvPr>
        </p:nvSpPr>
        <p:spPr>
          <a:xfrm>
            <a:off x="5334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Company Overview Slide</a:t>
            </a:r>
            <a:endParaRPr/>
          </a:p>
        </p:txBody>
      </p:sp>
      <p:sp>
        <p:nvSpPr>
          <p:cNvPr id="437" name="Google Shape;437;p5"/>
          <p:cNvSpPr txBox="1"/>
          <p:nvPr>
            <p:ph idx="1" type="body"/>
          </p:nvPr>
        </p:nvSpPr>
        <p:spPr>
          <a:xfrm>
            <a:off x="990600" y="19050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State what your company does or aspires to do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Nail down very clearly your mission and pitch. Must be short and to the point.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This is the essence of your elevator pitch. You have 10 seconds to hook them.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"/>
          <p:cNvSpPr txBox="1"/>
          <p:nvPr>
            <p:ph type="title"/>
          </p:nvPr>
        </p:nvSpPr>
        <p:spPr>
          <a:xfrm>
            <a:off x="533400" y="7620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 and Market Opportunity Slide</a:t>
            </a:r>
            <a:endParaRPr/>
          </a:p>
        </p:txBody>
      </p:sp>
      <p:sp>
        <p:nvSpPr>
          <p:cNvPr id="444" name="Google Shape;444;p6"/>
          <p:cNvSpPr txBox="1"/>
          <p:nvPr>
            <p:ph idx="1" type="body"/>
          </p:nvPr>
        </p:nvSpPr>
        <p:spPr>
          <a:xfrm>
            <a:off x="1219200" y="19050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What is the problem you are trying to solve?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Who are you solving it for (target market)?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Do members of your target market know that they have this problem?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Do they want to have it solved?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How many people have the problem, i.e. how big is the problem (market size).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If possible give some anecdotal color by talking about a specific customer or prospect.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"/>
          <p:cNvSpPr txBox="1"/>
          <p:nvPr>
            <p:ph type="title"/>
          </p:nvPr>
        </p:nvSpPr>
        <p:spPr>
          <a:xfrm>
            <a:off x="533400" y="9144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 Statement Slide</a:t>
            </a:r>
            <a:endParaRPr/>
          </a:p>
        </p:txBody>
      </p:sp>
      <p:sp>
        <p:nvSpPr>
          <p:cNvPr id="451" name="Google Shape;451;p7"/>
          <p:cNvSpPr txBox="1"/>
          <p:nvPr>
            <p:ph idx="1" type="body"/>
          </p:nvPr>
        </p:nvSpPr>
        <p:spPr>
          <a:xfrm>
            <a:off x="1066800" y="1676400"/>
            <a:ext cx="79248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Detail your product/service and the benefits/value it brings to customers (this may require two slides but if at all possible limit it to one).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How does this product address the pain point in your target market?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What is the economic impact?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What is the compelling reason to buy?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sz="2400"/>
              <a:t>If you have a technology business you may need to add a slide to show the product architecture to show that you have worked out how you are going to do this. </a:t>
            </a:r>
            <a:r>
              <a:rPr lang="en-US"/>
              <a:t>But, d</a:t>
            </a:r>
            <a:r>
              <a:rPr lang="en-US" sz="2400"/>
              <a:t>on’t go over-board with technical detail and language.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"/>
          <p:cNvSpPr txBox="1"/>
          <p:nvPr>
            <p:ph type="title"/>
          </p:nvPr>
        </p:nvSpPr>
        <p:spPr>
          <a:xfrm>
            <a:off x="533400" y="9144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Secret Sauce Slide</a:t>
            </a:r>
            <a:endParaRPr/>
          </a:p>
        </p:txBody>
      </p:sp>
      <p:sp>
        <p:nvSpPr>
          <p:cNvPr id="458" name="Google Shape;458;p8"/>
          <p:cNvSpPr txBox="1"/>
          <p:nvPr>
            <p:ph idx="1" type="body"/>
          </p:nvPr>
        </p:nvSpPr>
        <p:spPr>
          <a:xfrm>
            <a:off x="1219200" y="20574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What makes your company unique?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Do you have any edges in technology, or process, or people, or relationships?  What are they? Describe them.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Do you have any “unfair advantages”?  Patents? Other?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Have you created (or do there exist) barriers to entry?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9"/>
          <p:cNvSpPr txBox="1"/>
          <p:nvPr>
            <p:ph type="title"/>
          </p:nvPr>
        </p:nvSpPr>
        <p:spPr>
          <a:xfrm>
            <a:off x="533400" y="914400"/>
            <a:ext cx="7924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Competition</a:t>
            </a:r>
            <a:endParaRPr/>
          </a:p>
        </p:txBody>
      </p:sp>
      <p:sp>
        <p:nvSpPr>
          <p:cNvPr id="465" name="Google Shape;465;p9"/>
          <p:cNvSpPr txBox="1"/>
          <p:nvPr>
            <p:ph idx="1" type="body"/>
          </p:nvPr>
        </p:nvSpPr>
        <p:spPr>
          <a:xfrm>
            <a:off x="990600" y="20574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List your top 3 current or potential competitors and highlight your advantages and how you will win.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Do not say NONE, it won’t be believable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/>
              <a:t>Move the goal post on your competition. This means change the ground rules. Show your knowledge of the market.  Show how you are carving out a market for yourselves, in spite of the presence of competition and/or alternatives.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TEC">
  <a:themeElements>
    <a:clrScheme name="ITE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g_of_War 08 IRM">
  <a:themeElements>
    <a:clrScheme name="1_ITE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TEC 2011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ITEC 2011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2010-05-28T15:56:10Z</dcterms:created>
  <dc:creator>Anita</dc:creator>
</cp:coreProperties>
</file>