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304645-C8BD-4D83-9C31-6A25F32CC072}">
  <a:tblStyle styleId="{82304645-C8BD-4D83-9C31-6A25F32CC072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B1651BD-FBEC-42EF-878A-4AEFB4A3E929}" styleName="Table_1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8417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Slides: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 	- (Group) title slide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	- (Carlton) introduction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	- (Carlton) overview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	- (Amir) opportunity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5	- (Louis) solution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6	- (Carlton) intelligent platform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7	- (Carlton) how it works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8	- (Michael) our secret sauce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9	- (Carlton) competition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10	- (Amir) market strategy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11	- (Amir) financials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12	- (Amir) funding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13	- (Amir) summary</a:t>
            </a:r>
          </a:p>
        </p:txBody>
      </p:sp>
    </p:spTree>
    <p:extLst>
      <p:ext uri="{BB962C8B-B14F-4D97-AF65-F5344CB8AC3E}">
        <p14:creationId xmlns:p14="http://schemas.microsoft.com/office/powerpoint/2010/main" val="2694979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Amir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Market strategy: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market in regions with expensive water, a lot of people living in single family homes, and regions with drought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Our product’s benefits are most tangible in areas with drought, but also practical in places with expensive water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Go to market: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plan to debut in California ASAP - best potential to attract customers there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(lots of tech savvy, environmentally conscious, smart home loving types)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Sell through the usual channels: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directly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through online retailers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home goods stores (lowes, home depot, best buy)</a:t>
            </a:r>
          </a:p>
        </p:txBody>
      </p:sp>
    </p:spTree>
    <p:extLst>
      <p:ext uri="{BB962C8B-B14F-4D97-AF65-F5344CB8AC3E}">
        <p14:creationId xmlns:p14="http://schemas.microsoft.com/office/powerpoint/2010/main" val="5063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Amir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Part of our revenue also comes from product placement and advertising within our app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can point users to products that can help them save even more money, and water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 year 5, Nest is selling 80,000 units per month in a similar space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Demand for these kind of products is real, we think we have a huge, untapped market in front of us</a:t>
            </a:r>
          </a:p>
        </p:txBody>
      </p:sp>
    </p:spTree>
    <p:extLst>
      <p:ext uri="{BB962C8B-B14F-4D97-AF65-F5344CB8AC3E}">
        <p14:creationId xmlns:p14="http://schemas.microsoft.com/office/powerpoint/2010/main" val="3421296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Amir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To get our product out we need $1M series A funding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gets us a proven product and all of the leg work needed to launch into our market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Series B funding feeds that launch and helps us grow with demand</a:t>
            </a:r>
          </a:p>
        </p:txBody>
      </p:sp>
    </p:spTree>
    <p:extLst>
      <p:ext uri="{BB962C8B-B14F-4D97-AF65-F5344CB8AC3E}">
        <p14:creationId xmlns:p14="http://schemas.microsoft.com/office/powerpoint/2010/main" val="318736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Just summarize everything. basically read the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40385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173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97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Appendix for areas with high water prices (not just california)</a:t>
            </a:r>
          </a:p>
        </p:txBody>
      </p:sp>
    </p:spTree>
    <p:extLst>
      <p:ext uri="{BB962C8B-B14F-4D97-AF65-F5344CB8AC3E}">
        <p14:creationId xmlns:p14="http://schemas.microsoft.com/office/powerpoint/2010/main" val="536618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Severe californian drought</a:t>
            </a:r>
          </a:p>
        </p:txBody>
      </p:sp>
    </p:spTree>
    <p:extLst>
      <p:ext uri="{BB962C8B-B14F-4D97-AF65-F5344CB8AC3E}">
        <p14:creationId xmlns:p14="http://schemas.microsoft.com/office/powerpoint/2010/main" val="192362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Green Bridge, Lake Oroville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before - 2011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after - 2014 (last summer)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There is a real and growing water problem in the United States and abroad.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Water is growing scarcer and more expensive.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poses a problem for consumers who are experiencing water shortages and drought.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69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Our solution to the water problem: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intelligent platform that monitors total home water use in real time.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show you how much money your water use is costing you BEFORE you get your monthly bill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saves consumers from the pain of high water prices and helps them adjust their water use habits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Entire municipalities benefit from our product</a:t>
            </a:r>
          </a:p>
        </p:txBody>
      </p:sp>
    </p:spTree>
    <p:extLst>
      <p:ext uri="{BB962C8B-B14F-4D97-AF65-F5344CB8AC3E}">
        <p14:creationId xmlns:p14="http://schemas.microsoft.com/office/powerpoint/2010/main" val="232093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opportunity: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water will only become scarcer and more expensive over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Monthly water bill comes too late to help you change your habits or save money - this costs the consumer $$$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Large, untapped market: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everyone uses water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huge potential in drought stricken areas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product appeals to eco-friendly and tech-savvy types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10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Louis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Our solution: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real-time, personalized monitoring of the total water flow into your home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affordable, pays for itself within a year; less if subsidized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intelligent: learns your water use patterns, helping us make informed suggesting for how to improve your water use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Our goal is to help consumers: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conserve water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save money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save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59768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 intelligent platform: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wireless sensor box that takes real-time flow readings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intelligent mobile application that learns your water use habits and provides suggestions for saving water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Long-term benefits: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Alerts you to abnormal water flow that could come from costly leakages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(Nest does a similar thing with smoke detectors - insurance companies love this stuff!)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Mention advertising</a:t>
            </a:r>
          </a:p>
        </p:txBody>
      </p:sp>
    </p:spTree>
    <p:extLst>
      <p:ext uri="{BB962C8B-B14F-4D97-AF65-F5344CB8AC3E}">
        <p14:creationId xmlns:p14="http://schemas.microsoft.com/office/powerpoint/2010/main" val="326405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ultrasonic sensors that measure the speed of particles in the water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measures </a:t>
            </a:r>
            <a:r>
              <a:rPr lang="en" b="1"/>
              <a:t>total</a:t>
            </a:r>
            <a:r>
              <a:rPr lang="en"/>
              <a:t> water flow into your home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but… can train the sensor box to recognize major sources of water consumption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(ex - train to recognize your shower, sprinkler, kitchen sink, etc.)</a:t>
            </a:r>
          </a:p>
        </p:txBody>
      </p:sp>
    </p:spTree>
    <p:extLst>
      <p:ext uri="{BB962C8B-B14F-4D97-AF65-F5344CB8AC3E}">
        <p14:creationId xmlns:p14="http://schemas.microsoft.com/office/powerpoint/2010/main" val="356282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Michael, just read the bullet points to summarize our product: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“To summarize, we have a cutting-edge intelligent platform coupled with affordable,</a:t>
            </a:r>
            <a:br>
              <a:rPr lang="en"/>
            </a:br>
            <a:r>
              <a:rPr lang="en"/>
              <a:t>very easy-to-use technology. Think of us as Nest in the smart water market.”</a:t>
            </a:r>
          </a:p>
        </p:txBody>
      </p:sp>
    </p:spTree>
    <p:extLst>
      <p:ext uri="{BB962C8B-B14F-4D97-AF65-F5344CB8AC3E}">
        <p14:creationId xmlns:p14="http://schemas.microsoft.com/office/powerpoint/2010/main" val="282974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No market is without competition, but ours is weak: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Elster - large German Company specializing in smart water meters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they offer a cheap product that takes the place of conventional meters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but they present only raw data to their users. They have no intelligent platform.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Requires professional installation.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Aquiba - British company manufacturing ultrasonic flow meters. Their product uses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 similar technology but is 10x as expensive. Only practical in industrial applications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No user interface, requires professional installation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Driblet - our closest potential competitor, but still a ways off. They offer a similar cloud-based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platform, but their product is limited to measuring flow through only one device at a time,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such as a showerhead. Easy enough for the homeowner to install, but still challenging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are everything our competitors aren’t - we have the price, product, and the platform</a:t>
            </a:r>
          </a:p>
        </p:txBody>
      </p:sp>
    </p:spTree>
    <p:extLst>
      <p:ext uri="{BB962C8B-B14F-4D97-AF65-F5344CB8AC3E}">
        <p14:creationId xmlns:p14="http://schemas.microsoft.com/office/powerpoint/2010/main" val="336216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082040" y="1362885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7200" dirty="0"/>
              <a:t>AquaSense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/>
              <a:t>Real-Time Water Use Monitoring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089550" y="2742461"/>
            <a:ext cx="7035899" cy="163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2"/>
                </a:solidFill>
              </a:rPr>
              <a:t>Person 1</a:t>
            </a:r>
            <a:r>
              <a:rPr lang="en" dirty="0">
                <a:solidFill>
                  <a:schemeClr val="lt2"/>
                </a:solidFill>
              </a:rPr>
              <a:t/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 smtClean="0">
                <a:solidFill>
                  <a:schemeClr val="lt2"/>
                </a:solidFill>
              </a:rPr>
              <a:t>Person 2</a:t>
            </a:r>
            <a:endParaRPr lang="en" dirty="0"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2"/>
                </a:solidFill>
              </a:rPr>
              <a:t>Person 3</a:t>
            </a:r>
            <a:endParaRPr lang="en" dirty="0"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2"/>
                </a:solidFill>
              </a:rPr>
              <a:t>Person 4</a:t>
            </a:r>
            <a:endParaRPr lang="en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38200" y="1200175"/>
            <a:ext cx="59882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Market in regions with large suburban populations, drought, or expensive water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Debut in California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Sell our product: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directly from our website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through online retailers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home goods stores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Market Strategy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00" y="721900"/>
            <a:ext cx="2428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650" y="3848575"/>
            <a:ext cx="1763475" cy="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775" y="3122200"/>
            <a:ext cx="2289900" cy="5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Financial Plan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13266" t="7285" r="17957" b="52396"/>
          <a:stretch/>
        </p:blipFill>
        <p:spPr>
          <a:xfrm>
            <a:off x="838200" y="1200175"/>
            <a:ext cx="7799525" cy="353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8200" y="1244250"/>
            <a:ext cx="77487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b="1"/>
              <a:t>What we need now: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3000" b="1">
                <a:solidFill>
                  <a:srgbClr val="38761D"/>
                </a:solidFill>
              </a:rPr>
              <a:t>$1 million</a:t>
            </a:r>
            <a:r>
              <a:rPr lang="en" sz="3000">
                <a:solidFill>
                  <a:schemeClr val="accent2"/>
                </a:solidFill>
              </a:rPr>
              <a:t> </a:t>
            </a:r>
            <a:r>
              <a:rPr lang="en" sz="3000">
                <a:solidFill>
                  <a:srgbClr val="00387E"/>
                </a:solidFill>
              </a:rPr>
              <a:t>- Seed funding gets us to a</a:t>
            </a:r>
          </a:p>
          <a:p>
            <a:pPr marL="914400" indent="457200" rtl="0">
              <a:spcBef>
                <a:spcPts val="0"/>
              </a:spcBef>
              <a:buNone/>
            </a:pPr>
            <a:r>
              <a:rPr lang="en" sz="3000">
                <a:solidFill>
                  <a:srgbClr val="00387E"/>
                </a:solidFill>
              </a:rPr>
              <a:t> prototype and market-ready scale</a:t>
            </a:r>
          </a:p>
          <a:p>
            <a:pPr rtl="0">
              <a:spcBef>
                <a:spcPts val="0"/>
              </a:spcBef>
              <a:buNone/>
            </a:pPr>
            <a:endParaRPr sz="3000"/>
          </a:p>
          <a:p>
            <a:pPr rtl="0">
              <a:spcBef>
                <a:spcPts val="0"/>
              </a:spcBef>
              <a:buNone/>
            </a:pPr>
            <a:r>
              <a:rPr lang="en" sz="3000" b="1"/>
              <a:t>1 year from now: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3000" b="1">
                <a:solidFill>
                  <a:srgbClr val="38761D"/>
                </a:solidFill>
              </a:rPr>
              <a:t>$3 million</a:t>
            </a:r>
            <a:r>
              <a:rPr lang="en" sz="3000"/>
              <a:t> - Series A funds our launch</a:t>
            </a:r>
          </a:p>
          <a:p>
            <a:pPr marL="1828800" indent="457200">
              <a:spcBef>
                <a:spcPts val="0"/>
              </a:spcBef>
              <a:buNone/>
            </a:pPr>
            <a:r>
              <a:rPr lang="en" sz="3000"/>
              <a:t>and growth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Funding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38200" y="1235617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/>
              <a:t>Why we’re different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Unparalleled technology and a cutting-edge intelligent platform</a:t>
            </a:r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Why we’ll win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Easy to use, affordable product with no appealing competition</a:t>
            </a:r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Why you should invest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Early entrants in a new market that has a rapidly growing problem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Summary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93000" y="207465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Shape 156"/>
          <p:cNvGraphicFramePr/>
          <p:nvPr/>
        </p:nvGraphicFramePr>
        <p:xfrm>
          <a:off x="921950" y="1381125"/>
          <a:ext cx="5013550" cy="2651760"/>
        </p:xfrm>
        <a:graphic>
          <a:graphicData uri="http://schemas.openxmlformats.org/drawingml/2006/table">
            <a:tbl>
              <a:tblPr>
                <a:noFill/>
                <a:tableStyleId>{8B1651BD-FBEC-42EF-878A-4AEFB4A3E929}</a:tableStyleId>
              </a:tblPr>
              <a:tblGrid>
                <a:gridCol w="3548875"/>
                <a:gridCol w="1464675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Description of Key Components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Cost (USD)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 cc2590 wireless RF transceiver and MCU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1.98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Futurlec waterproof ultrasonic sensors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3.90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Molex Inc wireless RF antenna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2.06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 TLC7701 power control unit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0.63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Plastic ABS enclosure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1.00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AA battery holder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0.85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Mounting hardware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0.79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Conservative Estimated Cost of Materials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$15.00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921950" y="205975"/>
            <a:ext cx="7764899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Breakdown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21950" y="4189200"/>
            <a:ext cx="5143499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Manufacturing cost: additional $10/unit (est)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6"/>
            <a:ext cx="9143998" cy="513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85200" y="205975"/>
            <a:ext cx="78015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Water Problem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50" y="1200175"/>
            <a:ext cx="5675100" cy="37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450" y="1176606"/>
            <a:ext cx="5675100" cy="378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50" y="1158875"/>
            <a:ext cx="5675150" cy="38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38200" y="1200175"/>
            <a:ext cx="78177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AquaSense is an intelligent platform that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monitors your water use in real-time, helping you save money </a:t>
            </a:r>
            <a:r>
              <a:rPr lang="en" i="1"/>
              <a:t>before</a:t>
            </a:r>
            <a:r>
              <a:rPr lang="en"/>
              <a:t> you get your bill.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Affordable</a:t>
            </a:r>
            <a:r>
              <a:rPr lang="en"/>
              <a:t> |</a:t>
            </a:r>
            <a:r>
              <a:rPr lang="en">
                <a:solidFill>
                  <a:schemeClr val="accent6"/>
                </a:solidFill>
              </a:rPr>
              <a:t> Easy to Use</a:t>
            </a:r>
            <a:r>
              <a:rPr lang="en"/>
              <a:t> | </a:t>
            </a:r>
            <a:r>
              <a:rPr lang="en">
                <a:solidFill>
                  <a:srgbClr val="38761D"/>
                </a:solidFill>
              </a:rPr>
              <a:t>Eco-Friendly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Company 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79875" y="1209725"/>
            <a:ext cx="78710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Water is increasingly </a:t>
            </a:r>
            <a:r>
              <a:rPr lang="en" sz="2400" u="sng"/>
              <a:t>scarce</a:t>
            </a:r>
            <a:r>
              <a:rPr lang="en" sz="2400"/>
              <a:t> and </a:t>
            </a:r>
            <a:r>
              <a:rPr lang="en" sz="2400" u="sng"/>
              <a:t>expensive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Consumers pay for what they don’t know</a:t>
            </a: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83333"/>
              <a:buFont typeface="Courier New"/>
              <a:buChar char="o"/>
            </a:pPr>
            <a:r>
              <a:rPr lang="en" sz="2400"/>
              <a:t>Monthly water bill = </a:t>
            </a:r>
            <a:r>
              <a:rPr lang="en" sz="2400">
                <a:solidFill>
                  <a:schemeClr val="accent2"/>
                </a:solidFill>
              </a:rPr>
              <a:t>uninformative / too late</a:t>
            </a:r>
          </a:p>
          <a:p>
            <a:pPr marL="457200" lvl="0" indent="-381000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Current Market: homeowners, small businesses</a:t>
            </a:r>
          </a:p>
          <a:p>
            <a:pPr lvl="0" indent="457200" rtl="0">
              <a:spcBef>
                <a:spcPts val="56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~15M people = </a:t>
            </a:r>
            <a:r>
              <a:rPr lang="en" sz="2400" u="sng">
                <a:solidFill>
                  <a:srgbClr val="000000"/>
                </a:solidFill>
              </a:rPr>
              <a:t>$1.5 Billion market</a:t>
            </a: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83333"/>
              <a:buFont typeface="Courier New"/>
              <a:buChar char="o"/>
            </a:pPr>
            <a:r>
              <a:rPr lang="en" sz="2400">
                <a:solidFill>
                  <a:srgbClr val="BF9000"/>
                </a:solidFill>
              </a:rPr>
              <a:t>Drought-stricken areas</a:t>
            </a:r>
          </a:p>
          <a:p>
            <a:pPr marL="914400" lvl="1" indent="-355600" rtl="0">
              <a:spcBef>
                <a:spcPts val="0"/>
              </a:spcBef>
              <a:buClr>
                <a:srgbClr val="1155CC"/>
              </a:buClr>
              <a:buSzPct val="83333"/>
              <a:buFont typeface="Courier New"/>
              <a:buChar char="o"/>
            </a:pPr>
            <a:r>
              <a:rPr lang="en" sz="2400">
                <a:solidFill>
                  <a:srgbClr val="1155CC"/>
                </a:solidFill>
              </a:rPr>
              <a:t>High/increasing water prices</a:t>
            </a: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83333"/>
              <a:buFont typeface="Courier New"/>
              <a:buChar char="o"/>
            </a:pPr>
            <a:r>
              <a:rPr lang="en" sz="2400">
                <a:solidFill>
                  <a:srgbClr val="274E13"/>
                </a:solidFill>
              </a:rPr>
              <a:t>Eco-friendly</a:t>
            </a: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83333"/>
              <a:buFont typeface="Courier New"/>
              <a:buChar char="o"/>
            </a:pPr>
            <a:r>
              <a:rPr lang="en" sz="2400"/>
              <a:t>Future Markets: apartments, farmers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79875" y="12115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Opportunity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1244250"/>
            <a:ext cx="78351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chemeClr val="accent2"/>
                </a:solidFill>
              </a:rPr>
              <a:t>Real-time</a:t>
            </a:r>
            <a:r>
              <a:rPr lang="en" sz="2800"/>
              <a:t>, personalized monitoring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chemeClr val="accent2"/>
                </a:solidFill>
              </a:rPr>
              <a:t>Affordable</a:t>
            </a:r>
            <a:r>
              <a:rPr lang="en" sz="2800"/>
              <a:t> - pays for itself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chemeClr val="accent2"/>
                </a:solidFill>
              </a:rPr>
              <a:t>Intelligent</a:t>
            </a:r>
            <a:r>
              <a:rPr lang="en" sz="2800"/>
              <a:t>: Learns user’s consumption habits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/>
              <a:t>Informs them how to:</a:t>
            </a:r>
          </a:p>
          <a:p>
            <a:pPr marL="914400" lvl="1" indent="-406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Conserve water</a:t>
            </a:r>
          </a:p>
          <a:p>
            <a:pPr marL="914400" lvl="1" indent="-406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Save money</a:t>
            </a:r>
          </a:p>
          <a:p>
            <a:pPr marL="914400" lvl="1" indent="-406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Save the environment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06575" y="1244250"/>
            <a:ext cx="37803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Wireless sensor box streams real-time flow data to the cloud</a:t>
            </a:r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Intelligent application learns your water use habits and helps you establish good trends</a:t>
            </a:r>
          </a:p>
          <a:p>
            <a:pPr rtl="0">
              <a:spcBef>
                <a:spcPts val="0"/>
              </a:spcBef>
              <a:buNone/>
            </a:pPr>
            <a:endParaRPr sz="1000"/>
          </a:p>
          <a:p>
            <a:pPr>
              <a:spcBef>
                <a:spcPts val="0"/>
              </a:spcBef>
              <a:buNone/>
            </a:pPr>
            <a:r>
              <a:rPr lang="en" sz="2000"/>
              <a:t>Alerts you to abnormal water </a:t>
            </a:r>
            <a:br>
              <a:rPr lang="en" sz="2000"/>
            </a:br>
            <a:r>
              <a:rPr lang="en" sz="2000"/>
              <a:t>flow that could be from a disastrous leak!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54175" y="25005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Intelligent Platform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r="12242"/>
          <a:stretch/>
        </p:blipFill>
        <p:spPr>
          <a:xfrm>
            <a:off x="4720425" y="1320450"/>
            <a:ext cx="4140249" cy="35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905975" y="173850"/>
            <a:ext cx="7682699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l="34420" t="8331" r="37998" b="8522"/>
          <a:stretch/>
        </p:blipFill>
        <p:spPr>
          <a:xfrm>
            <a:off x="6629050" y="928249"/>
            <a:ext cx="1727224" cy="39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872650" y="1261250"/>
            <a:ext cx="5832600" cy="3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/>
              <a:t>Ultrasonic</a:t>
            </a:r>
            <a:r>
              <a:rPr lang="en" sz="2400">
                <a:solidFill>
                  <a:schemeClr val="dk2"/>
                </a:solidFill>
              </a:rPr>
              <a:t> sensors require no invasive cutting or professional installation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Attaches to the main water line in your home, measuring aggregate usage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Teach your sensor to recognize each major source of water use in your home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38200" y="1244250"/>
            <a:ext cx="76191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</a:rPr>
              <a:t>Cutting-edge</a:t>
            </a:r>
            <a:r>
              <a:rPr lang="en" sz="3000"/>
              <a:t> intelligent platform</a:t>
            </a:r>
          </a:p>
          <a:p>
            <a:pPr rtl="0">
              <a:spcBef>
                <a:spcPts val="0"/>
              </a:spcBef>
              <a:buNone/>
            </a:pPr>
            <a:endParaRPr sz="3000"/>
          </a:p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</a:rPr>
              <a:t>Easy to use</a:t>
            </a:r>
            <a:r>
              <a:rPr lang="en" sz="3000"/>
              <a:t>, non-invasive technology</a:t>
            </a:r>
          </a:p>
          <a:p>
            <a:pPr rtl="0">
              <a:spcBef>
                <a:spcPts val="0"/>
              </a:spcBef>
              <a:buNone/>
            </a:pPr>
            <a:endParaRPr sz="3000"/>
          </a:p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</a:rPr>
              <a:t>Most affordable</a:t>
            </a:r>
            <a:r>
              <a:rPr lang="en" sz="3000"/>
              <a:t> ultrasonic</a:t>
            </a:r>
            <a:br>
              <a:rPr lang="en" sz="3000"/>
            </a:br>
            <a:r>
              <a:rPr lang="en" sz="3000"/>
              <a:t>technology on the market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Competitive Edge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075" y="3198866"/>
            <a:ext cx="2046850" cy="139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975" y="775050"/>
            <a:ext cx="1905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911675" y="12082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l="8025" t="17888" r="7501" b="26299"/>
          <a:stretch/>
        </p:blipFill>
        <p:spPr>
          <a:xfrm>
            <a:off x="5168925" y="972624"/>
            <a:ext cx="1582901" cy="7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3715950" y="1292850"/>
            <a:ext cx="1376775" cy="423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Shape 105"/>
          <p:cNvGraphicFramePr/>
          <p:nvPr/>
        </p:nvGraphicFramePr>
        <p:xfrm>
          <a:off x="1205612" y="1819734"/>
          <a:ext cx="6885175" cy="3145435"/>
        </p:xfrm>
        <a:graphic>
          <a:graphicData uri="http://schemas.openxmlformats.org/drawingml/2006/table">
            <a:tbl>
              <a:tblPr>
                <a:noFill/>
                <a:tableStyleId>{82304645-C8BD-4D83-9C31-6A25F32CC072}</a:tableStyleId>
              </a:tblPr>
              <a:tblGrid>
                <a:gridCol w="1093975"/>
                <a:gridCol w="1447800"/>
                <a:gridCol w="1447800"/>
                <a:gridCol w="1447800"/>
                <a:gridCol w="1447800"/>
              </a:tblGrid>
              <a:tr h="402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Elster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Aquiba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Driblet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AquaSense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</a:tr>
              <a:tr h="7634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Price</a:t>
                      </a:r>
                    </a:p>
                  </a:txBody>
                  <a:tcPr marL="91425" marR="91425" marT="91425" marB="91425" anchor="ctr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756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Product</a:t>
                      </a:r>
                    </a:p>
                  </a:txBody>
                  <a:tcPr marL="91425" marR="91425" marT="91425" marB="91425" anchor="ctr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756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Platform</a:t>
                      </a:r>
                    </a:p>
                  </a:txBody>
                  <a:tcPr marL="91425" marR="91425" marT="91425" marB="91425" anchor="ctr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4800"/>
                    </a:p>
                  </a:txBody>
                  <a:tcPr marL="91425" marR="91425" marT="91425" marB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r="8617" b="18804"/>
          <a:stretch/>
        </p:blipFill>
        <p:spPr>
          <a:xfrm>
            <a:off x="2572850" y="1245037"/>
            <a:ext cx="876224" cy="5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6660400" y="1321300"/>
            <a:ext cx="1582799" cy="51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AquaSense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325" y="2337150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325" y="3290875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325" y="4168400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3900" y="4168400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650" y="3290875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5587" y="2337150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837" y="2399025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8562" y="2399025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8562" y="3359912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837" y="4306475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1250" y="3359912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1237" y="4292150"/>
            <a:ext cx="519400" cy="5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On-screen Show (16:9)</PresentationFormat>
  <Paragraphs>226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Trebuchet MS</vt:lpstr>
      <vt:lpstr>wave</vt:lpstr>
      <vt:lpstr>AquaSense Real-Time Water Use Monitoring</vt:lpstr>
      <vt:lpstr>The Water Problem</vt:lpstr>
      <vt:lpstr>Company Overview</vt:lpstr>
      <vt:lpstr>Our Opportunity</vt:lpstr>
      <vt:lpstr>Our Solution</vt:lpstr>
      <vt:lpstr>The Intelligent Platform</vt:lpstr>
      <vt:lpstr>How it Works</vt:lpstr>
      <vt:lpstr>Our Competitive Edge</vt:lpstr>
      <vt:lpstr>Competition</vt:lpstr>
      <vt:lpstr>Our Market Strategy</vt:lpstr>
      <vt:lpstr>Financial Plan</vt:lpstr>
      <vt:lpstr>Funding</vt:lpstr>
      <vt:lpstr>In Summary</vt:lpstr>
      <vt:lpstr>Questions?</vt:lpstr>
      <vt:lpstr>Cost Breakdown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AquaSense Real-Time Water Use Monitoring</dc:title>
  <cp:lastModifiedBy>Marton, Peter</cp:lastModifiedBy>
  <cp:revision>1</cp:revision>
  <dcterms:modified xsi:type="dcterms:W3CDTF">2016-03-26T20:02:09Z</dcterms:modified>
</cp:coreProperties>
</file>