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1" r:id="rId19"/>
    <p:sldId id="282" r:id="rId20"/>
    <p:sldId id="283" r:id="rId21"/>
    <p:sldId id="276" r:id="rId22"/>
    <p:sldId id="284" r:id="rId23"/>
    <p:sldId id="278" r:id="rId24"/>
    <p:sldId id="279" r:id="rId2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A17F76-E915-4B29-94A6-EFA0E54DC82E}">
  <a:tblStyle styleId="{D9A17F76-E915-4B29-94A6-EFA0E54DC82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79" autoAdjust="0"/>
  </p:normalViewPr>
  <p:slideViewPr>
    <p:cSldViewPr snapToGrid="0" snapToObjects="1">
      <p:cViewPr varScale="1">
        <p:scale>
          <a:sx n="62" d="100"/>
          <a:sy n="62" d="100"/>
        </p:scale>
        <p:origin x="205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pieChart>
        <c:varyColors val="1"/>
        <c:ser>
          <c:idx val="0"/>
          <c:order val="0"/>
          <c:tx>
            <c:strRef>
              <c:f>Sheet1!$B$1</c:f>
              <c:strCache>
                <c:ptCount val="1"/>
                <c:pt idx="0">
                  <c:v>Sales</c:v>
                </c:pt>
              </c:strCache>
            </c:strRef>
          </c:tx>
          <c:explosion val="25"/>
          <c:dPt>
            <c:idx val="0"/>
            <c:bubble3D val="0"/>
            <c:explosion val="0"/>
            <c:spPr>
              <a:solidFill>
                <a:schemeClr val="accent4">
                  <a:tint val="77000"/>
                </a:schemeClr>
              </a:solidFill>
              <a:ln>
                <a:noFill/>
              </a:ln>
              <a:effectLst/>
            </c:spPr>
          </c:dPt>
          <c:dPt>
            <c:idx val="1"/>
            <c:bubble3D val="0"/>
            <c:spPr>
              <a:solidFill>
                <a:schemeClr val="accent4">
                  <a:shade val="76000"/>
                </a:schemeClr>
              </a:solidFill>
              <a:ln>
                <a:noFill/>
              </a:ln>
              <a:effectLst/>
            </c:spPr>
          </c:dPt>
          <c:dLbls>
            <c:spPr>
              <a:noFill/>
              <a:ln>
                <a:noFill/>
              </a:ln>
              <a:effectLst/>
            </c:spPr>
            <c:txPr>
              <a:bodyPr rot="0" spcFirstLastPara="1" vertOverflow="ellipsis" vert="horz" wrap="square" anchor="ctr" anchorCtr="1"/>
              <a:lstStyle/>
              <a:p>
                <a:pPr>
                  <a:defRPr sz="1800" b="0" i="0" u="none" strike="noStrike" kern="1200" baseline="0">
                    <a:solidFill>
                      <a:srgbClr val="FFFFFF"/>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shade val="95000"/>
                      <a:satMod val="105000"/>
                    </a:schemeClr>
                  </a:solidFill>
                  <a:prstDash val="solid"/>
                  <a:round/>
                </a:ln>
                <a:effectLst/>
              </c:spPr>
            </c:leaderLines>
            <c:extLst>
              <c:ext xmlns:c15="http://schemas.microsoft.com/office/drawing/2012/chart" uri="{CE6537A1-D6FC-4f65-9D91-7224C49458BB}">
                <c15:layout/>
              </c:ext>
            </c:extLst>
          </c:dLbls>
          <c:cat>
            <c:strRef>
              <c:f>Sheet1!$A$2:$A$3</c:f>
              <c:strCache>
                <c:ptCount val="2"/>
                <c:pt idx="0">
                  <c:v>Investors' Share</c:v>
                </c:pt>
                <c:pt idx="1">
                  <c:v>Founders' Share</c:v>
                </c:pt>
              </c:strCache>
            </c:strRef>
          </c:cat>
          <c:val>
            <c:numRef>
              <c:f>Sheet1!$B$2:$B$3</c:f>
              <c:numCache>
                <c:formatCode>0%</c:formatCode>
                <c:ptCount val="2"/>
                <c:pt idx="0">
                  <c:v>0.16</c:v>
                </c:pt>
                <c:pt idx="1">
                  <c:v>0.84</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1800" b="0" i="0" u="none" strike="noStrike" kern="1200" baseline="0">
                <a:solidFill>
                  <a:srgbClr val="FFFFFF"/>
                </a:solidFill>
                <a:latin typeface="+mn-lt"/>
                <a:ea typeface="+mn-ea"/>
                <a:cs typeface="+mn-cs"/>
              </a:defRPr>
            </a:pPr>
            <a:endParaRPr lang="en-US"/>
          </a:p>
        </c:txPr>
      </c:legendEntry>
      <c:legendEntry>
        <c:idx val="1"/>
        <c:txPr>
          <a:bodyPr rot="0" spcFirstLastPara="1" vertOverflow="ellipsis" vert="horz" wrap="square" anchor="ctr" anchorCtr="1"/>
          <a:lstStyle/>
          <a:p>
            <a:pPr>
              <a:defRPr sz="1800" b="0" i="0" u="none" strike="noStrike" kern="1200" baseline="0">
                <a:solidFill>
                  <a:srgbClr val="FFFFFF"/>
                </a:solidFill>
                <a:latin typeface="+mn-lt"/>
                <a:ea typeface="+mn-ea"/>
                <a:cs typeface="+mn-cs"/>
              </a:defRPr>
            </a:pPr>
            <a:endParaRPr lang="en-US"/>
          </a:p>
        </c:txPr>
      </c:legendEntry>
      <c:layout>
        <c:manualLayout>
          <c:xMode val="edge"/>
          <c:yMode val="edge"/>
          <c:x val="0.61113772886927997"/>
          <c:y val="0.29765227476108702"/>
          <c:w val="0.36862170724773502"/>
          <c:h val="0.4046954504778250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200" b="0" i="0" u="none" strike="noStrike" cap="none" baseline="0">
                <a:solidFill>
                  <a:schemeClr val="dk1"/>
                </a:solidFill>
                <a:latin typeface="Calibri"/>
                <a:ea typeface="Calibri"/>
                <a:cs typeface="Calibri"/>
                <a:sym typeface="Calibri"/>
              </a:defRPr>
            </a:lvl2pPr>
            <a:lvl3pPr marL="914400" marR="0" indent="0" algn="l" rtl="0">
              <a:spcBef>
                <a:spcPts val="0"/>
              </a:spcBef>
              <a:defRPr sz="1200" b="0" i="0" u="none" strike="noStrike" cap="none" baseline="0">
                <a:solidFill>
                  <a:schemeClr val="dk1"/>
                </a:solidFill>
                <a:latin typeface="Calibri"/>
                <a:ea typeface="Calibri"/>
                <a:cs typeface="Calibri"/>
                <a:sym typeface="Calibri"/>
              </a:defRPr>
            </a:lvl3pPr>
            <a:lvl4pPr marL="1371600" marR="0" indent="0" algn="l" rtl="0">
              <a:spcBef>
                <a:spcPts val="0"/>
              </a:spcBef>
              <a:defRPr sz="1200" b="0" i="0" u="none" strike="noStrike" cap="none" baseline="0">
                <a:solidFill>
                  <a:schemeClr val="dk1"/>
                </a:solidFill>
                <a:latin typeface="Calibri"/>
                <a:ea typeface="Calibri"/>
                <a:cs typeface="Calibri"/>
                <a:sym typeface="Calibri"/>
              </a:defRPr>
            </a:lvl4pPr>
            <a:lvl5pPr marL="1828800" marR="0" indent="0" algn="l" rtl="0">
              <a:spcBef>
                <a:spcPts val="0"/>
              </a:spcBef>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665857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0870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baseline="0" dirty="0">
                <a:solidFill>
                  <a:schemeClr val="dk1"/>
                </a:solidFill>
                <a:latin typeface="Calibri"/>
                <a:ea typeface="Calibri"/>
                <a:cs typeface="Calibri"/>
                <a:sym typeface="Calibri"/>
              </a:rPr>
              <a:t>The salons above are examples of hair salons, which are our indirect competition</a:t>
            </a:r>
          </a:p>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p:txBody>
      </p:sp>
      <p:sp>
        <p:nvSpPr>
          <p:cNvPr id="230" name="Shape 23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10</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6631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Lower prices than competitors </a:t>
            </a:r>
          </a:p>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Availability → there will always be a professional close to you; the client will be able to book an appointment with no advance</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41" name="Shape 24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15183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
            </a:r>
            <a:br>
              <a:rPr lang="en-US" sz="1200" b="0" i="0" u="none" strike="noStrike" cap="none" baseline="0" dirty="0">
                <a:solidFill>
                  <a:schemeClr val="dk1"/>
                </a:solidFill>
                <a:latin typeface="Calibri"/>
                <a:ea typeface="Calibri"/>
                <a:cs typeface="Calibri"/>
                <a:sym typeface="Calibri"/>
              </a:rPr>
            </a:br>
            <a:endParaRPr lang="en-US" sz="1200" b="0" i="0" u="none" strike="noStrike" cap="none" baseline="0" dirty="0">
              <a:solidFill>
                <a:schemeClr val="dk1"/>
              </a:solidFill>
              <a:latin typeface="Calibri"/>
              <a:ea typeface="Calibri"/>
              <a:cs typeface="Calibri"/>
              <a:sym typeface="Calibri"/>
            </a:endParaRPr>
          </a:p>
        </p:txBody>
      </p:sp>
      <p:sp>
        <p:nvSpPr>
          <p:cNvPr id="255" name="Shape 25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12</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187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p:txBody>
      </p:sp>
      <p:sp>
        <p:nvSpPr>
          <p:cNvPr id="262" name="Shape 26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13</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4989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6846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Tie breaker → investors</a:t>
            </a:r>
          </a:p>
        </p:txBody>
      </p:sp>
      <p:sp>
        <p:nvSpPr>
          <p:cNvPr id="286" name="Shape 28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15</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9860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p:txBody>
      </p:sp>
      <p:sp>
        <p:nvSpPr>
          <p:cNvPr id="299" name="Shape 2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16</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5060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8" name="Shape 30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smtClean="0">
                <a:solidFill>
                  <a:schemeClr val="dk1"/>
                </a:solidFill>
                <a:latin typeface="Calibri"/>
                <a:ea typeface="Calibri"/>
                <a:cs typeface="Calibri"/>
                <a:sym typeface="Calibri"/>
              </a:rPr>
              <a:t> </a:t>
            </a:r>
            <a:endParaRPr lang="en-US" sz="1200" b="0" i="0" u="none" strike="noStrike" cap="none" baseline="0" dirty="0">
              <a:solidFill>
                <a:schemeClr val="dk1"/>
              </a:solidFill>
              <a:latin typeface="Calibri"/>
              <a:ea typeface="Calibri"/>
              <a:cs typeface="Calibri"/>
              <a:sym typeface="Calibri"/>
            </a:endParaRPr>
          </a:p>
        </p:txBody>
      </p:sp>
      <p:sp>
        <p:nvSpPr>
          <p:cNvPr id="309" name="Shape 30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17</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5673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DD9E5C-809B-9544-801D-04CBBD5F0D58}" type="slidenum">
              <a:rPr lang="en-US" smtClean="0"/>
              <a:t>18</a:t>
            </a:fld>
            <a:endParaRPr lang="en-US"/>
          </a:p>
        </p:txBody>
      </p:sp>
    </p:spTree>
    <p:extLst>
      <p:ext uri="{BB962C8B-B14F-4D97-AF65-F5344CB8AC3E}">
        <p14:creationId xmlns:p14="http://schemas.microsoft.com/office/powerpoint/2010/main" val="132090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None/>
            </a:pPr>
            <a:endParaRPr lang="en-US" dirty="0" smtClean="0">
              <a:solidFill>
                <a:schemeClr val="bg1"/>
              </a:solidFill>
            </a:endParaRPr>
          </a:p>
        </p:txBody>
      </p:sp>
      <p:sp>
        <p:nvSpPr>
          <p:cNvPr id="4" name="Espaço Reservado para Número de Slide 3"/>
          <p:cNvSpPr>
            <a:spLocks noGrp="1"/>
          </p:cNvSpPr>
          <p:nvPr>
            <p:ph type="sldNum" sz="quarter" idx="10"/>
          </p:nvPr>
        </p:nvSpPr>
        <p:spPr/>
        <p:txBody>
          <a:bodyPr/>
          <a:lstStyle/>
          <a:p>
            <a:fld id="{70DD9E5C-809B-9544-801D-04CBBD5F0D58}" type="slidenum">
              <a:rPr lang="en-US" smtClean="0"/>
              <a:t>20</a:t>
            </a:fld>
            <a:endParaRPr lang="en-US"/>
          </a:p>
        </p:txBody>
      </p:sp>
    </p:spTree>
    <p:extLst>
      <p:ext uri="{BB962C8B-B14F-4D97-AF65-F5344CB8AC3E}">
        <p14:creationId xmlns:p14="http://schemas.microsoft.com/office/powerpoint/2010/main" val="427413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21808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2" name="Shape 34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a:solidFill>
                  <a:schemeClr val="dk1"/>
                </a:solidFill>
                <a:latin typeface="Calibri"/>
                <a:ea typeface="Calibri"/>
                <a:cs typeface="Calibri"/>
                <a:sym typeface="Calibri"/>
              </a:rPr>
              <a:t>Referral program: if you refer a new user by providing her a code (like Uber does), both clients will earn $30 credit</a:t>
            </a:r>
          </a:p>
        </p:txBody>
      </p:sp>
      <p:sp>
        <p:nvSpPr>
          <p:cNvPr id="343" name="Shape 34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21</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4346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None/>
            </a:pPr>
            <a:endParaRPr lang="en-US" dirty="0">
              <a:solidFill>
                <a:schemeClr val="bg1"/>
              </a:solidFill>
            </a:endParaRPr>
          </a:p>
        </p:txBody>
      </p:sp>
      <p:sp>
        <p:nvSpPr>
          <p:cNvPr id="4" name="Espaço Reservado para Número de Slide 3"/>
          <p:cNvSpPr>
            <a:spLocks noGrp="1"/>
          </p:cNvSpPr>
          <p:nvPr>
            <p:ph type="sldNum" sz="quarter" idx="10"/>
          </p:nvPr>
        </p:nvSpPr>
        <p:spPr/>
        <p:txBody>
          <a:bodyPr/>
          <a:lstStyle/>
          <a:p>
            <a:fld id="{70DD9E5C-809B-9544-801D-04CBBD5F0D58}" type="slidenum">
              <a:rPr lang="en-US" smtClean="0"/>
              <a:t>22</a:t>
            </a:fld>
            <a:endParaRPr lang="en-US"/>
          </a:p>
        </p:txBody>
      </p:sp>
    </p:spTree>
    <p:extLst>
      <p:ext uri="{BB962C8B-B14F-4D97-AF65-F5344CB8AC3E}">
        <p14:creationId xmlns:p14="http://schemas.microsoft.com/office/powerpoint/2010/main" val="3835875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8495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375" name="Shape 37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24</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222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57971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baseline="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Statistics taken from https://suburbanstats.org/population/massachusetts/how-many-people-live-in-Boston</a:t>
            </a:r>
          </a:p>
          <a:p>
            <a:pPr marL="0" marR="0" lvl="0" indent="0" algn="l" rtl="0">
              <a:lnSpc>
                <a:spcPct val="100000"/>
              </a:lnSpc>
              <a:spcBef>
                <a:spcPts val="0"/>
              </a:spcBef>
              <a:spcAft>
                <a:spcPts val="0"/>
              </a:spcAft>
              <a:buClr>
                <a:schemeClr val="dk1"/>
              </a:buClr>
              <a:buSzPct val="25000"/>
              <a:buFont typeface="Calibri"/>
              <a:buNone/>
            </a:pPr>
            <a:r>
              <a:rPr lang="en-US" sz="1200" b="1" i="0" u="none" strike="noStrike" cap="none" baseline="0">
                <a:solidFill>
                  <a:schemeClr val="dk1"/>
                </a:solidFill>
                <a:latin typeface="Calibri"/>
                <a:ea typeface="Calibri"/>
                <a:cs typeface="Calibri"/>
                <a:sym typeface="Calibri"/>
              </a:rPr>
              <a:t>And from https://www.census.gov/population/age/data/2012comp.html</a:t>
            </a:r>
          </a:p>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46" name="Shape 14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4</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4083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54" name="Shape 15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5</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414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65960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baseline="0" dirty="0">
              <a:solidFill>
                <a:schemeClr val="dk1"/>
              </a:solidFill>
              <a:latin typeface="Calibri"/>
              <a:ea typeface="Calibri"/>
              <a:cs typeface="Calibri"/>
              <a:sym typeface="Calibri"/>
            </a:endParaRPr>
          </a:p>
        </p:txBody>
      </p:sp>
      <p:sp>
        <p:nvSpPr>
          <p:cNvPr id="197" name="Shape 19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7</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086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Beauty schools → more costumers, because all of our professionals will be certified by them</a:t>
            </a: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The beauty school has the cosmetology course, which covers hair design, skin care, makeup, etc. The company would be willing to give smaller and specific courses or only applying exams to certificate people, but by a good price and conditions. We can partner with Beauty Schools so they certificate our professionals and in exchange they would get many clients (the professionals would not have to take the whole course, they could just do an exam to get the certification, or just take smaller courses.</a:t>
            </a:r>
          </a:p>
          <a:p>
            <a:pPr marL="0" marR="0" lvl="0" indent="0" algn="l" rtl="0">
              <a:spcBef>
                <a:spcPts val="0"/>
              </a:spcBef>
              <a:buNone/>
            </a:pPr>
            <a:endParaRPr sz="1200" b="0" i="0" u="none" strike="noStrike" cap="none" baseline="0" dirty="0">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Beauty brands → there will be many people using their products, professionals and clients; we will advertise the brand</a:t>
            </a:r>
          </a:p>
          <a:p>
            <a:pPr marL="0" marR="0" lvl="0" indent="0" algn="l" rtl="0">
              <a:spcBef>
                <a:spcPts val="0"/>
              </a:spcBef>
              <a:buSzPct val="25000"/>
              <a:buNone/>
            </a:pPr>
            <a:r>
              <a:rPr lang="en-US" sz="1200" b="0" i="0" u="none" strike="noStrike" cap="none" baseline="0" dirty="0">
                <a:solidFill>
                  <a:schemeClr val="dk1"/>
                </a:solidFill>
                <a:latin typeface="Calibri"/>
                <a:ea typeface="Calibri"/>
                <a:cs typeface="Calibri"/>
                <a:sym typeface="Calibri"/>
              </a:rPr>
              <a:t>The salons buy the products from specific brands by a cheaper price, and by using it in the salon they brand the product. If the salon wants to sell the products, they get a commission by selling them. By having sponsors for the beauty products, we can get them by a cheaper price and sell them to the beauty professionals. By doing this, the brand will be used by many professionals in different clients, which is very interesting for them, considering what happens in the salons.</a:t>
            </a:r>
          </a:p>
        </p:txBody>
      </p:sp>
      <p:sp>
        <p:nvSpPr>
          <p:cNvPr id="212" name="Shape 21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8</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0292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19" name="Shape 21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9</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1035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8" name="Shape 28"/>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9" name="Shape 29"/>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2" name="Shape 4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3" name="Shape 4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4" name="Shape 4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5" name="Shape 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spcBef>
                <a:spcPts val="0"/>
              </a:spcBef>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spcBef>
                <a:spcPts val="0"/>
              </a:spcBef>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jpg"/><Relationship Id="rId3" Type="http://schemas.openxmlformats.org/officeDocument/2006/relationships/image" Target="../media/image1.jpg"/><Relationship Id="rId21" Type="http://schemas.openxmlformats.org/officeDocument/2006/relationships/image" Target="../media/image19.jp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jp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jp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23" Type="http://schemas.openxmlformats.org/officeDocument/2006/relationships/image" Target="../media/image21.png"/><Relationship Id="rId10" Type="http://schemas.openxmlformats.org/officeDocument/2006/relationships/image" Target="../media/image8.jpg"/><Relationship Id="rId19" Type="http://schemas.openxmlformats.org/officeDocument/2006/relationships/image" Target="../media/image17.jp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 Id="rId22" Type="http://schemas.openxmlformats.org/officeDocument/2006/relationships/image" Target="../media/image20.jpg"/></Relationships>
</file>

<file path=ppt/slides/_rels/slide10.xml.rels><?xml version="1.0" encoding="UTF-8" standalone="yes"?>
<Relationships xmlns="http://schemas.openxmlformats.org/package/2006/relationships"><Relationship Id="rId3" Type="http://schemas.openxmlformats.org/officeDocument/2006/relationships/image" Target="../media/image39.jpg"/><Relationship Id="rId7" Type="http://schemas.openxmlformats.org/officeDocument/2006/relationships/image" Target="../media/image4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11.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jpg"/><Relationship Id="rId4" Type="http://schemas.openxmlformats.org/officeDocument/2006/relationships/image" Target="../media/image4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1.jpg"/><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23.jpg"/><Relationship Id="rId4" Type="http://schemas.openxmlformats.org/officeDocument/2006/relationships/image" Target="../media/image22.jp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8.jp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jpg"/><Relationship Id="rId3" Type="http://schemas.openxmlformats.org/officeDocument/2006/relationships/image" Target="../media/image1.jpg"/><Relationship Id="rId21" Type="http://schemas.openxmlformats.org/officeDocument/2006/relationships/image" Target="../media/image19.jp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jpg"/><Relationship Id="rId2" Type="http://schemas.openxmlformats.org/officeDocument/2006/relationships/notesSlide" Target="../notesSlides/notesSlide23.xml"/><Relationship Id="rId16" Type="http://schemas.openxmlformats.org/officeDocument/2006/relationships/image" Target="../media/image14.jpg"/><Relationship Id="rId20" Type="http://schemas.openxmlformats.org/officeDocument/2006/relationships/image" Target="../media/image18.jp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19" Type="http://schemas.openxmlformats.org/officeDocument/2006/relationships/image" Target="../media/image17.jp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 Id="rId22" Type="http://schemas.openxmlformats.org/officeDocument/2006/relationships/image" Target="../media/image20.jpg"/></Relationships>
</file>

<file path=ppt/slides/_rels/slide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g"/></Relationships>
</file>

<file path=ppt/slides/_rels/slide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33.png"/><Relationship Id="rId3" Type="http://schemas.openxmlformats.org/officeDocument/2006/relationships/image" Target="../media/image28.jpg"/><Relationship Id="rId7" Type="http://schemas.openxmlformats.org/officeDocument/2006/relationships/image" Target="../media/image2.jpg"/><Relationship Id="rId12"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11" Type="http://schemas.openxmlformats.org/officeDocument/2006/relationships/image" Target="../media/image32.jpg"/><Relationship Id="rId5" Type="http://schemas.openxmlformats.org/officeDocument/2006/relationships/image" Target="../media/image30.png"/><Relationship Id="rId10" Type="http://schemas.openxmlformats.org/officeDocument/2006/relationships/image" Target="../media/image31.jpg"/><Relationship Id="rId4" Type="http://schemas.openxmlformats.org/officeDocument/2006/relationships/image" Target="../media/image29.jpg"/><Relationship Id="rId9" Type="http://schemas.openxmlformats.org/officeDocument/2006/relationships/image" Target="../media/image22.jpg"/><Relationship Id="rId14"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Shape 88"/>
          <p:cNvPicPr preferRelativeResize="0"/>
          <p:nvPr/>
        </p:nvPicPr>
        <p:blipFill rotWithShape="1">
          <a:blip r:embed="rId3">
            <a:alphaModFix/>
          </a:blip>
          <a:srcRect/>
          <a:stretch/>
        </p:blipFill>
        <p:spPr>
          <a:xfrm>
            <a:off x="0" y="0"/>
            <a:ext cx="1459828" cy="1459828"/>
          </a:xfrm>
          <a:prstGeom prst="rect">
            <a:avLst/>
          </a:prstGeom>
          <a:noFill/>
          <a:ln>
            <a:noFill/>
          </a:ln>
        </p:spPr>
      </p:pic>
      <p:pic>
        <p:nvPicPr>
          <p:cNvPr id="89" name="Shape 89"/>
          <p:cNvPicPr preferRelativeResize="0"/>
          <p:nvPr/>
        </p:nvPicPr>
        <p:blipFill rotWithShape="1">
          <a:blip r:embed="rId4">
            <a:alphaModFix/>
          </a:blip>
          <a:srcRect/>
          <a:stretch/>
        </p:blipFill>
        <p:spPr>
          <a:xfrm>
            <a:off x="1329082" y="0"/>
            <a:ext cx="1516944" cy="1459828"/>
          </a:xfrm>
          <a:prstGeom prst="rect">
            <a:avLst/>
          </a:prstGeom>
          <a:noFill/>
          <a:ln>
            <a:noFill/>
          </a:ln>
        </p:spPr>
      </p:pic>
      <p:pic>
        <p:nvPicPr>
          <p:cNvPr id="90" name="Shape 90"/>
          <p:cNvPicPr preferRelativeResize="0"/>
          <p:nvPr/>
        </p:nvPicPr>
        <p:blipFill rotWithShape="1">
          <a:blip r:embed="rId5">
            <a:alphaModFix/>
          </a:blip>
          <a:srcRect/>
          <a:stretch/>
        </p:blipFill>
        <p:spPr>
          <a:xfrm>
            <a:off x="7405527" y="0"/>
            <a:ext cx="1738473" cy="1468811"/>
          </a:xfrm>
          <a:prstGeom prst="rect">
            <a:avLst/>
          </a:prstGeom>
          <a:noFill/>
          <a:ln>
            <a:noFill/>
          </a:ln>
        </p:spPr>
      </p:pic>
      <p:pic>
        <p:nvPicPr>
          <p:cNvPr id="91" name="Shape 91"/>
          <p:cNvPicPr preferRelativeResize="0"/>
          <p:nvPr/>
        </p:nvPicPr>
        <p:blipFill rotWithShape="1">
          <a:blip r:embed="rId6">
            <a:alphaModFix/>
          </a:blip>
          <a:srcRect/>
          <a:stretch/>
        </p:blipFill>
        <p:spPr>
          <a:xfrm>
            <a:off x="2087555" y="1468812"/>
            <a:ext cx="2233536" cy="1392028"/>
          </a:xfrm>
          <a:prstGeom prst="rect">
            <a:avLst/>
          </a:prstGeom>
          <a:noFill/>
          <a:ln>
            <a:noFill/>
          </a:ln>
        </p:spPr>
      </p:pic>
      <p:pic>
        <p:nvPicPr>
          <p:cNvPr id="92" name="Shape 92"/>
          <p:cNvPicPr preferRelativeResize="0"/>
          <p:nvPr/>
        </p:nvPicPr>
        <p:blipFill rotWithShape="1">
          <a:blip r:embed="rId7">
            <a:alphaModFix/>
          </a:blip>
          <a:srcRect/>
          <a:stretch/>
        </p:blipFill>
        <p:spPr>
          <a:xfrm>
            <a:off x="3461601" y="11852"/>
            <a:ext cx="2170490" cy="1457556"/>
          </a:xfrm>
          <a:prstGeom prst="rect">
            <a:avLst/>
          </a:prstGeom>
          <a:noFill/>
          <a:ln>
            <a:noFill/>
          </a:ln>
        </p:spPr>
      </p:pic>
      <p:pic>
        <p:nvPicPr>
          <p:cNvPr id="93" name="Shape 93"/>
          <p:cNvPicPr preferRelativeResize="0"/>
          <p:nvPr/>
        </p:nvPicPr>
        <p:blipFill rotWithShape="1">
          <a:blip r:embed="rId8">
            <a:alphaModFix/>
          </a:blip>
          <a:srcRect/>
          <a:stretch/>
        </p:blipFill>
        <p:spPr>
          <a:xfrm>
            <a:off x="0" y="1468812"/>
            <a:ext cx="2087555" cy="1389173"/>
          </a:xfrm>
          <a:prstGeom prst="rect">
            <a:avLst/>
          </a:prstGeom>
          <a:noFill/>
          <a:ln>
            <a:noFill/>
          </a:ln>
        </p:spPr>
      </p:pic>
      <p:pic>
        <p:nvPicPr>
          <p:cNvPr id="94" name="Shape 94"/>
          <p:cNvPicPr preferRelativeResize="0"/>
          <p:nvPr/>
        </p:nvPicPr>
        <p:blipFill rotWithShape="1">
          <a:blip r:embed="rId9">
            <a:alphaModFix/>
          </a:blip>
          <a:srcRect/>
          <a:stretch/>
        </p:blipFill>
        <p:spPr>
          <a:xfrm>
            <a:off x="5446316" y="0"/>
            <a:ext cx="1959210" cy="1469407"/>
          </a:xfrm>
          <a:prstGeom prst="rect">
            <a:avLst/>
          </a:prstGeom>
          <a:noFill/>
          <a:ln>
            <a:noFill/>
          </a:ln>
        </p:spPr>
      </p:pic>
      <p:pic>
        <p:nvPicPr>
          <p:cNvPr id="95" name="Shape 95"/>
          <p:cNvPicPr preferRelativeResize="0"/>
          <p:nvPr/>
        </p:nvPicPr>
        <p:blipFill rotWithShape="1">
          <a:blip r:embed="rId10">
            <a:alphaModFix/>
          </a:blip>
          <a:srcRect/>
          <a:stretch/>
        </p:blipFill>
        <p:spPr>
          <a:xfrm>
            <a:off x="2785307" y="-28511"/>
            <a:ext cx="998614" cy="1497921"/>
          </a:xfrm>
          <a:prstGeom prst="rect">
            <a:avLst/>
          </a:prstGeom>
          <a:noFill/>
          <a:ln>
            <a:noFill/>
          </a:ln>
        </p:spPr>
      </p:pic>
      <p:pic>
        <p:nvPicPr>
          <p:cNvPr id="96" name="Shape 96"/>
          <p:cNvPicPr preferRelativeResize="0"/>
          <p:nvPr/>
        </p:nvPicPr>
        <p:blipFill rotWithShape="1">
          <a:blip r:embed="rId11">
            <a:alphaModFix/>
          </a:blip>
          <a:srcRect/>
          <a:stretch/>
        </p:blipFill>
        <p:spPr>
          <a:xfrm>
            <a:off x="6601496" y="1469408"/>
            <a:ext cx="2542502" cy="1419072"/>
          </a:xfrm>
          <a:prstGeom prst="rect">
            <a:avLst/>
          </a:prstGeom>
          <a:noFill/>
          <a:ln>
            <a:noFill/>
          </a:ln>
        </p:spPr>
      </p:pic>
      <p:pic>
        <p:nvPicPr>
          <p:cNvPr id="97" name="Shape 97"/>
          <p:cNvPicPr preferRelativeResize="0"/>
          <p:nvPr/>
        </p:nvPicPr>
        <p:blipFill rotWithShape="1">
          <a:blip r:embed="rId12">
            <a:alphaModFix/>
          </a:blip>
          <a:srcRect/>
          <a:stretch/>
        </p:blipFill>
        <p:spPr>
          <a:xfrm>
            <a:off x="4291135" y="1468812"/>
            <a:ext cx="2310360" cy="1403864"/>
          </a:xfrm>
          <a:prstGeom prst="rect">
            <a:avLst/>
          </a:prstGeom>
          <a:noFill/>
          <a:ln>
            <a:noFill/>
          </a:ln>
        </p:spPr>
      </p:pic>
      <p:pic>
        <p:nvPicPr>
          <p:cNvPr id="98" name="Shape 98"/>
          <p:cNvPicPr preferRelativeResize="0"/>
          <p:nvPr/>
        </p:nvPicPr>
        <p:blipFill rotWithShape="1">
          <a:blip r:embed="rId13">
            <a:alphaModFix/>
          </a:blip>
          <a:srcRect/>
          <a:stretch/>
        </p:blipFill>
        <p:spPr>
          <a:xfrm flipH="1">
            <a:off x="0" y="4335462"/>
            <a:ext cx="1324490" cy="1294328"/>
          </a:xfrm>
          <a:prstGeom prst="rect">
            <a:avLst/>
          </a:prstGeom>
          <a:noFill/>
          <a:ln>
            <a:noFill/>
          </a:ln>
        </p:spPr>
      </p:pic>
      <p:pic>
        <p:nvPicPr>
          <p:cNvPr id="99" name="Shape 99"/>
          <p:cNvPicPr preferRelativeResize="0"/>
          <p:nvPr/>
        </p:nvPicPr>
        <p:blipFill rotWithShape="1">
          <a:blip r:embed="rId14">
            <a:alphaModFix/>
          </a:blip>
          <a:srcRect/>
          <a:stretch/>
        </p:blipFill>
        <p:spPr>
          <a:xfrm>
            <a:off x="0" y="5610648"/>
            <a:ext cx="1751793" cy="1228208"/>
          </a:xfrm>
          <a:prstGeom prst="rect">
            <a:avLst/>
          </a:prstGeom>
          <a:noFill/>
          <a:ln>
            <a:noFill/>
          </a:ln>
        </p:spPr>
      </p:pic>
      <p:pic>
        <p:nvPicPr>
          <p:cNvPr id="100" name="Shape 100"/>
          <p:cNvPicPr preferRelativeResize="0"/>
          <p:nvPr/>
        </p:nvPicPr>
        <p:blipFill rotWithShape="1">
          <a:blip r:embed="rId15">
            <a:alphaModFix/>
          </a:blip>
          <a:srcRect/>
          <a:stretch/>
        </p:blipFill>
        <p:spPr>
          <a:xfrm>
            <a:off x="5653657" y="5610648"/>
            <a:ext cx="1646053" cy="1228208"/>
          </a:xfrm>
          <a:prstGeom prst="rect">
            <a:avLst/>
          </a:prstGeom>
          <a:noFill/>
          <a:ln>
            <a:noFill/>
          </a:ln>
        </p:spPr>
      </p:pic>
      <p:pic>
        <p:nvPicPr>
          <p:cNvPr id="101" name="Shape 101"/>
          <p:cNvPicPr preferRelativeResize="0"/>
          <p:nvPr/>
        </p:nvPicPr>
        <p:blipFill rotWithShape="1">
          <a:blip r:embed="rId16">
            <a:alphaModFix/>
          </a:blip>
          <a:srcRect/>
          <a:stretch/>
        </p:blipFill>
        <p:spPr>
          <a:xfrm>
            <a:off x="3891369" y="4324973"/>
            <a:ext cx="2642670" cy="1304817"/>
          </a:xfrm>
          <a:prstGeom prst="rect">
            <a:avLst/>
          </a:prstGeom>
          <a:noFill/>
          <a:ln>
            <a:noFill/>
          </a:ln>
        </p:spPr>
      </p:pic>
      <p:pic>
        <p:nvPicPr>
          <p:cNvPr id="102" name="Shape 102"/>
          <p:cNvPicPr preferRelativeResize="0"/>
          <p:nvPr/>
        </p:nvPicPr>
        <p:blipFill rotWithShape="1">
          <a:blip r:embed="rId17">
            <a:alphaModFix/>
          </a:blip>
          <a:srcRect/>
          <a:stretch/>
        </p:blipFill>
        <p:spPr>
          <a:xfrm>
            <a:off x="6245958" y="4324971"/>
            <a:ext cx="1932026" cy="1285676"/>
          </a:xfrm>
          <a:prstGeom prst="rect">
            <a:avLst/>
          </a:prstGeom>
          <a:noFill/>
          <a:ln>
            <a:noFill/>
          </a:ln>
        </p:spPr>
      </p:pic>
      <p:pic>
        <p:nvPicPr>
          <p:cNvPr id="103" name="Shape 103"/>
          <p:cNvPicPr preferRelativeResize="0"/>
          <p:nvPr/>
        </p:nvPicPr>
        <p:blipFill rotWithShape="1">
          <a:blip r:embed="rId18">
            <a:alphaModFix/>
          </a:blip>
          <a:srcRect/>
          <a:stretch/>
        </p:blipFill>
        <p:spPr>
          <a:xfrm>
            <a:off x="3518482" y="5629792"/>
            <a:ext cx="2135176" cy="1209064"/>
          </a:xfrm>
          <a:prstGeom prst="rect">
            <a:avLst/>
          </a:prstGeom>
          <a:noFill/>
          <a:ln>
            <a:noFill/>
          </a:ln>
        </p:spPr>
      </p:pic>
      <p:pic>
        <p:nvPicPr>
          <p:cNvPr id="104" name="Shape 104"/>
          <p:cNvPicPr preferRelativeResize="0"/>
          <p:nvPr/>
        </p:nvPicPr>
        <p:blipFill rotWithShape="1">
          <a:blip r:embed="rId19">
            <a:alphaModFix/>
          </a:blip>
          <a:srcRect/>
          <a:stretch/>
        </p:blipFill>
        <p:spPr>
          <a:xfrm>
            <a:off x="1324490" y="4335462"/>
            <a:ext cx="2566879" cy="1275186"/>
          </a:xfrm>
          <a:prstGeom prst="rect">
            <a:avLst/>
          </a:prstGeom>
          <a:noFill/>
          <a:ln>
            <a:noFill/>
          </a:ln>
        </p:spPr>
      </p:pic>
      <p:pic>
        <p:nvPicPr>
          <p:cNvPr id="105" name="Shape 105"/>
          <p:cNvPicPr preferRelativeResize="0"/>
          <p:nvPr/>
        </p:nvPicPr>
        <p:blipFill rotWithShape="1">
          <a:blip r:embed="rId20">
            <a:alphaModFix/>
          </a:blip>
          <a:srcRect/>
          <a:stretch/>
        </p:blipFill>
        <p:spPr>
          <a:xfrm>
            <a:off x="7299711" y="5610648"/>
            <a:ext cx="1829904" cy="1247352"/>
          </a:xfrm>
          <a:prstGeom prst="rect">
            <a:avLst/>
          </a:prstGeom>
          <a:noFill/>
          <a:ln>
            <a:noFill/>
          </a:ln>
        </p:spPr>
      </p:pic>
      <p:pic>
        <p:nvPicPr>
          <p:cNvPr id="106" name="Shape 106"/>
          <p:cNvPicPr preferRelativeResize="0"/>
          <p:nvPr/>
        </p:nvPicPr>
        <p:blipFill rotWithShape="1">
          <a:blip r:embed="rId21">
            <a:alphaModFix/>
          </a:blip>
          <a:srcRect/>
          <a:stretch/>
        </p:blipFill>
        <p:spPr>
          <a:xfrm>
            <a:off x="8177985" y="4335462"/>
            <a:ext cx="951631" cy="1275185"/>
          </a:xfrm>
          <a:prstGeom prst="rect">
            <a:avLst/>
          </a:prstGeom>
          <a:noFill/>
          <a:ln>
            <a:noFill/>
          </a:ln>
        </p:spPr>
      </p:pic>
      <p:pic>
        <p:nvPicPr>
          <p:cNvPr id="107" name="Shape 107"/>
          <p:cNvPicPr preferRelativeResize="0"/>
          <p:nvPr/>
        </p:nvPicPr>
        <p:blipFill rotWithShape="1">
          <a:blip r:embed="rId22">
            <a:alphaModFix/>
          </a:blip>
          <a:srcRect/>
          <a:stretch/>
        </p:blipFill>
        <p:spPr>
          <a:xfrm>
            <a:off x="1751793" y="5610648"/>
            <a:ext cx="1883922" cy="1228208"/>
          </a:xfrm>
          <a:prstGeom prst="rect">
            <a:avLst/>
          </a:prstGeom>
          <a:noFill/>
          <a:ln>
            <a:noFill/>
          </a:ln>
        </p:spPr>
      </p:pic>
      <p:pic>
        <p:nvPicPr>
          <p:cNvPr id="108" name="Shape 108"/>
          <p:cNvPicPr preferRelativeResize="0"/>
          <p:nvPr/>
        </p:nvPicPr>
        <p:blipFill rotWithShape="1">
          <a:blip r:embed="rId23">
            <a:alphaModFix/>
          </a:blip>
          <a:srcRect/>
          <a:stretch/>
        </p:blipFill>
        <p:spPr>
          <a:xfrm>
            <a:off x="1293778" y="2451224"/>
            <a:ext cx="6591138" cy="207208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Arial"/>
              <a:buNone/>
            </a:pPr>
            <a:r>
              <a:rPr lang="en-US" sz="4400" b="0" i="0" u="none" strike="noStrike" cap="none" baseline="0" dirty="0">
                <a:solidFill>
                  <a:srgbClr val="E600E6"/>
                </a:solidFill>
                <a:latin typeface="Arial"/>
                <a:ea typeface="Arial"/>
                <a:cs typeface="Arial"/>
                <a:sym typeface="Arial"/>
              </a:rPr>
              <a:t>Indirect Competition</a:t>
            </a:r>
          </a:p>
        </p:txBody>
      </p:sp>
      <p:pic>
        <p:nvPicPr>
          <p:cNvPr id="233" name="Shape 233"/>
          <p:cNvPicPr preferRelativeResize="0"/>
          <p:nvPr/>
        </p:nvPicPr>
        <p:blipFill rotWithShape="1">
          <a:blip r:embed="rId3">
            <a:alphaModFix/>
          </a:blip>
          <a:srcRect/>
          <a:stretch/>
        </p:blipFill>
        <p:spPr>
          <a:xfrm>
            <a:off x="457200" y="1417637"/>
            <a:ext cx="2163761" cy="2425700"/>
          </a:xfrm>
          <a:prstGeom prst="rect">
            <a:avLst/>
          </a:prstGeom>
          <a:noFill/>
          <a:ln>
            <a:noFill/>
          </a:ln>
        </p:spPr>
      </p:pic>
      <p:pic>
        <p:nvPicPr>
          <p:cNvPr id="234" name="Shape 234"/>
          <p:cNvPicPr preferRelativeResize="0"/>
          <p:nvPr/>
        </p:nvPicPr>
        <p:blipFill rotWithShape="1">
          <a:blip r:embed="rId4">
            <a:alphaModFix/>
          </a:blip>
          <a:srcRect/>
          <a:stretch/>
        </p:blipFill>
        <p:spPr>
          <a:xfrm>
            <a:off x="3009900" y="1417637"/>
            <a:ext cx="2425700" cy="2425700"/>
          </a:xfrm>
          <a:prstGeom prst="rect">
            <a:avLst/>
          </a:prstGeom>
          <a:noFill/>
          <a:ln>
            <a:noFill/>
          </a:ln>
        </p:spPr>
      </p:pic>
      <p:pic>
        <p:nvPicPr>
          <p:cNvPr id="235" name="Shape 235"/>
          <p:cNvPicPr preferRelativeResize="0"/>
          <p:nvPr/>
        </p:nvPicPr>
        <p:blipFill rotWithShape="1">
          <a:blip r:embed="rId5">
            <a:alphaModFix/>
          </a:blip>
          <a:srcRect/>
          <a:stretch/>
        </p:blipFill>
        <p:spPr>
          <a:xfrm>
            <a:off x="869950" y="4605337"/>
            <a:ext cx="4279900" cy="1280078"/>
          </a:xfrm>
          <a:prstGeom prst="rect">
            <a:avLst/>
          </a:prstGeom>
          <a:noFill/>
          <a:ln>
            <a:noFill/>
          </a:ln>
        </p:spPr>
      </p:pic>
      <p:pic>
        <p:nvPicPr>
          <p:cNvPr id="236" name="Shape 236"/>
          <p:cNvPicPr preferRelativeResize="0"/>
          <p:nvPr/>
        </p:nvPicPr>
        <p:blipFill rotWithShape="1">
          <a:blip r:embed="rId6">
            <a:alphaModFix/>
          </a:blip>
          <a:srcRect/>
          <a:stretch/>
        </p:blipFill>
        <p:spPr>
          <a:xfrm>
            <a:off x="6212382" y="1378373"/>
            <a:ext cx="2474417" cy="2012527"/>
          </a:xfrm>
          <a:prstGeom prst="rect">
            <a:avLst/>
          </a:prstGeom>
          <a:noFill/>
          <a:ln>
            <a:noFill/>
          </a:ln>
        </p:spPr>
      </p:pic>
      <p:pic>
        <p:nvPicPr>
          <p:cNvPr id="237" name="Shape 237"/>
          <p:cNvPicPr preferRelativeResize="0"/>
          <p:nvPr/>
        </p:nvPicPr>
        <p:blipFill rotWithShape="1">
          <a:blip r:embed="rId7">
            <a:alphaModFix/>
          </a:blip>
          <a:srcRect l="2953" t="2130"/>
          <a:stretch/>
        </p:blipFill>
        <p:spPr>
          <a:xfrm>
            <a:off x="6288503" y="3898232"/>
            <a:ext cx="2501977" cy="252320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80210" y="274637"/>
            <a:ext cx="8983577"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Calibri"/>
              <a:buNone/>
            </a:pPr>
            <a:r>
              <a:rPr lang="en-US" sz="3959" b="0" i="0" u="none" strike="noStrike" cap="none" baseline="0" dirty="0">
                <a:solidFill>
                  <a:srgbClr val="E600E6"/>
                </a:solidFill>
                <a:latin typeface="+mj-lt"/>
                <a:ea typeface="Calibri"/>
                <a:cs typeface="Calibri"/>
                <a:sym typeface="Calibri"/>
              </a:rPr>
              <a:t>How we differentiate from competitors?</a:t>
            </a:r>
          </a:p>
        </p:txBody>
      </p:sp>
      <p:sp>
        <p:nvSpPr>
          <p:cNvPr id="244" name="Shape 244"/>
          <p:cNvSpPr txBox="1"/>
          <p:nvPr/>
        </p:nvSpPr>
        <p:spPr>
          <a:xfrm>
            <a:off x="1181257" y="1654589"/>
            <a:ext cx="2039551" cy="738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dirty="0">
                <a:solidFill>
                  <a:schemeClr val="lt1"/>
                </a:solidFill>
                <a:latin typeface="+mj-lt"/>
                <a:ea typeface="Calibri"/>
                <a:cs typeface="Calibri"/>
                <a:sym typeface="Calibri"/>
              </a:rPr>
              <a:t>We work 24h</a:t>
            </a:r>
          </a:p>
          <a:p>
            <a:pPr marL="0" marR="0" lvl="0" indent="0" algn="l" rtl="0">
              <a:spcBef>
                <a:spcPts val="0"/>
              </a:spcBef>
              <a:buNone/>
            </a:pPr>
            <a:endParaRPr sz="1800" b="0" i="0" u="none" strike="noStrike" cap="none" baseline="0" dirty="0">
              <a:solidFill>
                <a:schemeClr val="dk1"/>
              </a:solidFill>
              <a:latin typeface="Calibri"/>
              <a:ea typeface="Calibri"/>
              <a:cs typeface="Calibri"/>
              <a:sym typeface="Calibri"/>
            </a:endParaRPr>
          </a:p>
        </p:txBody>
      </p:sp>
      <p:sp>
        <p:nvSpPr>
          <p:cNvPr id="245" name="Shape 245"/>
          <p:cNvSpPr txBox="1"/>
          <p:nvPr/>
        </p:nvSpPr>
        <p:spPr>
          <a:xfrm>
            <a:off x="5940864" y="4391401"/>
            <a:ext cx="1986004" cy="738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baseline="0" dirty="0">
                <a:solidFill>
                  <a:schemeClr val="lt1"/>
                </a:solidFill>
                <a:latin typeface="+mj-lt"/>
                <a:ea typeface="Calibri"/>
                <a:cs typeface="Calibri"/>
                <a:sym typeface="Calibri"/>
              </a:rPr>
              <a:t>Lower prices</a:t>
            </a:r>
          </a:p>
          <a:p>
            <a:pPr marL="0" marR="0" lvl="0" indent="0" algn="l" rtl="0">
              <a:spcBef>
                <a:spcPts val="0"/>
              </a:spcBef>
              <a:buNone/>
            </a:pPr>
            <a:endParaRPr sz="1800" b="0" i="0" u="none" strike="noStrike" cap="none" baseline="0" dirty="0">
              <a:solidFill>
                <a:schemeClr val="dk1"/>
              </a:solidFill>
              <a:latin typeface="Calibri"/>
              <a:ea typeface="Calibri"/>
              <a:cs typeface="Calibri"/>
              <a:sym typeface="Calibri"/>
            </a:endParaRPr>
          </a:p>
        </p:txBody>
      </p:sp>
      <p:sp>
        <p:nvSpPr>
          <p:cNvPr id="246" name="Shape 246"/>
          <p:cNvSpPr txBox="1"/>
          <p:nvPr/>
        </p:nvSpPr>
        <p:spPr>
          <a:xfrm>
            <a:off x="807970" y="4075287"/>
            <a:ext cx="2695618" cy="1107995"/>
          </a:xfrm>
          <a:prstGeom prst="rect">
            <a:avLst/>
          </a:prstGeom>
          <a:noFill/>
          <a:ln>
            <a:noFill/>
          </a:ln>
        </p:spPr>
        <p:txBody>
          <a:bodyPr lIns="91425" tIns="45700" rIns="91425" bIns="45700" anchor="t" anchorCtr="0">
            <a:noAutofit/>
          </a:bodyPr>
          <a:lstStyle/>
          <a:p>
            <a:pPr marL="0" marR="0" lvl="0" indent="0" algn="l" rtl="0">
              <a:spcBef>
                <a:spcPts val="0"/>
              </a:spcBef>
              <a:buNone/>
            </a:pPr>
            <a:endParaRPr sz="2400" b="0" i="0" u="none" strike="noStrike" cap="none" baseline="0" dirty="0">
              <a:solidFill>
                <a:schemeClr val="lt1"/>
              </a:solidFill>
              <a:latin typeface="Calibri"/>
              <a:ea typeface="Calibri"/>
              <a:cs typeface="Calibri"/>
              <a:sym typeface="Calibri"/>
            </a:endParaRPr>
          </a:p>
          <a:p>
            <a:pPr marL="0" marR="0" lvl="0" indent="0" algn="l" rtl="0">
              <a:spcBef>
                <a:spcPts val="0"/>
              </a:spcBef>
              <a:buSzPct val="25000"/>
              <a:buNone/>
            </a:pPr>
            <a:r>
              <a:rPr lang="en-US" sz="2400" b="0" i="0" u="none" strike="noStrike" cap="none" baseline="0" dirty="0">
                <a:solidFill>
                  <a:schemeClr val="lt1"/>
                </a:solidFill>
                <a:latin typeface="+mj-lt"/>
                <a:ea typeface="Calibri"/>
                <a:cs typeface="Calibri"/>
                <a:sym typeface="Calibri"/>
              </a:rPr>
              <a:t>Higher availability</a:t>
            </a:r>
          </a:p>
          <a:p>
            <a:pPr marL="0" marR="0" lvl="0" indent="0" algn="l" rtl="0">
              <a:spcBef>
                <a:spcPts val="0"/>
              </a:spcBef>
              <a:buNone/>
            </a:pPr>
            <a:endParaRPr sz="1800" b="0" i="0" u="none" strike="noStrike" cap="none" baseline="0" dirty="0">
              <a:solidFill>
                <a:schemeClr val="dk1"/>
              </a:solidFill>
              <a:latin typeface="Calibri"/>
              <a:ea typeface="Calibri"/>
              <a:cs typeface="Calibri"/>
              <a:sym typeface="Calibri"/>
            </a:endParaRPr>
          </a:p>
        </p:txBody>
      </p:sp>
      <p:sp>
        <p:nvSpPr>
          <p:cNvPr id="247" name="Shape 247"/>
          <p:cNvSpPr txBox="1"/>
          <p:nvPr/>
        </p:nvSpPr>
        <p:spPr>
          <a:xfrm>
            <a:off x="4229139" y="1577330"/>
            <a:ext cx="4569772" cy="110799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dirty="0">
                <a:solidFill>
                  <a:schemeClr val="lt1"/>
                </a:solidFill>
                <a:latin typeface="+mj-lt"/>
                <a:ea typeface="Calibri"/>
                <a:cs typeface="Calibri"/>
                <a:sym typeface="Calibri"/>
              </a:rPr>
              <a:t>Professionals can manage their own schedule</a:t>
            </a:r>
          </a:p>
          <a:p>
            <a:pPr marL="0" marR="0" lvl="0" indent="0" algn="ctr" rtl="0">
              <a:spcBef>
                <a:spcPts val="0"/>
              </a:spcBef>
              <a:buNone/>
            </a:pPr>
            <a:endParaRPr sz="1800" b="0" i="0" u="none" strike="noStrike" cap="none" baseline="0" dirty="0">
              <a:solidFill>
                <a:schemeClr val="dk1"/>
              </a:solidFill>
              <a:latin typeface="Calibri"/>
              <a:ea typeface="Calibri"/>
              <a:cs typeface="Calibri"/>
              <a:sym typeface="Calibri"/>
            </a:endParaRPr>
          </a:p>
        </p:txBody>
      </p:sp>
      <p:pic>
        <p:nvPicPr>
          <p:cNvPr id="248" name="Shape 248"/>
          <p:cNvPicPr preferRelativeResize="0"/>
          <p:nvPr/>
        </p:nvPicPr>
        <p:blipFill rotWithShape="1">
          <a:blip r:embed="rId3">
            <a:alphaModFix/>
          </a:blip>
          <a:srcRect/>
          <a:stretch/>
        </p:blipFill>
        <p:spPr>
          <a:xfrm>
            <a:off x="1181258" y="2384106"/>
            <a:ext cx="1691181" cy="1691181"/>
          </a:xfrm>
          <a:prstGeom prst="rect">
            <a:avLst/>
          </a:prstGeom>
          <a:noFill/>
          <a:ln>
            <a:noFill/>
          </a:ln>
        </p:spPr>
      </p:pic>
      <p:pic>
        <p:nvPicPr>
          <p:cNvPr id="249" name="Shape 249"/>
          <p:cNvPicPr preferRelativeResize="0"/>
          <p:nvPr/>
        </p:nvPicPr>
        <p:blipFill rotWithShape="1">
          <a:blip r:embed="rId4">
            <a:alphaModFix/>
          </a:blip>
          <a:srcRect/>
          <a:stretch/>
        </p:blipFill>
        <p:spPr>
          <a:xfrm>
            <a:off x="5464142" y="2527749"/>
            <a:ext cx="2242847" cy="1651801"/>
          </a:xfrm>
          <a:prstGeom prst="rect">
            <a:avLst/>
          </a:prstGeom>
          <a:noFill/>
          <a:ln>
            <a:noFill/>
          </a:ln>
        </p:spPr>
      </p:pic>
      <p:pic>
        <p:nvPicPr>
          <p:cNvPr id="250" name="Shape 250"/>
          <p:cNvPicPr preferRelativeResize="0"/>
          <p:nvPr/>
        </p:nvPicPr>
        <p:blipFill rotWithShape="1">
          <a:blip r:embed="rId5">
            <a:alphaModFix/>
          </a:blip>
          <a:srcRect l="5257" t="7577" r="5055" b="6355"/>
          <a:stretch/>
        </p:blipFill>
        <p:spPr>
          <a:xfrm>
            <a:off x="971654" y="5197642"/>
            <a:ext cx="2085474" cy="1347536"/>
          </a:xfrm>
          <a:prstGeom prst="rect">
            <a:avLst/>
          </a:prstGeom>
          <a:noFill/>
          <a:ln>
            <a:noFill/>
          </a:ln>
        </p:spPr>
      </p:pic>
      <p:pic>
        <p:nvPicPr>
          <p:cNvPr id="251" name="Shape 251"/>
          <p:cNvPicPr preferRelativeResize="0"/>
          <p:nvPr/>
        </p:nvPicPr>
        <p:blipFill rotWithShape="1">
          <a:blip r:embed="rId6">
            <a:alphaModFix/>
          </a:blip>
          <a:srcRect r="5049" b="7325"/>
          <a:stretch/>
        </p:blipFill>
        <p:spPr>
          <a:xfrm>
            <a:off x="6171157" y="5070142"/>
            <a:ext cx="1225930" cy="160253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Calibri"/>
              <a:buNone/>
            </a:pPr>
            <a:r>
              <a:rPr lang="en-US" sz="4400" b="0" i="0" u="none" strike="noStrike" cap="none" baseline="0" dirty="0">
                <a:solidFill>
                  <a:srgbClr val="E600E6"/>
                </a:solidFill>
                <a:latin typeface="+mj-lt"/>
                <a:ea typeface="Calibri"/>
                <a:cs typeface="Calibri"/>
                <a:sym typeface="Calibri"/>
              </a:rPr>
              <a:t>What is our greatest risk?</a:t>
            </a:r>
          </a:p>
        </p:txBody>
      </p:sp>
      <p:sp>
        <p:nvSpPr>
          <p:cNvPr id="258" name="Shape 258"/>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marR="0" lvl="0" indent="0" algn="just" rtl="0">
              <a:lnSpc>
                <a:spcPct val="90000"/>
              </a:lnSpc>
              <a:spcBef>
                <a:spcPts val="0"/>
              </a:spcBef>
              <a:buClr>
                <a:srgbClr val="E600E6"/>
              </a:buClr>
              <a:buSzPct val="25000"/>
              <a:buFont typeface="Arial"/>
              <a:buNone/>
            </a:pPr>
            <a:r>
              <a:rPr lang="en-US" sz="3200" b="1" i="0" u="none" strike="noStrike" cap="none" baseline="0" dirty="0">
                <a:solidFill>
                  <a:srgbClr val="E600E6"/>
                </a:solidFill>
                <a:latin typeface="+mj-lt"/>
                <a:ea typeface="Calibri"/>
                <a:cs typeface="Calibri"/>
                <a:sym typeface="Calibri"/>
              </a:rPr>
              <a:t>Client insecurity issues</a:t>
            </a:r>
          </a:p>
          <a:p>
            <a:pPr marL="0" marR="0" lvl="0" indent="0" algn="just" rtl="0">
              <a:lnSpc>
                <a:spcPct val="90000"/>
              </a:lnSpc>
              <a:spcBef>
                <a:spcPts val="640"/>
              </a:spcBef>
              <a:buClr>
                <a:schemeClr val="lt1"/>
              </a:buClr>
              <a:buSzPct val="25000"/>
              <a:buFont typeface="Arial"/>
              <a:buNone/>
            </a:pPr>
            <a:r>
              <a:rPr lang="en-US" sz="3200" b="0" i="1" u="none" strike="noStrike" cap="none" baseline="0" dirty="0">
                <a:solidFill>
                  <a:schemeClr val="lt1"/>
                </a:solidFill>
                <a:latin typeface="+mj-lt"/>
                <a:ea typeface="Calibri"/>
                <a:cs typeface="Calibri"/>
                <a:sym typeface="Calibri"/>
              </a:rPr>
              <a:t>	How will we overcome this risk?</a:t>
            </a:r>
          </a:p>
          <a:p>
            <a:pPr marL="0" marR="0" lvl="0" indent="0" algn="just" rtl="0">
              <a:lnSpc>
                <a:spcPct val="90000"/>
              </a:lnSpc>
              <a:spcBef>
                <a:spcPts val="640"/>
              </a:spcBef>
              <a:buClr>
                <a:schemeClr val="dk1"/>
              </a:buClr>
              <a:buFont typeface="Arial"/>
              <a:buNone/>
            </a:pPr>
            <a:endParaRPr sz="3200" b="0" i="1" u="none" strike="noStrike" cap="none" baseline="0" dirty="0">
              <a:solidFill>
                <a:schemeClr val="lt1"/>
              </a:solidFill>
              <a:latin typeface="+mj-lt"/>
              <a:ea typeface="Calibri"/>
              <a:cs typeface="Calibri"/>
              <a:sym typeface="Calibri"/>
            </a:endParaRPr>
          </a:p>
          <a:p>
            <a:pPr marL="742950" marR="0" lvl="1" indent="-285750" algn="just" rtl="0">
              <a:lnSpc>
                <a:spcPct val="90000"/>
              </a:lnSpc>
              <a:spcBef>
                <a:spcPts val="560"/>
              </a:spcBef>
              <a:buClr>
                <a:schemeClr val="lt1"/>
              </a:buClr>
              <a:buSzPct val="100000"/>
              <a:buFont typeface="Arial"/>
              <a:buChar char="–"/>
            </a:pPr>
            <a:r>
              <a:rPr lang="en-US" sz="2800" b="0" i="0" u="none" strike="noStrike" cap="none" baseline="0" dirty="0">
                <a:solidFill>
                  <a:schemeClr val="lt1"/>
                </a:solidFill>
                <a:latin typeface="+mj-lt"/>
                <a:ea typeface="Calibri"/>
                <a:cs typeface="Calibri"/>
                <a:sym typeface="Calibri"/>
              </a:rPr>
              <a:t>Guarantee quality through the Beauty Schools certification and through well known Beauty Brands materials</a:t>
            </a:r>
          </a:p>
          <a:p>
            <a:pPr marL="742950" marR="0" lvl="1" indent="-107950" algn="just" rtl="0">
              <a:lnSpc>
                <a:spcPct val="90000"/>
              </a:lnSpc>
              <a:spcBef>
                <a:spcPts val="560"/>
              </a:spcBef>
              <a:buClr>
                <a:schemeClr val="dk1"/>
              </a:buClr>
              <a:buFont typeface="Arial"/>
              <a:buNone/>
            </a:pPr>
            <a:endParaRPr sz="2800" b="0" i="0" u="none" strike="noStrike" cap="none" baseline="0" dirty="0">
              <a:solidFill>
                <a:schemeClr val="lt1"/>
              </a:solidFill>
              <a:latin typeface="+mj-lt"/>
              <a:ea typeface="Calibri"/>
              <a:cs typeface="Calibri"/>
              <a:sym typeface="Calibri"/>
            </a:endParaRPr>
          </a:p>
          <a:p>
            <a:pPr marL="742950" marR="0" lvl="1" indent="-285750" algn="just" rtl="0">
              <a:lnSpc>
                <a:spcPct val="90000"/>
              </a:lnSpc>
              <a:spcBef>
                <a:spcPts val="560"/>
              </a:spcBef>
              <a:buClr>
                <a:schemeClr val="lt1"/>
              </a:buClr>
              <a:buSzPct val="100000"/>
              <a:buFont typeface="Arial"/>
              <a:buChar char="–"/>
            </a:pPr>
            <a:r>
              <a:rPr lang="en-US" sz="2800" b="0" i="0" u="none" strike="noStrike" cap="none" baseline="0" dirty="0">
                <a:solidFill>
                  <a:schemeClr val="lt1"/>
                </a:solidFill>
                <a:latin typeface="+mj-lt"/>
                <a:ea typeface="Calibri"/>
                <a:cs typeface="Calibri"/>
                <a:sym typeface="Calibri"/>
              </a:rPr>
              <a:t>Professionals will go through a strict selection process and extensive background check</a:t>
            </a:r>
          </a:p>
          <a:p>
            <a:pPr marL="742950" marR="0" lvl="1" indent="-107950" algn="just" rtl="0">
              <a:lnSpc>
                <a:spcPct val="90000"/>
              </a:lnSpc>
              <a:spcBef>
                <a:spcPts val="560"/>
              </a:spcBef>
              <a:buClr>
                <a:schemeClr val="dk1"/>
              </a:buClr>
              <a:buFont typeface="Arial"/>
              <a:buNone/>
            </a:pPr>
            <a:endParaRPr sz="2800" b="0" i="0" u="none" strike="noStrike" cap="none" baseline="0" dirty="0">
              <a:solidFill>
                <a:schemeClr val="lt1"/>
              </a:solidFill>
              <a:latin typeface="Calibri"/>
              <a:ea typeface="Calibri"/>
              <a:cs typeface="Calibri"/>
              <a:sym typeface="Calibri"/>
            </a:endParaRPr>
          </a:p>
          <a:p>
            <a:pPr marL="742950" marR="0" lvl="1" indent="-107950" algn="just" rtl="0">
              <a:lnSpc>
                <a:spcPct val="90000"/>
              </a:lnSpc>
              <a:spcBef>
                <a:spcPts val="560"/>
              </a:spcBef>
              <a:buClr>
                <a:schemeClr val="dk1"/>
              </a:buClr>
              <a:buFont typeface="Arial"/>
              <a:buNone/>
            </a:pPr>
            <a:endParaRPr sz="2800" b="0" i="0" u="none" strike="noStrike" cap="none" baseline="0" dirty="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3383942"/>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4400" b="0" i="0" u="none" strike="noStrike" cap="none" baseline="0" dirty="0">
                <a:solidFill>
                  <a:schemeClr val="lt1"/>
                </a:solidFill>
                <a:latin typeface="+mj-lt"/>
              </a:rPr>
              <a:t>Bloggers</a:t>
            </a:r>
          </a:p>
        </p:txBody>
      </p:sp>
      <p:pic>
        <p:nvPicPr>
          <p:cNvPr id="265" name="Shape 265"/>
          <p:cNvPicPr preferRelativeResize="0"/>
          <p:nvPr/>
        </p:nvPicPr>
        <p:blipFill rotWithShape="1">
          <a:blip r:embed="rId3">
            <a:alphaModFix/>
          </a:blip>
          <a:srcRect/>
          <a:stretch/>
        </p:blipFill>
        <p:spPr>
          <a:xfrm>
            <a:off x="476250" y="1792288"/>
            <a:ext cx="1574800" cy="1280303"/>
          </a:xfrm>
          <a:prstGeom prst="rect">
            <a:avLst/>
          </a:prstGeom>
          <a:noFill/>
          <a:ln>
            <a:noFill/>
          </a:ln>
        </p:spPr>
      </p:pic>
      <p:pic>
        <p:nvPicPr>
          <p:cNvPr id="266" name="Shape 266"/>
          <p:cNvPicPr preferRelativeResize="0"/>
          <p:nvPr/>
        </p:nvPicPr>
        <p:blipFill rotWithShape="1">
          <a:blip r:embed="rId4">
            <a:alphaModFix/>
          </a:blip>
          <a:srcRect/>
          <a:stretch/>
        </p:blipFill>
        <p:spPr>
          <a:xfrm>
            <a:off x="2051050" y="1802591"/>
            <a:ext cx="1803243" cy="1280303"/>
          </a:xfrm>
          <a:prstGeom prst="rect">
            <a:avLst/>
          </a:prstGeom>
          <a:noFill/>
          <a:ln>
            <a:noFill/>
          </a:ln>
        </p:spPr>
      </p:pic>
      <p:pic>
        <p:nvPicPr>
          <p:cNvPr id="267" name="Shape 267"/>
          <p:cNvPicPr preferRelativeResize="0"/>
          <p:nvPr/>
        </p:nvPicPr>
        <p:blipFill rotWithShape="1">
          <a:blip r:embed="rId5">
            <a:alphaModFix/>
          </a:blip>
          <a:srcRect/>
          <a:stretch/>
        </p:blipFill>
        <p:spPr>
          <a:xfrm>
            <a:off x="3955928" y="1792288"/>
            <a:ext cx="1280303" cy="1280303"/>
          </a:xfrm>
          <a:prstGeom prst="rect">
            <a:avLst/>
          </a:prstGeom>
          <a:noFill/>
          <a:ln>
            <a:noFill/>
          </a:ln>
        </p:spPr>
      </p:pic>
      <p:pic>
        <p:nvPicPr>
          <p:cNvPr id="268" name="Shape 268"/>
          <p:cNvPicPr preferRelativeResize="0"/>
          <p:nvPr/>
        </p:nvPicPr>
        <p:blipFill rotWithShape="1">
          <a:blip r:embed="rId6">
            <a:alphaModFix/>
          </a:blip>
          <a:srcRect/>
          <a:stretch/>
        </p:blipFill>
        <p:spPr>
          <a:xfrm>
            <a:off x="5576621" y="1802591"/>
            <a:ext cx="1275029" cy="1275029"/>
          </a:xfrm>
          <a:prstGeom prst="rect">
            <a:avLst/>
          </a:prstGeom>
          <a:noFill/>
          <a:ln>
            <a:noFill/>
          </a:ln>
        </p:spPr>
      </p:pic>
      <p:pic>
        <p:nvPicPr>
          <p:cNvPr id="269" name="Shape 269"/>
          <p:cNvPicPr preferRelativeResize="0"/>
          <p:nvPr/>
        </p:nvPicPr>
        <p:blipFill rotWithShape="1">
          <a:blip r:embed="rId7">
            <a:alphaModFix/>
          </a:blip>
          <a:srcRect/>
          <a:stretch/>
        </p:blipFill>
        <p:spPr>
          <a:xfrm>
            <a:off x="7435850" y="1792288"/>
            <a:ext cx="1270000" cy="1270000"/>
          </a:xfrm>
          <a:prstGeom prst="rect">
            <a:avLst/>
          </a:prstGeom>
          <a:noFill/>
          <a:ln>
            <a:noFill/>
          </a:ln>
        </p:spPr>
      </p:pic>
      <p:sp>
        <p:nvSpPr>
          <p:cNvPr id="270" name="Shape 270"/>
          <p:cNvSpPr txBox="1"/>
          <p:nvPr/>
        </p:nvSpPr>
        <p:spPr>
          <a:xfrm>
            <a:off x="609600" y="4270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Arial"/>
              <a:buNone/>
            </a:pPr>
            <a:r>
              <a:rPr lang="en-US" sz="4400" b="0" i="0" u="none" strike="noStrike" cap="none" baseline="0" dirty="0">
                <a:solidFill>
                  <a:srgbClr val="E600E6"/>
                </a:solidFill>
                <a:latin typeface="Arial"/>
                <a:ea typeface="Arial"/>
                <a:cs typeface="Arial"/>
                <a:sym typeface="Arial"/>
              </a:rPr>
              <a:t>Marketing</a:t>
            </a:r>
          </a:p>
        </p:txBody>
      </p:sp>
      <p:sp>
        <p:nvSpPr>
          <p:cNvPr id="271" name="Shape 271"/>
          <p:cNvSpPr txBox="1"/>
          <p:nvPr/>
        </p:nvSpPr>
        <p:spPr>
          <a:xfrm>
            <a:off x="740985" y="437038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4400" b="0" i="0" u="none" strike="noStrike" cap="none" baseline="0" dirty="0" err="1">
                <a:solidFill>
                  <a:schemeClr val="lt1"/>
                </a:solidFill>
                <a:latin typeface="+mj-lt"/>
                <a:ea typeface="Calibri"/>
                <a:cs typeface="Calibri"/>
                <a:sym typeface="Calibri"/>
              </a:rPr>
              <a:t>Instagram</a:t>
            </a:r>
            <a:r>
              <a:rPr lang="en-US" sz="4400" b="0" i="0" u="none" strike="noStrike" cap="none" baseline="0" dirty="0">
                <a:solidFill>
                  <a:schemeClr val="lt1"/>
                </a:solidFill>
                <a:latin typeface="+mj-lt"/>
                <a:ea typeface="Calibri"/>
                <a:cs typeface="Calibri"/>
                <a:sym typeface="Calibri"/>
              </a:rPr>
              <a:t> influencers</a:t>
            </a:r>
          </a:p>
        </p:txBody>
      </p:sp>
      <p:sp>
        <p:nvSpPr>
          <p:cNvPr id="272" name="Shape 272"/>
          <p:cNvSpPr txBox="1"/>
          <p:nvPr/>
        </p:nvSpPr>
        <p:spPr>
          <a:xfrm>
            <a:off x="609600" y="539908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lt1"/>
              </a:buClr>
              <a:buSzPct val="25000"/>
              <a:buFont typeface="Arial"/>
              <a:buNone/>
            </a:pPr>
            <a:r>
              <a:rPr lang="en-US" sz="4400" b="0" i="0" u="none" strike="noStrike" cap="none" baseline="0" dirty="0">
                <a:solidFill>
                  <a:schemeClr val="lt1"/>
                </a:solidFill>
                <a:latin typeface="+mj-lt"/>
                <a:ea typeface="Calibri"/>
                <a:cs typeface="Calibri"/>
                <a:sym typeface="Calibri"/>
              </a:rPr>
              <a:t>Campus Reps</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0"/>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Arial"/>
              <a:buNone/>
            </a:pPr>
            <a:r>
              <a:rPr lang="en-US" sz="4400" b="0" i="0" u="none" strike="noStrike" cap="none" baseline="0" dirty="0">
                <a:solidFill>
                  <a:srgbClr val="E600E6"/>
                </a:solidFill>
                <a:latin typeface="Arial"/>
                <a:ea typeface="Arial"/>
                <a:cs typeface="Arial"/>
                <a:sym typeface="Arial"/>
              </a:rPr>
              <a:t>Sources of Revenue</a:t>
            </a:r>
          </a:p>
        </p:txBody>
      </p:sp>
      <p:sp>
        <p:nvSpPr>
          <p:cNvPr id="278" name="Shape 278"/>
          <p:cNvSpPr txBox="1"/>
          <p:nvPr/>
        </p:nvSpPr>
        <p:spPr>
          <a:xfrm>
            <a:off x="-358348" y="1294668"/>
            <a:ext cx="2558347" cy="217995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5000" b="1" i="0" u="none" strike="noStrike" cap="none" baseline="0" dirty="0">
                <a:solidFill>
                  <a:schemeClr val="lt1"/>
                </a:solidFill>
                <a:latin typeface="Arial"/>
                <a:ea typeface="Arial"/>
                <a:cs typeface="Arial"/>
                <a:sym typeface="Arial"/>
              </a:rPr>
              <a:t>1</a:t>
            </a:r>
          </a:p>
        </p:txBody>
      </p:sp>
      <p:sp>
        <p:nvSpPr>
          <p:cNvPr id="279" name="Shape 279"/>
          <p:cNvSpPr txBox="1"/>
          <p:nvPr/>
        </p:nvSpPr>
        <p:spPr>
          <a:xfrm>
            <a:off x="457200" y="4830445"/>
            <a:ext cx="1650900" cy="1200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7200" b="1" i="0" u="none" strike="noStrike" cap="none" baseline="0" dirty="0">
                <a:solidFill>
                  <a:schemeClr val="lt1"/>
                </a:solidFill>
                <a:latin typeface="Arial"/>
                <a:ea typeface="Arial"/>
                <a:cs typeface="Arial"/>
                <a:sym typeface="Arial"/>
              </a:rPr>
              <a:t>2</a:t>
            </a:r>
          </a:p>
        </p:txBody>
      </p:sp>
      <p:sp>
        <p:nvSpPr>
          <p:cNvPr id="280" name="Shape 280"/>
          <p:cNvSpPr txBox="1"/>
          <p:nvPr/>
        </p:nvSpPr>
        <p:spPr>
          <a:xfrm>
            <a:off x="1698566" y="1489423"/>
            <a:ext cx="3445977" cy="24525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dirty="0">
                <a:solidFill>
                  <a:srgbClr val="E600E6"/>
                </a:solidFill>
                <a:latin typeface="+mj-lt"/>
                <a:ea typeface="Calibri"/>
                <a:cs typeface="Calibri"/>
                <a:sym typeface="Calibri"/>
              </a:rPr>
              <a:t>Transaction fees:</a:t>
            </a:r>
          </a:p>
          <a:p>
            <a:pPr marL="457200" marR="0" lvl="0" indent="-355600" algn="l" rtl="0">
              <a:spcBef>
                <a:spcPts val="0"/>
              </a:spcBef>
              <a:buClr>
                <a:srgbClr val="D8D8D8"/>
              </a:buClr>
              <a:buSzPct val="100000"/>
              <a:buFont typeface="Calibri"/>
              <a:buChar char="●"/>
            </a:pPr>
            <a:r>
              <a:rPr lang="en-US" sz="1800" b="0" i="0" u="none" strike="noStrike" cap="none" baseline="0" dirty="0" err="1">
                <a:solidFill>
                  <a:srgbClr val="D8D8D8"/>
                </a:solidFill>
                <a:latin typeface="+mj-lt"/>
                <a:ea typeface="Calibri"/>
                <a:cs typeface="Calibri"/>
                <a:sym typeface="Calibri"/>
              </a:rPr>
              <a:t>BeautyFit</a:t>
            </a:r>
            <a:r>
              <a:rPr lang="en-US" sz="1800" b="0" i="0" u="none" strike="noStrike" cap="none" baseline="0" dirty="0">
                <a:solidFill>
                  <a:srgbClr val="D8D8D8"/>
                </a:solidFill>
                <a:latin typeface="+mj-lt"/>
                <a:ea typeface="Calibri"/>
                <a:cs typeface="Calibri"/>
                <a:sym typeface="Calibri"/>
              </a:rPr>
              <a:t> will earn a fee from every service a professional provides.</a:t>
            </a:r>
          </a:p>
          <a:p>
            <a:pPr marL="457200" marR="0" lvl="0" indent="-355600" algn="l" rtl="0">
              <a:spcBef>
                <a:spcPts val="0"/>
              </a:spcBef>
              <a:buClr>
                <a:srgbClr val="D8D8D8"/>
              </a:buClr>
              <a:buSzPct val="100000"/>
              <a:buFont typeface="Calibri"/>
              <a:buChar char="●"/>
            </a:pPr>
            <a:r>
              <a:rPr lang="en-US" sz="1800" dirty="0">
                <a:solidFill>
                  <a:srgbClr val="D8D8D8"/>
                </a:solidFill>
                <a:latin typeface="+mj-lt"/>
                <a:ea typeface="Calibri"/>
                <a:cs typeface="Calibri"/>
                <a:sym typeface="Calibri"/>
              </a:rPr>
              <a:t>70% of selling price goes to professionals as compensation.</a:t>
            </a:r>
          </a:p>
        </p:txBody>
      </p:sp>
      <p:sp>
        <p:nvSpPr>
          <p:cNvPr id="281" name="Shape 281"/>
          <p:cNvSpPr txBox="1"/>
          <p:nvPr/>
        </p:nvSpPr>
        <p:spPr>
          <a:xfrm>
            <a:off x="2199999" y="4544938"/>
            <a:ext cx="6077228" cy="22958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baseline="0" dirty="0">
                <a:solidFill>
                  <a:srgbClr val="E600E6"/>
                </a:solidFill>
                <a:latin typeface="+mj-lt"/>
                <a:ea typeface="Calibri"/>
                <a:cs typeface="Calibri"/>
                <a:sym typeface="Calibri"/>
              </a:rPr>
              <a:t>Membership fees:</a:t>
            </a:r>
          </a:p>
          <a:p>
            <a:pPr marL="457200" marR="0" lvl="0" indent="-355600" algn="l" rtl="0">
              <a:spcBef>
                <a:spcPts val="0"/>
              </a:spcBef>
              <a:buClr>
                <a:srgbClr val="D8D8D8"/>
              </a:buClr>
              <a:buSzPct val="100000"/>
              <a:buFont typeface="Calibri"/>
              <a:buChar char="●"/>
            </a:pPr>
            <a:r>
              <a:rPr lang="en-US" sz="1800" b="0" i="0" u="none" strike="noStrike" cap="none" baseline="0" dirty="0">
                <a:solidFill>
                  <a:srgbClr val="D8D8D8"/>
                </a:solidFill>
                <a:latin typeface="+mj-lt"/>
                <a:ea typeface="Calibri"/>
                <a:cs typeface="Calibri"/>
                <a:sym typeface="Calibri"/>
              </a:rPr>
              <a:t>Each Stylist will pay a membership fee, which includes material needed to perform the service and a T-shirt they can wear and materials.</a:t>
            </a:r>
          </a:p>
          <a:p>
            <a:pPr marL="457200" marR="0" lvl="0" indent="-355600" algn="l" rtl="0">
              <a:spcBef>
                <a:spcPts val="0"/>
              </a:spcBef>
              <a:buClr>
                <a:srgbClr val="D8D8D8"/>
              </a:buClr>
              <a:buSzPct val="100000"/>
              <a:buFont typeface="Calibri"/>
              <a:buChar char="●"/>
            </a:pPr>
            <a:r>
              <a:rPr lang="en-US" sz="1800" dirty="0">
                <a:solidFill>
                  <a:srgbClr val="D8D8D8"/>
                </a:solidFill>
                <a:latin typeface="+mj-lt"/>
                <a:ea typeface="Calibri"/>
                <a:cs typeface="Calibri"/>
                <a:sym typeface="Calibri"/>
              </a:rPr>
              <a:t>Price and structure to be determined in year 3.</a:t>
            </a:r>
          </a:p>
        </p:txBody>
      </p:sp>
      <p:sp>
        <p:nvSpPr>
          <p:cNvPr id="282" name="Shape 282"/>
          <p:cNvSpPr txBox="1"/>
          <p:nvPr/>
        </p:nvSpPr>
        <p:spPr>
          <a:xfrm>
            <a:off x="5138596" y="1839505"/>
            <a:ext cx="4005404" cy="2569469"/>
          </a:xfrm>
          <a:prstGeom prst="rect">
            <a:avLst/>
          </a:prstGeom>
          <a:noFill/>
          <a:ln>
            <a:noFill/>
          </a:ln>
        </p:spPr>
        <p:txBody>
          <a:bodyPr lIns="91425" tIns="91425" rIns="91425" bIns="91425" anchor="t" anchorCtr="0">
            <a:noAutofit/>
          </a:bodyPr>
          <a:lstStyle/>
          <a:p>
            <a:pPr rtl="0">
              <a:spcBef>
                <a:spcPts val="0"/>
              </a:spcBef>
              <a:buNone/>
            </a:pPr>
            <a:r>
              <a:rPr lang="en-US" sz="1800" dirty="0" smtClean="0">
                <a:solidFill>
                  <a:srgbClr val="D8D8D8"/>
                </a:solidFill>
                <a:latin typeface="+mj-lt"/>
                <a:ea typeface="Calibri"/>
                <a:cs typeface="Calibri"/>
                <a:sym typeface="Calibri"/>
              </a:rPr>
              <a:t>Avg. Price </a:t>
            </a:r>
            <a:r>
              <a:rPr lang="en-US" sz="1800" dirty="0">
                <a:solidFill>
                  <a:srgbClr val="D8D8D8"/>
                </a:solidFill>
                <a:latin typeface="+mj-lt"/>
                <a:ea typeface="Calibri"/>
                <a:cs typeface="Calibri"/>
                <a:sym typeface="Calibri"/>
              </a:rPr>
              <a:t>Per Service In Year 1: $15</a:t>
            </a:r>
          </a:p>
          <a:p>
            <a:pPr marL="457200" lvl="0" indent="-355600" rtl="0">
              <a:spcBef>
                <a:spcPts val="0"/>
              </a:spcBef>
              <a:buClr>
                <a:srgbClr val="D8D8D8"/>
              </a:buClr>
              <a:buSzPct val="100000"/>
              <a:buFont typeface="Calibri"/>
              <a:buChar char="●"/>
            </a:pPr>
            <a:r>
              <a:rPr lang="en-US" sz="1800" dirty="0">
                <a:solidFill>
                  <a:srgbClr val="D8D8D8"/>
                </a:solidFill>
                <a:latin typeface="+mj-lt"/>
                <a:ea typeface="Calibri"/>
                <a:cs typeface="Calibri"/>
                <a:sym typeface="Calibri"/>
              </a:rPr>
              <a:t>Rises to $20 by year-end</a:t>
            </a:r>
          </a:p>
          <a:p>
            <a:pPr rtl="0">
              <a:spcBef>
                <a:spcPts val="0"/>
              </a:spcBef>
              <a:buNone/>
            </a:pPr>
            <a:endParaRPr sz="1800" dirty="0">
              <a:solidFill>
                <a:srgbClr val="D8D8D8"/>
              </a:solidFill>
              <a:latin typeface="+mj-lt"/>
              <a:ea typeface="Calibri"/>
              <a:cs typeface="Calibri"/>
              <a:sym typeface="Calibri"/>
            </a:endParaRPr>
          </a:p>
          <a:p>
            <a:pPr rtl="0">
              <a:spcBef>
                <a:spcPts val="0"/>
              </a:spcBef>
              <a:buNone/>
            </a:pPr>
            <a:r>
              <a:rPr lang="en-US" sz="1800" dirty="0" smtClean="0">
                <a:solidFill>
                  <a:srgbClr val="D8D8D8"/>
                </a:solidFill>
                <a:latin typeface="+mj-lt"/>
                <a:ea typeface="Calibri"/>
                <a:cs typeface="Calibri"/>
                <a:sym typeface="Calibri"/>
              </a:rPr>
              <a:t>Avg. </a:t>
            </a:r>
            <a:r>
              <a:rPr lang="en-US" sz="1800" dirty="0">
                <a:solidFill>
                  <a:srgbClr val="D8D8D8"/>
                </a:solidFill>
                <a:latin typeface="+mj-lt"/>
                <a:ea typeface="Calibri"/>
                <a:cs typeface="Calibri"/>
                <a:sym typeface="Calibri"/>
              </a:rPr>
              <a:t>P</a:t>
            </a:r>
            <a:r>
              <a:rPr lang="en-US" sz="1800" dirty="0" smtClean="0">
                <a:solidFill>
                  <a:srgbClr val="D8D8D8"/>
                </a:solidFill>
                <a:latin typeface="+mj-lt"/>
                <a:ea typeface="Calibri"/>
                <a:cs typeface="Calibri"/>
                <a:sym typeface="Calibri"/>
              </a:rPr>
              <a:t>rice </a:t>
            </a:r>
            <a:r>
              <a:rPr lang="en-US" sz="1800" dirty="0">
                <a:solidFill>
                  <a:srgbClr val="D8D8D8"/>
                </a:solidFill>
                <a:latin typeface="+mj-lt"/>
                <a:ea typeface="Calibri"/>
                <a:cs typeface="Calibri"/>
                <a:sym typeface="Calibri"/>
              </a:rPr>
              <a:t>Per Service in Year 2: $20</a:t>
            </a:r>
          </a:p>
          <a:p>
            <a:pPr marL="457200" lvl="0" indent="-355600" rtl="0">
              <a:spcBef>
                <a:spcPts val="0"/>
              </a:spcBef>
              <a:buClr>
                <a:srgbClr val="D8D8D8"/>
              </a:buClr>
              <a:buSzPct val="100000"/>
              <a:buFont typeface="Calibri"/>
              <a:buChar char="●"/>
            </a:pPr>
            <a:r>
              <a:rPr lang="en-US" sz="1800" dirty="0">
                <a:solidFill>
                  <a:srgbClr val="D8D8D8"/>
                </a:solidFill>
                <a:latin typeface="+mj-lt"/>
                <a:ea typeface="Calibri"/>
                <a:cs typeface="Calibri"/>
                <a:sym typeface="Calibri"/>
              </a:rPr>
              <a:t>Rises to $23 by year-end</a:t>
            </a:r>
          </a:p>
          <a:p>
            <a:pPr>
              <a:spcBef>
                <a:spcPts val="0"/>
              </a:spcBef>
              <a:buNone/>
            </a:pPr>
            <a:endParaRPr dirty="0">
              <a:solidFill>
                <a:srgbClr val="FFFFFF"/>
              </a:solidFill>
              <a:latin typeface="+mj-lt"/>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Calibri"/>
              <a:buNone/>
            </a:pPr>
            <a:r>
              <a:rPr lang="en-US" sz="4400" b="0" i="0" u="none" strike="noStrike" cap="none" baseline="0">
                <a:solidFill>
                  <a:srgbClr val="E600E6"/>
                </a:solidFill>
                <a:latin typeface="Calibri"/>
                <a:ea typeface="Calibri"/>
                <a:cs typeface="Calibri"/>
                <a:sym typeface="Calibri"/>
              </a:rPr>
              <a:t>Ownership</a:t>
            </a:r>
          </a:p>
        </p:txBody>
      </p:sp>
      <p:sp>
        <p:nvSpPr>
          <p:cNvPr id="290" name="Shape 290"/>
          <p:cNvSpPr txBox="1"/>
          <p:nvPr/>
        </p:nvSpPr>
        <p:spPr>
          <a:xfrm>
            <a:off x="1291395" y="3679796"/>
            <a:ext cx="701959" cy="435250"/>
          </a:xfrm>
          <a:prstGeom prst="rect">
            <a:avLst/>
          </a:prstGeom>
          <a:noFill/>
          <a:ln>
            <a:noFill/>
          </a:ln>
        </p:spPr>
        <p:txBody>
          <a:bodyPr lIns="91425" tIns="45700" rIns="91425" bIns="45700" anchor="t" anchorCtr="0">
            <a:noAutofit/>
          </a:bodyPr>
          <a:lstStyle/>
          <a:p>
            <a:pPr>
              <a:spcBef>
                <a:spcPts val="0"/>
              </a:spcBef>
              <a:buNone/>
            </a:pPr>
            <a:r>
              <a:rPr lang="en-US" sz="1600" b="0" i="0" u="none" strike="noStrike" cap="none" baseline="0">
                <a:latin typeface="Arial"/>
                <a:ea typeface="Arial"/>
                <a:cs typeface="Arial"/>
                <a:sym typeface="Arial"/>
              </a:rPr>
              <a:t>21%</a:t>
            </a:r>
          </a:p>
        </p:txBody>
      </p:sp>
      <p:sp>
        <p:nvSpPr>
          <p:cNvPr id="291" name="Shape 291"/>
          <p:cNvSpPr txBox="1"/>
          <p:nvPr/>
        </p:nvSpPr>
        <p:spPr>
          <a:xfrm>
            <a:off x="1799394" y="4187796"/>
            <a:ext cx="701959" cy="435250"/>
          </a:xfrm>
          <a:prstGeom prst="rect">
            <a:avLst/>
          </a:prstGeom>
          <a:noFill/>
          <a:ln>
            <a:noFill/>
          </a:ln>
        </p:spPr>
        <p:txBody>
          <a:bodyPr lIns="91425" tIns="45700" rIns="91425" bIns="45700" anchor="t" anchorCtr="0">
            <a:noAutofit/>
          </a:bodyPr>
          <a:lstStyle/>
          <a:p>
            <a:pPr>
              <a:spcBef>
                <a:spcPts val="0"/>
              </a:spcBef>
              <a:buNone/>
            </a:pPr>
            <a:r>
              <a:rPr lang="en-US" sz="1600" b="0" i="0" u="none" strike="noStrike" cap="none" baseline="0">
                <a:latin typeface="Arial"/>
                <a:ea typeface="Arial"/>
                <a:cs typeface="Arial"/>
                <a:sym typeface="Arial"/>
              </a:rPr>
              <a:t>21%</a:t>
            </a:r>
          </a:p>
        </p:txBody>
      </p:sp>
      <p:sp>
        <p:nvSpPr>
          <p:cNvPr id="292" name="Shape 292"/>
          <p:cNvSpPr txBox="1"/>
          <p:nvPr/>
        </p:nvSpPr>
        <p:spPr>
          <a:xfrm>
            <a:off x="2589010" y="3933796"/>
            <a:ext cx="701959" cy="435250"/>
          </a:xfrm>
          <a:prstGeom prst="rect">
            <a:avLst/>
          </a:prstGeom>
          <a:noFill/>
          <a:ln>
            <a:noFill/>
          </a:ln>
        </p:spPr>
        <p:txBody>
          <a:bodyPr lIns="91425" tIns="45700" rIns="91425" bIns="45700" anchor="t" anchorCtr="0">
            <a:noAutofit/>
          </a:bodyPr>
          <a:lstStyle/>
          <a:p>
            <a:pPr>
              <a:spcBef>
                <a:spcPts val="0"/>
              </a:spcBef>
              <a:buNone/>
            </a:pPr>
            <a:r>
              <a:rPr lang="en-US" sz="1600" b="0" i="0" u="none" strike="noStrike" cap="none" baseline="0">
                <a:latin typeface="Arial"/>
                <a:ea typeface="Arial"/>
                <a:cs typeface="Arial"/>
                <a:sym typeface="Arial"/>
              </a:rPr>
              <a:t>21%</a:t>
            </a:r>
          </a:p>
        </p:txBody>
      </p:sp>
      <p:sp>
        <p:nvSpPr>
          <p:cNvPr id="293" name="Shape 293"/>
          <p:cNvSpPr txBox="1"/>
          <p:nvPr/>
        </p:nvSpPr>
        <p:spPr>
          <a:xfrm>
            <a:off x="2515759" y="3067944"/>
            <a:ext cx="701959" cy="435250"/>
          </a:xfrm>
          <a:prstGeom prst="rect">
            <a:avLst/>
          </a:prstGeom>
          <a:noFill/>
          <a:ln>
            <a:noFill/>
          </a:ln>
        </p:spPr>
        <p:txBody>
          <a:bodyPr lIns="91425" tIns="45700" rIns="91425" bIns="45700" anchor="t" anchorCtr="0">
            <a:noAutofit/>
          </a:bodyPr>
          <a:lstStyle/>
          <a:p>
            <a:pPr>
              <a:spcBef>
                <a:spcPts val="0"/>
              </a:spcBef>
              <a:buNone/>
            </a:pPr>
            <a:r>
              <a:rPr lang="en-US" sz="1600" b="0" i="0" u="none" strike="noStrike" cap="none" baseline="0">
                <a:latin typeface="Arial"/>
                <a:ea typeface="Arial"/>
                <a:cs typeface="Arial"/>
                <a:sym typeface="Arial"/>
              </a:rPr>
              <a:t>21%</a:t>
            </a:r>
          </a:p>
        </p:txBody>
      </p:sp>
      <p:sp>
        <p:nvSpPr>
          <p:cNvPr id="294" name="Shape 294"/>
          <p:cNvSpPr txBox="1"/>
          <p:nvPr/>
        </p:nvSpPr>
        <p:spPr>
          <a:xfrm>
            <a:off x="1652159" y="2864744"/>
            <a:ext cx="701959" cy="435250"/>
          </a:xfrm>
          <a:prstGeom prst="rect">
            <a:avLst/>
          </a:prstGeom>
          <a:noFill/>
          <a:ln>
            <a:noFill/>
          </a:ln>
        </p:spPr>
        <p:txBody>
          <a:bodyPr lIns="91425" tIns="45700" rIns="91425" bIns="45700" anchor="t" anchorCtr="0">
            <a:noAutofit/>
          </a:bodyPr>
          <a:lstStyle/>
          <a:p>
            <a:pPr>
              <a:spcBef>
                <a:spcPts val="0"/>
              </a:spcBef>
              <a:buNone/>
            </a:pPr>
            <a:r>
              <a:rPr lang="en-US" sz="1600" b="0" i="0" u="none" strike="noStrike" cap="none" baseline="0">
                <a:latin typeface="Arial"/>
                <a:ea typeface="Arial"/>
                <a:cs typeface="Arial"/>
                <a:sym typeface="Arial"/>
              </a:rPr>
              <a:t>16%</a:t>
            </a:r>
          </a:p>
        </p:txBody>
      </p:sp>
      <p:sp>
        <p:nvSpPr>
          <p:cNvPr id="295" name="Shape 295"/>
          <p:cNvSpPr txBox="1"/>
          <p:nvPr/>
        </p:nvSpPr>
        <p:spPr>
          <a:xfrm>
            <a:off x="6291860" y="1241036"/>
            <a:ext cx="2572739" cy="4759258"/>
          </a:xfrm>
          <a:prstGeom prst="rect">
            <a:avLst/>
          </a:prstGeom>
          <a:noFill/>
          <a:ln>
            <a:noFill/>
          </a:ln>
        </p:spPr>
        <p:txBody>
          <a:bodyPr lIns="91425" tIns="45700" rIns="91425" bIns="45700" anchor="t" anchorCtr="0">
            <a:noAutofit/>
          </a:bodyPr>
          <a:lstStyle/>
          <a:p>
            <a:pPr marL="0" marR="0" lvl="0" indent="0" algn="l" rtl="0">
              <a:spcBef>
                <a:spcPts val="0"/>
              </a:spcBef>
              <a:buClr>
                <a:srgbClr val="D8D8D8"/>
              </a:buClr>
              <a:buSzPct val="100000"/>
              <a:buFont typeface="Arial"/>
              <a:buChar char="•"/>
            </a:pPr>
            <a:r>
              <a:rPr lang="en-US" sz="1800" b="0" i="0" u="none" strike="noStrike" cap="none" baseline="0" dirty="0">
                <a:solidFill>
                  <a:srgbClr val="D8D8D8"/>
                </a:solidFill>
                <a:latin typeface="+mj-lt"/>
                <a:ea typeface="Calibri"/>
                <a:cs typeface="Calibri"/>
                <a:sym typeface="Calibri"/>
              </a:rPr>
              <a:t>If a founder leaves the company, the company has the has the right to buyback the shares.</a:t>
            </a:r>
          </a:p>
          <a:p>
            <a:pPr marL="0" marR="0" lvl="0" indent="114300" algn="l" rtl="0">
              <a:spcBef>
                <a:spcPts val="0"/>
              </a:spcBef>
              <a:buClr>
                <a:schemeClr val="dk1"/>
              </a:buClr>
              <a:buFont typeface="Arial"/>
              <a:buNone/>
            </a:pPr>
            <a:endParaRPr sz="1800" b="0" i="0" u="none" strike="noStrike" cap="none" baseline="0" dirty="0">
              <a:solidFill>
                <a:srgbClr val="D8D8D8"/>
              </a:solidFill>
              <a:latin typeface="+mj-lt"/>
              <a:ea typeface="Calibri"/>
              <a:cs typeface="Calibri"/>
              <a:sym typeface="Calibri"/>
            </a:endParaRPr>
          </a:p>
          <a:p>
            <a:pPr marL="0" marR="0" lvl="0" indent="0" algn="l" rtl="0">
              <a:spcBef>
                <a:spcPts val="0"/>
              </a:spcBef>
              <a:buClr>
                <a:srgbClr val="D8D8D8"/>
              </a:buClr>
              <a:buSzPct val="100000"/>
              <a:buFont typeface="Arial"/>
              <a:buChar char="•"/>
            </a:pPr>
            <a:r>
              <a:rPr lang="en-US" sz="1800" b="0" i="0" u="none" strike="noStrike" cap="none" baseline="0" dirty="0">
                <a:solidFill>
                  <a:srgbClr val="D8D8D8"/>
                </a:solidFill>
                <a:latin typeface="+mj-lt"/>
                <a:ea typeface="Calibri"/>
                <a:cs typeface="Calibri"/>
                <a:sym typeface="Calibri"/>
              </a:rPr>
              <a:t>If the company does not want the shares, they can be sold to outside investors</a:t>
            </a:r>
          </a:p>
          <a:p>
            <a:pPr marL="0" marR="0" lvl="0" indent="114300" algn="l" rtl="0">
              <a:spcBef>
                <a:spcPts val="0"/>
              </a:spcBef>
              <a:buClr>
                <a:schemeClr val="dk1"/>
              </a:buClr>
              <a:buFont typeface="Arial"/>
              <a:buNone/>
            </a:pPr>
            <a:endParaRPr sz="1800" b="0" i="0" u="none" strike="noStrike" cap="none" baseline="0" dirty="0">
              <a:solidFill>
                <a:srgbClr val="D8D8D8"/>
              </a:solidFill>
              <a:latin typeface="+mj-lt"/>
              <a:ea typeface="Calibri"/>
              <a:cs typeface="Calibri"/>
              <a:sym typeface="Calibri"/>
            </a:endParaRPr>
          </a:p>
          <a:p>
            <a:pPr marL="0" marR="0" lvl="0" indent="0" algn="l" rtl="0">
              <a:spcBef>
                <a:spcPts val="0"/>
              </a:spcBef>
              <a:buClr>
                <a:srgbClr val="D8D8D8"/>
              </a:buClr>
              <a:buSzPct val="100000"/>
              <a:buFont typeface="Arial"/>
              <a:buChar char="•"/>
            </a:pPr>
            <a:r>
              <a:rPr lang="en-US" sz="1800" b="0" i="0" u="none" strike="noStrike" cap="none" baseline="0" dirty="0">
                <a:solidFill>
                  <a:srgbClr val="D8D8D8"/>
                </a:solidFill>
                <a:latin typeface="+mj-lt"/>
                <a:ea typeface="Calibri"/>
                <a:cs typeface="Calibri"/>
                <a:sym typeface="Calibri"/>
              </a:rPr>
              <a:t>If new investors are added, the equity percentage of each member will be deducted equally.</a:t>
            </a:r>
          </a:p>
        </p:txBody>
      </p:sp>
      <p:pic>
        <p:nvPicPr>
          <p:cNvPr id="2050" name="Picture 2" descr="https://lh6.googleusercontent.com/SyK0SDZ1p48PffX7cE8Liua0NvwJ8XDsXmjBdc_rmW6KW_gF3Hjbsg38cpv_ktwAHUQx5StitGemlmAb4AYlSL0VirE9eN5hTuCsPPshaFAw4veqdjH5_VdTaxqhpFj5pIYIZhFga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55" y="1818427"/>
            <a:ext cx="5953125" cy="31718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48432" y="2008211"/>
            <a:ext cx="1745848" cy="24036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Calibri"/>
              <a:buNone/>
            </a:pPr>
            <a:r>
              <a:rPr lang="en-US" sz="4400" b="0" i="0" u="none" strike="noStrike" cap="none" baseline="0" dirty="0">
                <a:solidFill>
                  <a:srgbClr val="E600E6"/>
                </a:solidFill>
                <a:latin typeface="+mj-lt"/>
                <a:ea typeface="Calibri"/>
                <a:cs typeface="Calibri"/>
                <a:sym typeface="Calibri"/>
              </a:rPr>
              <a:t>Financial Projections </a:t>
            </a:r>
          </a:p>
        </p:txBody>
      </p:sp>
      <p:sp>
        <p:nvSpPr>
          <p:cNvPr id="302" name="Shape 302"/>
          <p:cNvSpPr txBox="1"/>
          <p:nvPr/>
        </p:nvSpPr>
        <p:spPr>
          <a:xfrm>
            <a:off x="2688019" y="2155021"/>
            <a:ext cx="3767958" cy="34163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5400" b="1" i="0" u="none" strike="noStrike" cap="none" baseline="0">
                <a:solidFill>
                  <a:schemeClr val="dk1"/>
                </a:solidFill>
                <a:latin typeface="Calibri"/>
                <a:ea typeface="Calibri"/>
                <a:cs typeface="Calibri"/>
                <a:sym typeface="Calibri"/>
              </a:rPr>
              <a:t>CHANGE FOR THE NEW GRAPH</a:t>
            </a:r>
          </a:p>
        </p:txBody>
      </p:sp>
      <p:sp>
        <p:nvSpPr>
          <p:cNvPr id="303" name="Shape 303"/>
          <p:cNvSpPr txBox="1">
            <a:spLocks noGrp="1"/>
          </p:cNvSpPr>
          <p:nvPr>
            <p:ph type="body" idx="1"/>
          </p:nvPr>
        </p:nvSpPr>
        <p:spPr>
          <a:xfrm>
            <a:off x="252037" y="1600200"/>
            <a:ext cx="8725840" cy="484632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lt1"/>
              </a:buClr>
              <a:buSzPct val="25000"/>
              <a:buFont typeface="Arial"/>
              <a:buNone/>
            </a:pPr>
            <a:r>
              <a:rPr lang="en-US" sz="2400" b="0" i="0" u="none" strike="noStrike" cap="none" baseline="0" dirty="0" err="1">
                <a:solidFill>
                  <a:schemeClr val="lt1"/>
                </a:solidFill>
                <a:latin typeface="+mj-lt"/>
                <a:ea typeface="Calibri"/>
                <a:cs typeface="Calibri"/>
                <a:sym typeface="Calibri"/>
              </a:rPr>
              <a:t>BeautyFit</a:t>
            </a:r>
            <a:r>
              <a:rPr lang="en-US" sz="2400" b="0" i="0" u="none" strike="noStrike" cap="none" baseline="0" dirty="0">
                <a:solidFill>
                  <a:schemeClr val="lt1"/>
                </a:solidFill>
                <a:latin typeface="+mj-lt"/>
                <a:ea typeface="Calibri"/>
                <a:cs typeface="Calibri"/>
                <a:sym typeface="Calibri"/>
              </a:rPr>
              <a:t> seeks $320K for 16% of </a:t>
            </a:r>
            <a:r>
              <a:rPr lang="en-US" sz="2400" b="0" i="0" u="none" strike="noStrike" cap="none" baseline="0" dirty="0" smtClean="0">
                <a:solidFill>
                  <a:schemeClr val="lt1"/>
                </a:solidFill>
                <a:latin typeface="+mj-lt"/>
                <a:ea typeface="Calibri"/>
                <a:cs typeface="Calibri"/>
                <a:sym typeface="Calibri"/>
              </a:rPr>
              <a:t>the</a:t>
            </a:r>
            <a:r>
              <a:rPr lang="en-US" sz="2400" b="0" i="0" u="none" strike="noStrike" cap="none" dirty="0" smtClean="0">
                <a:solidFill>
                  <a:schemeClr val="lt1"/>
                </a:solidFill>
                <a:latin typeface="+mj-lt"/>
                <a:ea typeface="Calibri"/>
                <a:cs typeface="Calibri"/>
                <a:sym typeface="Calibri"/>
              </a:rPr>
              <a:t> </a:t>
            </a:r>
            <a:r>
              <a:rPr lang="en-US" sz="2400" b="0" i="0" u="none" strike="noStrike" cap="none" baseline="0" dirty="0" smtClean="0">
                <a:solidFill>
                  <a:schemeClr val="lt1"/>
                </a:solidFill>
                <a:latin typeface="+mj-lt"/>
                <a:ea typeface="Calibri"/>
                <a:cs typeface="Calibri"/>
                <a:sym typeface="Calibri"/>
              </a:rPr>
              <a:t>company</a:t>
            </a:r>
            <a:r>
              <a:rPr lang="en-US" sz="2400" b="0" i="0" u="none" strike="noStrike" cap="none" baseline="0" dirty="0">
                <a:solidFill>
                  <a:schemeClr val="lt1"/>
                </a:solidFill>
                <a:latin typeface="+mj-lt"/>
                <a:ea typeface="Calibri"/>
                <a:cs typeface="Calibri"/>
                <a:sym typeface="Calibri"/>
              </a:rPr>
              <a:t>.</a:t>
            </a:r>
          </a:p>
          <a:p>
            <a:pPr marL="0" marR="0" lvl="0" indent="0" algn="l" rtl="0">
              <a:lnSpc>
                <a:spcPct val="90000"/>
              </a:lnSpc>
              <a:spcBef>
                <a:spcPts val="640"/>
              </a:spcBef>
              <a:buClr>
                <a:schemeClr val="dk1"/>
              </a:buClr>
              <a:buFont typeface="Arial"/>
              <a:buNone/>
            </a:pPr>
            <a:endParaRPr sz="2400" b="0" i="0" u="none" strike="noStrike" cap="none" baseline="0" dirty="0">
              <a:solidFill>
                <a:schemeClr val="lt1"/>
              </a:solidFill>
              <a:latin typeface="+mj-lt"/>
              <a:ea typeface="Calibri"/>
              <a:cs typeface="Calibri"/>
              <a:sym typeface="Calibri"/>
            </a:endParaRPr>
          </a:p>
          <a:p>
            <a:pPr marL="0" marR="0" lvl="0" indent="0" algn="ctr" rtl="0">
              <a:lnSpc>
                <a:spcPct val="90000"/>
              </a:lnSpc>
              <a:spcBef>
                <a:spcPts val="900"/>
              </a:spcBef>
              <a:buClr>
                <a:schemeClr val="dk1"/>
              </a:buClr>
              <a:buFont typeface="Arial"/>
              <a:buNone/>
            </a:pPr>
            <a:endParaRPr sz="2400" b="0" i="0" u="none" strike="noStrike" cap="none" baseline="0" dirty="0">
              <a:solidFill>
                <a:schemeClr val="lt1"/>
              </a:solidFill>
              <a:latin typeface="+mj-lt"/>
              <a:ea typeface="Calibri"/>
              <a:cs typeface="Calibri"/>
              <a:sym typeface="Calibri"/>
            </a:endParaRPr>
          </a:p>
          <a:p>
            <a:pPr marL="0" marR="0" lvl="0" indent="0" algn="ctr" rtl="0">
              <a:lnSpc>
                <a:spcPct val="90000"/>
              </a:lnSpc>
              <a:spcBef>
                <a:spcPts val="900"/>
              </a:spcBef>
              <a:buClr>
                <a:schemeClr val="dk1"/>
              </a:buClr>
              <a:buFont typeface="Arial"/>
              <a:buNone/>
            </a:pPr>
            <a:endParaRPr sz="2400" b="0" i="0" u="none" strike="noStrike" cap="none" baseline="0" dirty="0">
              <a:solidFill>
                <a:schemeClr val="lt1"/>
              </a:solidFill>
              <a:latin typeface="+mj-lt"/>
              <a:ea typeface="Calibri"/>
              <a:cs typeface="Calibri"/>
              <a:sym typeface="Calibri"/>
            </a:endParaRPr>
          </a:p>
          <a:p>
            <a:pPr marL="0" marR="0" lvl="0" indent="0" algn="l" rtl="0">
              <a:lnSpc>
                <a:spcPct val="90000"/>
              </a:lnSpc>
              <a:spcBef>
                <a:spcPts val="500"/>
              </a:spcBef>
              <a:buClr>
                <a:schemeClr val="dk1"/>
              </a:buClr>
              <a:buFont typeface="Arial"/>
              <a:buNone/>
            </a:pPr>
            <a:endParaRPr sz="2400" b="0" i="0" u="none" strike="noStrike" cap="none" baseline="0" dirty="0">
              <a:solidFill>
                <a:schemeClr val="lt1"/>
              </a:solidFill>
              <a:latin typeface="+mj-lt"/>
              <a:ea typeface="Calibri"/>
              <a:cs typeface="Calibri"/>
              <a:sym typeface="Calibri"/>
            </a:endParaRPr>
          </a:p>
          <a:p>
            <a:pPr marL="0" marR="0" lvl="0" indent="0" algn="l" rtl="0">
              <a:lnSpc>
                <a:spcPct val="90000"/>
              </a:lnSpc>
              <a:spcBef>
                <a:spcPts val="500"/>
              </a:spcBef>
              <a:buClr>
                <a:schemeClr val="dk1"/>
              </a:buClr>
              <a:buFont typeface="Arial"/>
              <a:buNone/>
            </a:pPr>
            <a:endParaRPr sz="2400" b="0" i="0" u="none" strike="noStrike" cap="none" baseline="0" dirty="0">
              <a:solidFill>
                <a:schemeClr val="lt1"/>
              </a:solidFill>
              <a:latin typeface="+mj-lt"/>
              <a:ea typeface="Calibri"/>
              <a:cs typeface="Calibri"/>
              <a:sym typeface="Calibri"/>
            </a:endParaRPr>
          </a:p>
          <a:p>
            <a:pPr marL="0" marR="0" lvl="0" indent="0" algn="l" rtl="0">
              <a:lnSpc>
                <a:spcPct val="90000"/>
              </a:lnSpc>
              <a:spcBef>
                <a:spcPts val="500"/>
              </a:spcBef>
              <a:buClr>
                <a:schemeClr val="dk1"/>
              </a:buClr>
              <a:buFont typeface="Arial"/>
              <a:buNone/>
            </a:pPr>
            <a:endParaRPr sz="2400" b="0" i="0" u="none" strike="noStrike" cap="none" baseline="0" dirty="0">
              <a:solidFill>
                <a:schemeClr val="lt1"/>
              </a:solidFill>
              <a:latin typeface="+mj-lt"/>
              <a:ea typeface="Calibri"/>
              <a:cs typeface="Calibri"/>
              <a:sym typeface="Calibri"/>
            </a:endParaRPr>
          </a:p>
          <a:p>
            <a:pPr marL="0" marR="0" lvl="0" indent="0" algn="l" rtl="0">
              <a:lnSpc>
                <a:spcPct val="90000"/>
              </a:lnSpc>
              <a:spcBef>
                <a:spcPts val="500"/>
              </a:spcBef>
              <a:buClr>
                <a:schemeClr val="dk1"/>
              </a:buClr>
              <a:buFont typeface="Arial"/>
              <a:buNone/>
            </a:pPr>
            <a:endParaRPr sz="2400" b="0" i="0" u="none" strike="noStrike" cap="none" baseline="0" dirty="0">
              <a:solidFill>
                <a:schemeClr val="lt1"/>
              </a:solidFill>
              <a:latin typeface="+mj-lt"/>
              <a:ea typeface="Calibri"/>
              <a:cs typeface="Calibri"/>
              <a:sym typeface="Calibri"/>
            </a:endParaRPr>
          </a:p>
          <a:p>
            <a:pPr marL="0" marR="0" lvl="0" indent="0" algn="l" rtl="0">
              <a:lnSpc>
                <a:spcPct val="90000"/>
              </a:lnSpc>
              <a:spcBef>
                <a:spcPts val="500"/>
              </a:spcBef>
              <a:buClr>
                <a:schemeClr val="lt1"/>
              </a:buClr>
              <a:buSzPct val="25000"/>
              <a:buFont typeface="Arial"/>
              <a:buNone/>
            </a:pPr>
            <a:endParaRPr lang="en-US" sz="2400" b="0" i="0" u="none" strike="noStrike" cap="none" baseline="0" dirty="0" smtClean="0">
              <a:solidFill>
                <a:schemeClr val="lt1"/>
              </a:solidFill>
              <a:latin typeface="+mj-lt"/>
              <a:ea typeface="Calibri"/>
              <a:cs typeface="Calibri"/>
              <a:sym typeface="Calibri"/>
            </a:endParaRPr>
          </a:p>
          <a:p>
            <a:pPr marL="0" marR="0" lvl="0" indent="0" algn="l" rtl="0">
              <a:lnSpc>
                <a:spcPct val="90000"/>
              </a:lnSpc>
              <a:spcBef>
                <a:spcPts val="500"/>
              </a:spcBef>
              <a:buClr>
                <a:schemeClr val="lt1"/>
              </a:buClr>
              <a:buSzPct val="25000"/>
              <a:buFont typeface="Arial"/>
              <a:buNone/>
            </a:pPr>
            <a:endParaRPr lang="en-US" sz="2400" dirty="0">
              <a:solidFill>
                <a:schemeClr val="lt1"/>
              </a:solidFill>
              <a:latin typeface="+mj-lt"/>
            </a:endParaRPr>
          </a:p>
          <a:p>
            <a:pPr marL="0" marR="0" lvl="0" indent="0" algn="l" rtl="0">
              <a:lnSpc>
                <a:spcPct val="90000"/>
              </a:lnSpc>
              <a:spcBef>
                <a:spcPts val="500"/>
              </a:spcBef>
              <a:buClr>
                <a:schemeClr val="lt1"/>
              </a:buClr>
              <a:buSzPct val="25000"/>
              <a:buFont typeface="Arial"/>
              <a:buNone/>
            </a:pPr>
            <a:endParaRPr lang="en-US" sz="2400" b="0" i="0" u="none" strike="noStrike" cap="none" baseline="0" dirty="0" smtClean="0">
              <a:solidFill>
                <a:schemeClr val="lt1"/>
              </a:solidFill>
              <a:latin typeface="+mj-lt"/>
              <a:ea typeface="Calibri"/>
              <a:cs typeface="Calibri"/>
              <a:sym typeface="Calibri"/>
            </a:endParaRPr>
          </a:p>
          <a:p>
            <a:pPr marL="0" marR="0" lvl="0" indent="0" algn="l" rtl="0">
              <a:lnSpc>
                <a:spcPct val="90000"/>
              </a:lnSpc>
              <a:spcBef>
                <a:spcPts val="500"/>
              </a:spcBef>
              <a:buClr>
                <a:schemeClr val="lt1"/>
              </a:buClr>
              <a:buSzPct val="25000"/>
              <a:buFont typeface="Arial"/>
              <a:buNone/>
            </a:pPr>
            <a:r>
              <a:rPr lang="en-US" sz="2400" b="0" i="0" u="none" strike="noStrike" cap="none" baseline="0" dirty="0" smtClean="0">
                <a:solidFill>
                  <a:schemeClr val="lt1"/>
                </a:solidFill>
                <a:latin typeface="+mj-lt"/>
                <a:ea typeface="Calibri"/>
                <a:cs typeface="Calibri"/>
                <a:sym typeface="Calibri"/>
              </a:rPr>
              <a:t>*</a:t>
            </a:r>
            <a:r>
              <a:rPr lang="en-US" sz="2400" b="0" i="0" u="none" strike="noStrike" cap="none" baseline="0" dirty="0">
                <a:solidFill>
                  <a:schemeClr val="lt1"/>
                </a:solidFill>
                <a:latin typeface="+mj-lt"/>
                <a:ea typeface="Calibri"/>
                <a:cs typeface="Calibri"/>
                <a:sym typeface="Calibri"/>
              </a:rPr>
              <a:t>based on future earnings, differentiation and scalability</a:t>
            </a:r>
          </a:p>
        </p:txBody>
      </p:sp>
      <p:sp>
        <p:nvSpPr>
          <p:cNvPr id="305" name="Shape 305"/>
          <p:cNvSpPr txBox="1"/>
          <p:nvPr/>
        </p:nvSpPr>
        <p:spPr>
          <a:xfrm>
            <a:off x="6455978" y="2891097"/>
            <a:ext cx="2230820" cy="193899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4000" b="0" i="0" u="none" strike="noStrike" cap="none" baseline="0">
                <a:solidFill>
                  <a:schemeClr val="lt1"/>
                </a:solidFill>
                <a:latin typeface="Calibri"/>
                <a:ea typeface="Calibri"/>
                <a:cs typeface="Calibri"/>
                <a:sym typeface="Calibri"/>
              </a:rPr>
              <a:t>Valuation</a:t>
            </a:r>
          </a:p>
          <a:p>
            <a:pPr marL="0" marR="0" lvl="0" indent="0" algn="ctr" rtl="0">
              <a:spcBef>
                <a:spcPts val="0"/>
              </a:spcBef>
              <a:buSzPct val="25000"/>
              <a:buNone/>
            </a:pPr>
            <a:r>
              <a:rPr lang="en-US" sz="4000" b="0" i="0" u="none" strike="noStrike" cap="none" baseline="0">
                <a:solidFill>
                  <a:schemeClr val="lt1"/>
                </a:solidFill>
                <a:latin typeface="Calibri"/>
                <a:ea typeface="Calibri"/>
                <a:cs typeface="Calibri"/>
                <a:sym typeface="Calibri"/>
              </a:rPr>
              <a:t>of $2M*</a:t>
            </a:r>
          </a:p>
          <a:p>
            <a:pPr marL="0" marR="0" lvl="0" indent="0" algn="l" rtl="0">
              <a:spcBef>
                <a:spcPts val="0"/>
              </a:spcBef>
              <a:buNone/>
            </a:pPr>
            <a:endParaRPr sz="4000" b="0" i="0" u="none" strike="noStrike" cap="none" baseline="0">
              <a:solidFill>
                <a:schemeClr val="dk1"/>
              </a:solidFill>
              <a:latin typeface="Calibri"/>
              <a:ea typeface="Calibri"/>
              <a:cs typeface="Calibri"/>
              <a:sym typeface="Calibri"/>
            </a:endParaRPr>
          </a:p>
        </p:txBody>
      </p:sp>
      <p:graphicFrame>
        <p:nvGraphicFramePr>
          <p:cNvPr id="7" name="Chart 6"/>
          <p:cNvGraphicFramePr/>
          <p:nvPr>
            <p:extLst>
              <p:ext uri="{D42A27DB-BD31-4B8C-83A1-F6EECF244321}">
                <p14:modId xmlns:p14="http://schemas.microsoft.com/office/powerpoint/2010/main" val="3503978064"/>
              </p:ext>
            </p:extLst>
          </p:nvPr>
        </p:nvGraphicFramePr>
        <p:xfrm>
          <a:off x="457200" y="2408932"/>
          <a:ext cx="5688677" cy="32317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Calibri"/>
              <a:buNone/>
            </a:pPr>
            <a:r>
              <a:rPr lang="en-US" sz="4400" b="0" i="0" u="none" strike="noStrike" cap="none" baseline="0" dirty="0">
                <a:solidFill>
                  <a:srgbClr val="E600E6"/>
                </a:solidFill>
                <a:latin typeface="+mj-lt"/>
                <a:ea typeface="Calibri"/>
                <a:cs typeface="Calibri"/>
                <a:sym typeface="Calibri"/>
              </a:rPr>
              <a:t>Where Will The Money Go?</a:t>
            </a:r>
          </a:p>
        </p:txBody>
      </p:sp>
      <p:sp>
        <p:nvSpPr>
          <p:cNvPr id="312" name="Shape 312"/>
          <p:cNvSpPr/>
          <p:nvPr/>
        </p:nvSpPr>
        <p:spPr>
          <a:xfrm>
            <a:off x="1975650" y="1600200"/>
            <a:ext cx="5344841" cy="851920"/>
          </a:xfrm>
          <a:prstGeom prst="rect">
            <a:avLst/>
          </a:prstGeom>
          <a:gradFill>
            <a:gsLst>
              <a:gs pos="0">
                <a:srgbClr val="7F5AAB"/>
              </a:gs>
              <a:gs pos="100000">
                <a:srgbClr val="C7AEED"/>
              </a:gs>
            </a:gsLst>
            <a:lin ang="16200000" scaled="0"/>
          </a:gradFill>
          <a:ln w="9525" cap="flat" cmpd="sng">
            <a:solidFill>
              <a:srgbClr val="7C5F9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800" b="1" i="0" u="none" strike="noStrike" cap="none" baseline="0" dirty="0">
                <a:solidFill>
                  <a:schemeClr val="dk1"/>
                </a:solidFill>
                <a:latin typeface="+mj-lt"/>
                <a:ea typeface="Calibri"/>
                <a:cs typeface="Calibri"/>
                <a:sym typeface="Calibri"/>
              </a:rPr>
              <a:t>Initial Investment</a:t>
            </a:r>
          </a:p>
          <a:p>
            <a:pPr marL="0" marR="0" lvl="0" indent="0" algn="ctr" rtl="0">
              <a:spcBef>
                <a:spcPts val="0"/>
              </a:spcBef>
              <a:buSzPct val="25000"/>
              <a:buNone/>
            </a:pPr>
            <a:r>
              <a:rPr lang="en-US" sz="2800" b="1" i="0" u="none" strike="noStrike" cap="none" baseline="0" dirty="0">
                <a:solidFill>
                  <a:schemeClr val="dk1"/>
                </a:solidFill>
                <a:latin typeface="+mj-lt"/>
                <a:ea typeface="Calibri"/>
                <a:cs typeface="Calibri"/>
                <a:sym typeface="Calibri"/>
              </a:rPr>
              <a:t>$320,000</a:t>
            </a:r>
          </a:p>
        </p:txBody>
      </p:sp>
      <p:sp>
        <p:nvSpPr>
          <p:cNvPr id="313" name="Shape 313"/>
          <p:cNvSpPr/>
          <p:nvPr/>
        </p:nvSpPr>
        <p:spPr>
          <a:xfrm rot="1257251">
            <a:off x="1659757" y="2610365"/>
            <a:ext cx="570451" cy="1318119"/>
          </a:xfrm>
          <a:prstGeom prst="downArrow">
            <a:avLst>
              <a:gd name="adj1" fmla="val 50000"/>
              <a:gd name="adj2" fmla="val 50000"/>
            </a:avLst>
          </a:prstGeom>
          <a:gradFill>
            <a:gsLst>
              <a:gs pos="0">
                <a:srgbClr val="7F5AAB"/>
              </a:gs>
              <a:gs pos="100000">
                <a:srgbClr val="C7AEED"/>
              </a:gs>
            </a:gsLst>
            <a:lin ang="16200000" scaled="0"/>
          </a:gradFill>
          <a:ln w="9525" cap="flat" cmpd="sng">
            <a:solidFill>
              <a:srgbClr val="7C5F9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4" name="Shape 314"/>
          <p:cNvSpPr/>
          <p:nvPr/>
        </p:nvSpPr>
        <p:spPr>
          <a:xfrm>
            <a:off x="670310" y="3986903"/>
            <a:ext cx="2233914" cy="2115317"/>
          </a:xfrm>
          <a:prstGeom prst="ellipse">
            <a:avLst/>
          </a:prstGeom>
          <a:gradFill>
            <a:gsLst>
              <a:gs pos="0">
                <a:srgbClr val="7F5AAB"/>
              </a:gs>
              <a:gs pos="100000">
                <a:srgbClr val="C7AEED"/>
              </a:gs>
            </a:gsLst>
            <a:lin ang="16200000" scaled="0"/>
          </a:gradFill>
          <a:ln w="9525" cap="flat" cmpd="sng">
            <a:solidFill>
              <a:srgbClr val="7C5F9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500" b="1" i="0" u="none" strike="noStrike" cap="none" baseline="0" dirty="0">
                <a:solidFill>
                  <a:srgbClr val="000000"/>
                </a:solidFill>
                <a:latin typeface="+mj-lt"/>
                <a:ea typeface="Calibri"/>
                <a:cs typeface="Calibri"/>
                <a:sym typeface="Calibri"/>
              </a:rPr>
              <a:t>Marketing and Customer Acquisition </a:t>
            </a:r>
          </a:p>
        </p:txBody>
      </p:sp>
      <p:sp>
        <p:nvSpPr>
          <p:cNvPr id="315" name="Shape 315"/>
          <p:cNvSpPr/>
          <p:nvPr/>
        </p:nvSpPr>
        <p:spPr>
          <a:xfrm>
            <a:off x="4198257" y="2551949"/>
            <a:ext cx="564472" cy="1434954"/>
          </a:xfrm>
          <a:prstGeom prst="downArrow">
            <a:avLst>
              <a:gd name="adj1" fmla="val 50000"/>
              <a:gd name="adj2" fmla="val 50000"/>
            </a:avLst>
          </a:prstGeom>
          <a:gradFill>
            <a:gsLst>
              <a:gs pos="0">
                <a:srgbClr val="7F5AAB"/>
              </a:gs>
              <a:gs pos="100000">
                <a:srgbClr val="C7AEED"/>
              </a:gs>
            </a:gsLst>
            <a:lin ang="16200000" scaled="0"/>
          </a:gradFill>
          <a:ln w="9525" cap="flat" cmpd="sng">
            <a:solidFill>
              <a:srgbClr val="7C5F9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6" name="Shape 316"/>
          <p:cNvSpPr/>
          <p:nvPr/>
        </p:nvSpPr>
        <p:spPr>
          <a:xfrm>
            <a:off x="3343034" y="4070082"/>
            <a:ext cx="2385962" cy="2166593"/>
          </a:xfrm>
          <a:prstGeom prst="ellipse">
            <a:avLst/>
          </a:prstGeom>
          <a:gradFill>
            <a:gsLst>
              <a:gs pos="0">
                <a:srgbClr val="7F5AAB"/>
              </a:gs>
              <a:gs pos="100000">
                <a:srgbClr val="C7AEED"/>
              </a:gs>
            </a:gsLst>
            <a:lin ang="16200000" scaled="0"/>
          </a:gradFill>
          <a:ln w="9525" cap="flat" cmpd="sng">
            <a:solidFill>
              <a:srgbClr val="7C5F9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1" i="0" u="none" strike="noStrike" cap="none" baseline="0" dirty="0">
                <a:solidFill>
                  <a:srgbClr val="000000"/>
                </a:solidFill>
                <a:latin typeface="+mj-lt"/>
                <a:ea typeface="Calibri"/>
                <a:cs typeface="Calibri"/>
                <a:sym typeface="Calibri"/>
              </a:rPr>
              <a:t>Professional Compensation</a:t>
            </a:r>
          </a:p>
        </p:txBody>
      </p:sp>
      <p:sp>
        <p:nvSpPr>
          <p:cNvPr id="317" name="Shape 317"/>
          <p:cNvSpPr/>
          <p:nvPr/>
        </p:nvSpPr>
        <p:spPr>
          <a:xfrm rot="-1299019">
            <a:off x="6597263" y="2551948"/>
            <a:ext cx="546831" cy="1452594"/>
          </a:xfrm>
          <a:prstGeom prst="downArrow">
            <a:avLst>
              <a:gd name="adj1" fmla="val 50000"/>
              <a:gd name="adj2" fmla="val 50000"/>
            </a:avLst>
          </a:prstGeom>
          <a:gradFill>
            <a:gsLst>
              <a:gs pos="0">
                <a:srgbClr val="7F5AAB"/>
              </a:gs>
              <a:gs pos="100000">
                <a:srgbClr val="C7AEED"/>
              </a:gs>
            </a:gsLst>
            <a:lin ang="16200000" scaled="0"/>
          </a:gradFill>
          <a:ln w="9525" cap="flat" cmpd="sng">
            <a:solidFill>
              <a:srgbClr val="7C5F9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18" name="Shape 318"/>
          <p:cNvSpPr/>
          <p:nvPr/>
        </p:nvSpPr>
        <p:spPr>
          <a:xfrm>
            <a:off x="6513947" y="3986902"/>
            <a:ext cx="2172853" cy="2115317"/>
          </a:xfrm>
          <a:prstGeom prst="ellipse">
            <a:avLst/>
          </a:prstGeom>
          <a:gradFill>
            <a:gsLst>
              <a:gs pos="0">
                <a:srgbClr val="7F5AAB"/>
              </a:gs>
              <a:gs pos="100000">
                <a:srgbClr val="C7AEED"/>
              </a:gs>
            </a:gsLst>
            <a:lin ang="16200000" scaled="0"/>
          </a:gradFill>
          <a:ln w="9525" cap="flat" cmpd="sng">
            <a:solidFill>
              <a:srgbClr val="7C5F9F"/>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600" b="1" i="0" u="none" strike="noStrike" cap="none" baseline="0" dirty="0">
                <a:solidFill>
                  <a:srgbClr val="000000"/>
                </a:solidFill>
                <a:latin typeface="+mj-lt"/>
                <a:ea typeface="Calibri"/>
                <a:cs typeface="Calibri"/>
                <a:sym typeface="Calibri"/>
              </a:rPr>
              <a:t>Office and other Operating Expenses</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E600E6"/>
                </a:solidFill>
                <a:latin typeface="+mj-lt"/>
              </a:rPr>
              <a:t>When Do We Become Profitable?</a:t>
            </a:r>
            <a:endParaRPr lang="en-US" sz="4000" dirty="0">
              <a:latin typeface="+mj-lt"/>
            </a:endParaRPr>
          </a:p>
        </p:txBody>
      </p:sp>
      <p:pic>
        <p:nvPicPr>
          <p:cNvPr id="5" name="Picture 4" descr="Screen Shot 2015-12-05 at 4.58.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4471"/>
            <a:ext cx="9144000" cy="4924835"/>
          </a:xfrm>
          <a:prstGeom prst="rect">
            <a:avLst/>
          </a:prstGeom>
        </p:spPr>
      </p:pic>
    </p:spTree>
    <p:extLst>
      <p:ext uri="{BB962C8B-B14F-4D97-AF65-F5344CB8AC3E}">
        <p14:creationId xmlns:p14="http://schemas.microsoft.com/office/powerpoint/2010/main" val="465990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E600E6"/>
                </a:solidFill>
                <a:latin typeface="+mj-lt"/>
              </a:rPr>
              <a:t>When Do We </a:t>
            </a:r>
            <a:r>
              <a:rPr lang="en-US" sz="4000" dirty="0">
                <a:solidFill>
                  <a:srgbClr val="E600E6"/>
                </a:solidFill>
                <a:latin typeface="+mj-lt"/>
              </a:rPr>
              <a:t>B</a:t>
            </a:r>
            <a:r>
              <a:rPr lang="en-US" sz="4000" dirty="0" smtClean="0">
                <a:solidFill>
                  <a:srgbClr val="E600E6"/>
                </a:solidFill>
                <a:latin typeface="+mj-lt"/>
              </a:rPr>
              <a:t>ecome Profitable?</a:t>
            </a:r>
            <a:endParaRPr lang="en-US" sz="4000" dirty="0">
              <a:solidFill>
                <a:srgbClr val="E600E6"/>
              </a:solidFill>
              <a:latin typeface="+mj-lt"/>
            </a:endParaRPr>
          </a:p>
        </p:txBody>
      </p:sp>
      <p:pic>
        <p:nvPicPr>
          <p:cNvPr id="4" name="Picture 3" descr="Screen Shot 2015-12-05 at 5.01.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692"/>
            <a:ext cx="9144000" cy="5013190"/>
          </a:xfrm>
          <a:prstGeom prst="rect">
            <a:avLst/>
          </a:prstGeom>
        </p:spPr>
      </p:pic>
    </p:spTree>
    <p:extLst>
      <p:ext uri="{BB962C8B-B14F-4D97-AF65-F5344CB8AC3E}">
        <p14:creationId xmlns:p14="http://schemas.microsoft.com/office/powerpoint/2010/main" val="2619996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Arial"/>
              <a:buNone/>
            </a:pPr>
            <a:r>
              <a:rPr lang="en-US" sz="4400" b="0" i="0" u="none" strike="noStrike" cap="none" baseline="0">
                <a:solidFill>
                  <a:srgbClr val="E600E6"/>
                </a:solidFill>
                <a:latin typeface="Arial"/>
                <a:ea typeface="Arial"/>
                <a:cs typeface="Arial"/>
                <a:sym typeface="Arial"/>
              </a:rPr>
              <a:t>What is BeautyFit?</a:t>
            </a:r>
          </a:p>
        </p:txBody>
      </p:sp>
      <p:pic>
        <p:nvPicPr>
          <p:cNvPr id="114" name="Shape 114"/>
          <p:cNvPicPr preferRelativeResize="0"/>
          <p:nvPr/>
        </p:nvPicPr>
        <p:blipFill rotWithShape="1">
          <a:blip r:embed="rId3">
            <a:alphaModFix/>
          </a:blip>
          <a:srcRect/>
          <a:stretch/>
        </p:blipFill>
        <p:spPr>
          <a:xfrm>
            <a:off x="457200" y="4121055"/>
            <a:ext cx="2284275" cy="1867935"/>
          </a:xfrm>
          <a:prstGeom prst="rect">
            <a:avLst/>
          </a:prstGeom>
          <a:noFill/>
          <a:ln>
            <a:noFill/>
          </a:ln>
        </p:spPr>
      </p:pic>
      <p:pic>
        <p:nvPicPr>
          <p:cNvPr id="115" name="Shape 115"/>
          <p:cNvPicPr preferRelativeResize="0"/>
          <p:nvPr/>
        </p:nvPicPr>
        <p:blipFill rotWithShape="1">
          <a:blip r:embed="rId4">
            <a:alphaModFix/>
          </a:blip>
          <a:srcRect/>
          <a:stretch/>
        </p:blipFill>
        <p:spPr>
          <a:xfrm>
            <a:off x="4379485" y="4121055"/>
            <a:ext cx="2656888" cy="1867935"/>
          </a:xfrm>
          <a:prstGeom prst="rect">
            <a:avLst/>
          </a:prstGeom>
          <a:noFill/>
          <a:ln>
            <a:noFill/>
          </a:ln>
        </p:spPr>
      </p:pic>
      <p:pic>
        <p:nvPicPr>
          <p:cNvPr id="116" name="Shape 116"/>
          <p:cNvPicPr preferRelativeResize="0"/>
          <p:nvPr/>
        </p:nvPicPr>
        <p:blipFill rotWithShape="1">
          <a:blip r:embed="rId5">
            <a:alphaModFix/>
          </a:blip>
          <a:srcRect/>
          <a:stretch/>
        </p:blipFill>
        <p:spPr>
          <a:xfrm>
            <a:off x="2666999" y="4121055"/>
            <a:ext cx="2061791" cy="1867935"/>
          </a:xfrm>
          <a:prstGeom prst="rect">
            <a:avLst/>
          </a:prstGeom>
          <a:noFill/>
          <a:ln>
            <a:noFill/>
          </a:ln>
        </p:spPr>
      </p:pic>
      <p:pic>
        <p:nvPicPr>
          <p:cNvPr id="117" name="Shape 117"/>
          <p:cNvPicPr preferRelativeResize="0"/>
          <p:nvPr/>
        </p:nvPicPr>
        <p:blipFill rotWithShape="1">
          <a:blip r:embed="rId6">
            <a:alphaModFix/>
          </a:blip>
          <a:srcRect/>
          <a:stretch/>
        </p:blipFill>
        <p:spPr>
          <a:xfrm>
            <a:off x="6663571" y="4121055"/>
            <a:ext cx="2023229" cy="1867935"/>
          </a:xfrm>
          <a:prstGeom prst="rect">
            <a:avLst/>
          </a:prstGeom>
          <a:noFill/>
          <a:ln>
            <a:noFill/>
          </a:ln>
        </p:spPr>
      </p:pic>
      <p:sp>
        <p:nvSpPr>
          <p:cNvPr id="118" name="Shape 118"/>
          <p:cNvSpPr txBox="1"/>
          <p:nvPr/>
        </p:nvSpPr>
        <p:spPr>
          <a:xfrm>
            <a:off x="457200" y="5988991"/>
            <a:ext cx="2209799"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rgbClr val="E600E6"/>
                </a:solidFill>
                <a:latin typeface="Arial"/>
                <a:ea typeface="Arial"/>
                <a:cs typeface="Arial"/>
                <a:sym typeface="Arial"/>
              </a:rPr>
              <a:t>Nails</a:t>
            </a:r>
          </a:p>
        </p:txBody>
      </p:sp>
      <p:sp>
        <p:nvSpPr>
          <p:cNvPr id="119" name="Shape 119"/>
          <p:cNvSpPr txBox="1"/>
          <p:nvPr/>
        </p:nvSpPr>
        <p:spPr>
          <a:xfrm>
            <a:off x="2666999" y="5988991"/>
            <a:ext cx="2061791"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rgbClr val="E600E6"/>
                </a:solidFill>
                <a:latin typeface="Arial"/>
                <a:ea typeface="Arial"/>
                <a:cs typeface="Arial"/>
                <a:sym typeface="Arial"/>
              </a:rPr>
              <a:t>Makeup</a:t>
            </a:r>
          </a:p>
        </p:txBody>
      </p:sp>
      <p:sp>
        <p:nvSpPr>
          <p:cNvPr id="120" name="Shape 120"/>
          <p:cNvSpPr txBox="1"/>
          <p:nvPr/>
        </p:nvSpPr>
        <p:spPr>
          <a:xfrm>
            <a:off x="4728789" y="5988991"/>
            <a:ext cx="1934781"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rgbClr val="E600E6"/>
                </a:solidFill>
                <a:latin typeface="Arial"/>
                <a:ea typeface="Arial"/>
                <a:cs typeface="Arial"/>
                <a:sym typeface="Arial"/>
              </a:rPr>
              <a:t>Hair Styling</a:t>
            </a:r>
          </a:p>
        </p:txBody>
      </p:sp>
      <p:sp>
        <p:nvSpPr>
          <p:cNvPr id="121" name="Shape 121"/>
          <p:cNvSpPr txBox="1"/>
          <p:nvPr/>
        </p:nvSpPr>
        <p:spPr>
          <a:xfrm>
            <a:off x="6663571" y="5988991"/>
            <a:ext cx="2033798"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rgbClr val="E600E6"/>
                </a:solidFill>
                <a:latin typeface="Arial"/>
                <a:ea typeface="Arial"/>
                <a:cs typeface="Arial"/>
                <a:sym typeface="Arial"/>
              </a:rPr>
              <a:t>Waxing</a:t>
            </a:r>
          </a:p>
        </p:txBody>
      </p:sp>
      <p:sp>
        <p:nvSpPr>
          <p:cNvPr id="122" name="Shape 122"/>
          <p:cNvSpPr txBox="1"/>
          <p:nvPr/>
        </p:nvSpPr>
        <p:spPr>
          <a:xfrm>
            <a:off x="457200" y="1605917"/>
            <a:ext cx="8229600" cy="769441"/>
          </a:xfrm>
          <a:prstGeom prst="rect">
            <a:avLst/>
          </a:prstGeom>
          <a:noFill/>
          <a:ln>
            <a:noFill/>
          </a:ln>
        </p:spPr>
        <p:txBody>
          <a:bodyPr lIns="91425" tIns="45700" rIns="91425" bIns="45700" anchor="t" anchorCtr="0">
            <a:noAutofit/>
          </a:bodyPr>
          <a:lstStyle/>
          <a:p>
            <a:pPr marL="0" marR="0" lvl="0" indent="0" algn="just" rtl="0">
              <a:spcBef>
                <a:spcPts val="0"/>
              </a:spcBef>
              <a:buClr>
                <a:schemeClr val="lt1"/>
              </a:buClr>
              <a:buSzPct val="120000"/>
              <a:buFont typeface="Arial"/>
              <a:buChar char="•"/>
            </a:pPr>
            <a:r>
              <a:rPr lang="en-US" sz="2000" b="0" i="0" u="none" strike="noStrike" cap="none" baseline="0" dirty="0" err="1">
                <a:solidFill>
                  <a:schemeClr val="lt1"/>
                </a:solidFill>
                <a:latin typeface="Arial"/>
                <a:ea typeface="Arial"/>
                <a:cs typeface="Arial"/>
                <a:sym typeface="Arial"/>
              </a:rPr>
              <a:t>BeautyFit</a:t>
            </a:r>
            <a:r>
              <a:rPr lang="en-US" sz="2000" b="0" i="0" u="none" strike="noStrike" cap="none" baseline="0" dirty="0">
                <a:solidFill>
                  <a:schemeClr val="lt1"/>
                </a:solidFill>
                <a:latin typeface="Arial"/>
                <a:ea typeface="Arial"/>
                <a:cs typeface="Arial"/>
                <a:sym typeface="Arial"/>
              </a:rPr>
              <a:t> is an online platform that connects beauty professionals with customers through a website or App</a:t>
            </a:r>
            <a:r>
              <a:rPr lang="en-US" sz="2400" b="0" i="0" u="none" strike="noStrike" cap="none" baseline="0" dirty="0">
                <a:solidFill>
                  <a:schemeClr val="lt1"/>
                </a:solidFill>
                <a:latin typeface="Calibri"/>
                <a:ea typeface="Calibri"/>
                <a:cs typeface="Calibri"/>
                <a:sym typeface="Calibri"/>
              </a:rPr>
              <a:t>.</a:t>
            </a:r>
          </a:p>
        </p:txBody>
      </p:sp>
      <p:sp>
        <p:nvSpPr>
          <p:cNvPr id="123" name="Shape 123"/>
          <p:cNvSpPr txBox="1"/>
          <p:nvPr/>
        </p:nvSpPr>
        <p:spPr>
          <a:xfrm>
            <a:off x="467768" y="2375358"/>
            <a:ext cx="8229600" cy="400109"/>
          </a:xfrm>
          <a:prstGeom prst="rect">
            <a:avLst/>
          </a:prstGeom>
          <a:noFill/>
          <a:ln>
            <a:noFill/>
          </a:ln>
        </p:spPr>
        <p:txBody>
          <a:bodyPr lIns="91425" tIns="45700" rIns="91425" bIns="45700" anchor="t" anchorCtr="0">
            <a:noAutofit/>
          </a:bodyPr>
          <a:lstStyle/>
          <a:p>
            <a:pPr marL="0" marR="0" lvl="0" indent="0" algn="just" rtl="0">
              <a:spcBef>
                <a:spcPts val="0"/>
              </a:spcBef>
              <a:buClr>
                <a:srgbClr val="FFFFFF"/>
              </a:buClr>
              <a:buSzPct val="100000"/>
              <a:buFont typeface="Arial"/>
              <a:buChar char="•"/>
            </a:pPr>
            <a:r>
              <a:rPr lang="en-US" sz="2000" b="0" i="0" u="none" strike="noStrike" cap="none" baseline="0" dirty="0">
                <a:solidFill>
                  <a:srgbClr val="FFFFFF"/>
                </a:solidFill>
                <a:latin typeface="Arial"/>
                <a:ea typeface="Arial"/>
                <a:cs typeface="Arial"/>
                <a:sym typeface="Arial"/>
              </a:rPr>
              <a:t>We offer convenient prices, great quality, and adapt to your schedule</a:t>
            </a:r>
          </a:p>
        </p:txBody>
      </p:sp>
      <p:sp>
        <p:nvSpPr>
          <p:cNvPr id="124" name="Shape 124"/>
          <p:cNvSpPr txBox="1"/>
          <p:nvPr/>
        </p:nvSpPr>
        <p:spPr>
          <a:xfrm>
            <a:off x="457200" y="2775468"/>
            <a:ext cx="8229600" cy="707886"/>
          </a:xfrm>
          <a:prstGeom prst="rect">
            <a:avLst/>
          </a:prstGeom>
          <a:noFill/>
          <a:ln>
            <a:noFill/>
          </a:ln>
        </p:spPr>
        <p:txBody>
          <a:bodyPr lIns="91425" tIns="45700" rIns="91425" bIns="45700" anchor="t" anchorCtr="0">
            <a:noAutofit/>
          </a:bodyPr>
          <a:lstStyle/>
          <a:p>
            <a:pPr marL="0" marR="0" lvl="0" indent="0" algn="l" rtl="0">
              <a:spcBef>
                <a:spcPts val="0"/>
              </a:spcBef>
              <a:buClr>
                <a:srgbClr val="FFFFFF"/>
              </a:buClr>
              <a:buSzPct val="100000"/>
              <a:buFont typeface="Arial"/>
              <a:buChar char="•"/>
            </a:pPr>
            <a:r>
              <a:rPr lang="en-US" sz="2000" b="0" i="0" u="none" strike="noStrike" cap="none" baseline="0" dirty="0">
                <a:solidFill>
                  <a:srgbClr val="FFFFFF"/>
                </a:solidFill>
                <a:latin typeface="Arial"/>
                <a:ea typeface="Arial"/>
                <a:cs typeface="Arial"/>
                <a:sym typeface="Arial"/>
              </a:rPr>
              <a:t>Beauty Professionals will go to your home at the time of your preference</a:t>
            </a:r>
          </a:p>
        </p:txBody>
      </p:sp>
      <p:sp>
        <p:nvSpPr>
          <p:cNvPr id="125" name="Shape 125"/>
          <p:cNvSpPr txBox="1"/>
          <p:nvPr/>
        </p:nvSpPr>
        <p:spPr>
          <a:xfrm>
            <a:off x="457200" y="3474723"/>
            <a:ext cx="8229600" cy="58477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1" i="0" u="none" strike="noStrike" cap="none" baseline="0">
                <a:solidFill>
                  <a:srgbClr val="E600E6"/>
                </a:solidFill>
                <a:latin typeface="Arial"/>
                <a:ea typeface="Arial"/>
                <a:cs typeface="Arial"/>
                <a:sym typeface="Arial"/>
              </a:rPr>
              <a:t>Services Offered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par>
                                <p:cTn id="8" presetID="10" presetClass="entr" presetSubtype="0" fill="hold"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2000"/>
                                        <p:tgtEl>
                                          <p:spTgt spid="118"/>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116"/>
                                        </p:tgtEl>
                                        <p:attrNameLst>
                                          <p:attrName>style.visibility</p:attrName>
                                        </p:attrNameLst>
                                      </p:cBhvr>
                                      <p:to>
                                        <p:strVal val="visible"/>
                                      </p:to>
                                    </p:set>
                                    <p:animEffect transition="in" filter="fade">
                                      <p:cBhvr>
                                        <p:cTn id="14" dur="2000"/>
                                        <p:tgtEl>
                                          <p:spTgt spid="116"/>
                                        </p:tgtEl>
                                      </p:cBhvr>
                                    </p:animEffect>
                                  </p:childTnLst>
                                </p:cTn>
                              </p:par>
                              <p:par>
                                <p:cTn id="15" presetID="10"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2000"/>
                                        <p:tgtEl>
                                          <p:spTgt spid="119"/>
                                        </p:tgtEl>
                                      </p:cBhvr>
                                    </p:animEffect>
                                  </p:childTnLst>
                                </p:cTn>
                              </p:par>
                            </p:childTnLst>
                          </p:cTn>
                        </p:par>
                        <p:par>
                          <p:cTn id="18" fill="hold">
                            <p:stCondLst>
                              <p:cond delay="4000"/>
                            </p:stCondLst>
                            <p:childTnLst>
                              <p:par>
                                <p:cTn id="19" presetID="10" presetClass="entr" presetSubtype="0" fill="hold" nodeType="afterEffect">
                                  <p:stCondLst>
                                    <p:cond delay="0"/>
                                  </p:stCondLst>
                                  <p:childTnLst>
                                    <p:set>
                                      <p:cBhvr>
                                        <p:cTn id="20" dur="1" fill="hold">
                                          <p:stCondLst>
                                            <p:cond delay="0"/>
                                          </p:stCondLst>
                                        </p:cTn>
                                        <p:tgtEl>
                                          <p:spTgt spid="115"/>
                                        </p:tgtEl>
                                        <p:attrNameLst>
                                          <p:attrName>style.visibility</p:attrName>
                                        </p:attrNameLst>
                                      </p:cBhvr>
                                      <p:to>
                                        <p:strVal val="visible"/>
                                      </p:to>
                                    </p:set>
                                    <p:animEffect transition="in" filter="fade">
                                      <p:cBhvr>
                                        <p:cTn id="21" dur="2000"/>
                                        <p:tgtEl>
                                          <p:spTgt spid="115"/>
                                        </p:tgtEl>
                                      </p:cBhvr>
                                    </p:animEffect>
                                  </p:childTnLst>
                                </p:cTn>
                              </p:par>
                              <p:par>
                                <p:cTn id="22" presetID="10" presetClass="entr" presetSubtype="0" fill="hold" nodeType="withEffect">
                                  <p:stCondLst>
                                    <p:cond delay="0"/>
                                  </p:stCondLst>
                                  <p:childTnLst>
                                    <p:set>
                                      <p:cBhvr>
                                        <p:cTn id="23" dur="1" fill="hold">
                                          <p:stCondLst>
                                            <p:cond delay="0"/>
                                          </p:stCondLst>
                                        </p:cTn>
                                        <p:tgtEl>
                                          <p:spTgt spid="120"/>
                                        </p:tgtEl>
                                        <p:attrNameLst>
                                          <p:attrName>style.visibility</p:attrName>
                                        </p:attrNameLst>
                                      </p:cBhvr>
                                      <p:to>
                                        <p:strVal val="visible"/>
                                      </p:to>
                                    </p:set>
                                    <p:animEffect transition="in" filter="fade">
                                      <p:cBhvr>
                                        <p:cTn id="24" dur="2000"/>
                                        <p:tgtEl>
                                          <p:spTgt spid="120"/>
                                        </p:tgtEl>
                                      </p:cBhvr>
                                    </p:animEffect>
                                  </p:childTnLst>
                                </p:cTn>
                              </p:par>
                            </p:childTnLst>
                          </p:cTn>
                        </p:par>
                        <p:par>
                          <p:cTn id="25" fill="hold">
                            <p:stCondLst>
                              <p:cond delay="6000"/>
                            </p:stCondLst>
                            <p:childTnLst>
                              <p:par>
                                <p:cTn id="26" presetID="10" presetClass="entr" presetSubtype="0" fill="hold" nodeType="after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fade">
                                      <p:cBhvr>
                                        <p:cTn id="28" dur="2000"/>
                                        <p:tgtEl>
                                          <p:spTgt spid="117"/>
                                        </p:tgtEl>
                                      </p:cBhvr>
                                    </p:animEffect>
                                  </p:childTnLst>
                                </p:cTn>
                              </p:par>
                              <p:par>
                                <p:cTn id="29" presetID="10"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animEffect transition="in" filter="fade">
                                      <p:cBhvr>
                                        <p:cTn id="31" dur="2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379"/>
            <a:ext cx="8229600" cy="1143000"/>
          </a:xfrm>
        </p:spPr>
        <p:txBody>
          <a:bodyPr/>
          <a:lstStyle/>
          <a:p>
            <a:r>
              <a:rPr lang="en-US" dirty="0" smtClean="0">
                <a:solidFill>
                  <a:srgbClr val="E600E6"/>
                </a:solidFill>
              </a:rPr>
              <a:t>Financial Projections </a:t>
            </a:r>
            <a:endParaRPr lang="en-US" dirty="0">
              <a:solidFill>
                <a:srgbClr val="E600E6"/>
              </a:solidFill>
            </a:endParaRPr>
          </a:p>
        </p:txBody>
      </p:sp>
      <p:sp>
        <p:nvSpPr>
          <p:cNvPr id="5" name="Espaço Reservado para Conteúdo 4"/>
          <p:cNvSpPr>
            <a:spLocks noGrp="1"/>
          </p:cNvSpPr>
          <p:nvPr>
            <p:ph idx="1"/>
          </p:nvPr>
        </p:nvSpPr>
        <p:spPr>
          <a:xfrm>
            <a:off x="457200" y="1198812"/>
            <a:ext cx="8229600" cy="4846320"/>
          </a:xfrm>
        </p:spPr>
        <p:txBody>
          <a:bodyPr>
            <a:normAutofit/>
          </a:bodyPr>
          <a:lstStyle/>
          <a:p>
            <a:pPr marL="0" indent="0">
              <a:buNone/>
            </a:pPr>
            <a:r>
              <a:rPr lang="en-US" sz="2500" dirty="0">
                <a:solidFill>
                  <a:srgbClr val="FFFFFF"/>
                </a:solidFill>
                <a:latin typeface="+mj-lt"/>
              </a:rPr>
              <a:t>Depending on Network Effects and </a:t>
            </a:r>
            <a:r>
              <a:rPr lang="en-US" sz="2500" dirty="0" smtClean="0">
                <a:solidFill>
                  <a:srgbClr val="FFFFFF"/>
                </a:solidFill>
                <a:latin typeface="+mj-lt"/>
              </a:rPr>
              <a:t>competition it will take about 8 </a:t>
            </a:r>
            <a:r>
              <a:rPr lang="en-US" sz="2500" dirty="0">
                <a:solidFill>
                  <a:srgbClr val="FFFFFF"/>
                </a:solidFill>
                <a:latin typeface="+mj-lt"/>
              </a:rPr>
              <a:t>to 10 years </a:t>
            </a:r>
            <a:r>
              <a:rPr lang="en-US" sz="2500" dirty="0" smtClean="0">
                <a:solidFill>
                  <a:srgbClr val="FFFFFF"/>
                </a:solidFill>
                <a:latin typeface="+mj-lt"/>
              </a:rPr>
              <a:t>to recover the initial investment</a:t>
            </a:r>
          </a:p>
        </p:txBody>
      </p:sp>
      <p:pic>
        <p:nvPicPr>
          <p:cNvPr id="4" name="Picture 3" descr="Screen Shot 2015-12-05 at 5.02.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73587"/>
            <a:ext cx="9144000" cy="4406053"/>
          </a:xfrm>
          <a:prstGeom prst="rect">
            <a:avLst/>
          </a:prstGeom>
        </p:spPr>
      </p:pic>
    </p:spTree>
    <p:extLst>
      <p:ext uri="{BB962C8B-B14F-4D97-AF65-F5344CB8AC3E}">
        <p14:creationId xmlns:p14="http://schemas.microsoft.com/office/powerpoint/2010/main" val="188000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Calibri"/>
              <a:buNone/>
            </a:pPr>
            <a:r>
              <a:rPr lang="en-US" sz="4000" b="0" i="0" u="none" strike="noStrike" cap="none" baseline="0" dirty="0">
                <a:solidFill>
                  <a:srgbClr val="E600E6"/>
                </a:solidFill>
                <a:latin typeface="+mj-lt"/>
                <a:ea typeface="Calibri"/>
                <a:cs typeface="Calibri"/>
                <a:sym typeface="Calibri"/>
              </a:rPr>
              <a:t>How Will We Fuel Growth?</a:t>
            </a:r>
          </a:p>
        </p:txBody>
      </p:sp>
      <p:sp>
        <p:nvSpPr>
          <p:cNvPr id="346" name="Shape 346"/>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Arial"/>
              <a:buChar char="•"/>
            </a:pPr>
            <a:r>
              <a:rPr lang="en-US" sz="2800" b="0" i="0" u="none" strike="noStrike" cap="none" baseline="0" dirty="0">
                <a:solidFill>
                  <a:schemeClr val="lt1"/>
                </a:solidFill>
                <a:latin typeface="+mj-lt"/>
                <a:ea typeface="Calibri"/>
                <a:cs typeface="Calibri"/>
                <a:sym typeface="Calibri"/>
              </a:rPr>
              <a:t>Network effects</a:t>
            </a:r>
          </a:p>
          <a:p>
            <a:pPr marL="342900" marR="0" lvl="0" indent="-342900" algn="l" rtl="0">
              <a:spcBef>
                <a:spcPts val="640"/>
              </a:spcBef>
              <a:buClr>
                <a:schemeClr val="lt1"/>
              </a:buClr>
              <a:buSzPct val="100000"/>
              <a:buFont typeface="Arial"/>
              <a:buChar char="•"/>
            </a:pPr>
            <a:r>
              <a:rPr lang="en-US" sz="2800" b="0" i="0" u="none" strike="noStrike" cap="none" baseline="0" dirty="0">
                <a:solidFill>
                  <a:schemeClr val="lt1"/>
                </a:solidFill>
                <a:latin typeface="+mj-lt"/>
                <a:ea typeface="Calibri"/>
                <a:cs typeface="Calibri"/>
                <a:sym typeface="Calibri"/>
              </a:rPr>
              <a:t>Entering new markets: New York and Miami</a:t>
            </a:r>
          </a:p>
          <a:p>
            <a:pPr marL="342900" marR="0" lvl="0" indent="-342900" algn="l" rtl="0">
              <a:spcBef>
                <a:spcPts val="640"/>
              </a:spcBef>
              <a:buClr>
                <a:schemeClr val="lt1"/>
              </a:buClr>
              <a:buSzPct val="100000"/>
              <a:buFont typeface="Arial"/>
              <a:buChar char="•"/>
            </a:pPr>
            <a:r>
              <a:rPr lang="en-US" sz="2800" b="0" i="0" u="none" strike="noStrike" cap="none" baseline="0" dirty="0">
                <a:solidFill>
                  <a:schemeClr val="lt1"/>
                </a:solidFill>
                <a:latin typeface="+mj-lt"/>
                <a:ea typeface="Calibri"/>
                <a:cs typeface="Calibri"/>
                <a:sym typeface="Calibri"/>
              </a:rPr>
              <a:t>Referral program </a:t>
            </a:r>
          </a:p>
          <a:p>
            <a:pPr marL="342900" marR="0" lvl="0" indent="-139700" algn="l" rtl="0">
              <a:spcBef>
                <a:spcPts val="640"/>
              </a:spcBef>
              <a:buClr>
                <a:schemeClr val="dk1"/>
              </a:buClr>
              <a:buFont typeface="Arial"/>
              <a:buNone/>
            </a:pPr>
            <a:endParaRPr sz="3200" b="0" i="0" u="none" strike="noStrike" cap="none" baseline="0" dirty="0">
              <a:solidFill>
                <a:schemeClr val="lt1"/>
              </a:solidFill>
              <a:latin typeface="Calibri"/>
              <a:ea typeface="Calibri"/>
              <a:cs typeface="Calibri"/>
              <a:sym typeface="Calibri"/>
            </a:endParaRPr>
          </a:p>
        </p:txBody>
      </p:sp>
      <p:pic>
        <p:nvPicPr>
          <p:cNvPr id="347" name="Shape 347"/>
          <p:cNvPicPr preferRelativeResize="0"/>
          <p:nvPr/>
        </p:nvPicPr>
        <p:blipFill rotWithShape="1">
          <a:blip r:embed="rId3">
            <a:alphaModFix/>
          </a:blip>
          <a:srcRect/>
          <a:stretch/>
        </p:blipFill>
        <p:spPr>
          <a:xfrm>
            <a:off x="457200" y="3665537"/>
            <a:ext cx="3333750" cy="2505075"/>
          </a:xfrm>
          <a:prstGeom prst="rect">
            <a:avLst/>
          </a:prstGeom>
          <a:noFill/>
          <a:ln>
            <a:noFill/>
          </a:ln>
        </p:spPr>
      </p:pic>
      <p:pic>
        <p:nvPicPr>
          <p:cNvPr id="348" name="Shape 348"/>
          <p:cNvPicPr preferRelativeResize="0"/>
          <p:nvPr/>
        </p:nvPicPr>
        <p:blipFill rotWithShape="1">
          <a:blip r:embed="rId4">
            <a:alphaModFix/>
          </a:blip>
          <a:srcRect/>
          <a:stretch/>
        </p:blipFill>
        <p:spPr>
          <a:xfrm>
            <a:off x="4995503" y="3665537"/>
            <a:ext cx="3691297" cy="24606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600E6"/>
                </a:solidFill>
                <a:latin typeface="+mj-lt"/>
              </a:rPr>
              <a:t>Financial Projections </a:t>
            </a:r>
            <a:endParaRPr lang="en-US" dirty="0">
              <a:solidFill>
                <a:srgbClr val="E600E6"/>
              </a:solidFill>
              <a:latin typeface="+mj-lt"/>
            </a:endParaRPr>
          </a:p>
        </p:txBody>
      </p:sp>
      <p:sp>
        <p:nvSpPr>
          <p:cNvPr id="5" name="Espaço Reservado para Conteúdo 4"/>
          <p:cNvSpPr>
            <a:spLocks noGrp="1"/>
          </p:cNvSpPr>
          <p:nvPr>
            <p:ph idx="1"/>
          </p:nvPr>
        </p:nvSpPr>
        <p:spPr>
          <a:xfrm>
            <a:off x="457200" y="1417638"/>
            <a:ext cx="8229600" cy="4846320"/>
          </a:xfrm>
        </p:spPr>
        <p:txBody>
          <a:bodyPr>
            <a:normAutofit/>
          </a:bodyPr>
          <a:lstStyle/>
          <a:p>
            <a:pPr marL="0" indent="0" algn="ctr">
              <a:buNone/>
            </a:pPr>
            <a:r>
              <a:rPr lang="en-US" sz="2500" dirty="0" smtClean="0">
                <a:solidFill>
                  <a:srgbClr val="FFFFFF"/>
                </a:solidFill>
                <a:latin typeface="+mj-lt"/>
              </a:rPr>
              <a:t>Growth objective: $</a:t>
            </a:r>
            <a:r>
              <a:rPr lang="en-US" sz="2500" dirty="0">
                <a:solidFill>
                  <a:srgbClr val="FFFFFF"/>
                </a:solidFill>
                <a:latin typeface="+mj-lt"/>
              </a:rPr>
              <a:t>500K in Sales by year </a:t>
            </a:r>
            <a:r>
              <a:rPr lang="en-US" sz="2500" dirty="0" smtClean="0">
                <a:solidFill>
                  <a:srgbClr val="FFFFFF"/>
                </a:solidFill>
                <a:latin typeface="+mj-lt"/>
              </a:rPr>
              <a:t>5, and  $1.5M in sales by year 9</a:t>
            </a:r>
            <a:endParaRPr lang="en-US" sz="2500" dirty="0">
              <a:solidFill>
                <a:srgbClr val="FFFFFF"/>
              </a:solidFill>
              <a:latin typeface="+mj-lt"/>
            </a:endParaRPr>
          </a:p>
        </p:txBody>
      </p:sp>
      <p:pic>
        <p:nvPicPr>
          <p:cNvPr id="3" name="Picture 2" descr="Screen Shot 2015-12-05 at 5.05.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9267"/>
            <a:ext cx="9144000" cy="4311974"/>
          </a:xfrm>
          <a:prstGeom prst="rect">
            <a:avLst/>
          </a:prstGeom>
        </p:spPr>
      </p:pic>
    </p:spTree>
    <p:extLst>
      <p:ext uri="{BB962C8B-B14F-4D97-AF65-F5344CB8AC3E}">
        <p14:creationId xmlns:p14="http://schemas.microsoft.com/office/powerpoint/2010/main" val="3067454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Calibri"/>
              <a:buNone/>
            </a:pPr>
            <a:r>
              <a:rPr lang="en-US" sz="4400" b="1" i="0" u="none" strike="noStrike" cap="none" baseline="0" dirty="0" err="1">
                <a:solidFill>
                  <a:srgbClr val="E600E6"/>
                </a:solidFill>
                <a:latin typeface="+mj-lt"/>
                <a:ea typeface="Calibri"/>
                <a:cs typeface="Calibri"/>
                <a:sym typeface="Calibri"/>
              </a:rPr>
              <a:t>BeautyFit</a:t>
            </a:r>
            <a:endParaRPr lang="en-US" sz="4400" b="1" i="0" u="none" strike="noStrike" cap="none" baseline="0" dirty="0">
              <a:solidFill>
                <a:srgbClr val="E600E6"/>
              </a:solidFill>
              <a:latin typeface="+mj-lt"/>
              <a:ea typeface="Calibri"/>
              <a:cs typeface="Calibri"/>
              <a:sym typeface="Calibri"/>
            </a:endParaRPr>
          </a:p>
        </p:txBody>
      </p:sp>
      <p:sp>
        <p:nvSpPr>
          <p:cNvPr id="362" name="Shape 362"/>
          <p:cNvSpPr txBox="1">
            <a:spLocks noGrp="1"/>
          </p:cNvSpPr>
          <p:nvPr>
            <p:ph type="body" idx="1"/>
          </p:nvPr>
        </p:nvSpPr>
        <p:spPr>
          <a:xfrm>
            <a:off x="457200" y="1345632"/>
            <a:ext cx="8229600" cy="4525963"/>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25000"/>
              <a:buFont typeface="Arial"/>
              <a:buNone/>
            </a:pPr>
            <a:r>
              <a:rPr lang="en-US" sz="2800" b="1" i="0" u="none" strike="noStrike" cap="none" baseline="0" dirty="0" err="1">
                <a:solidFill>
                  <a:schemeClr val="lt1"/>
                </a:solidFill>
                <a:latin typeface="+mj-lt"/>
                <a:ea typeface="Calibri"/>
                <a:cs typeface="Calibri"/>
                <a:sym typeface="Calibri"/>
              </a:rPr>
              <a:t>BeautyFit</a:t>
            </a:r>
            <a:r>
              <a:rPr lang="en-US" sz="2800" b="1" i="0" u="none" strike="noStrike" cap="none" baseline="0" dirty="0">
                <a:solidFill>
                  <a:schemeClr val="lt1"/>
                </a:solidFill>
                <a:latin typeface="+mj-lt"/>
                <a:ea typeface="Calibri"/>
                <a:cs typeface="Calibri"/>
                <a:sym typeface="Calibri"/>
              </a:rPr>
              <a:t> seeks $320K for 16% of the company</a:t>
            </a:r>
          </a:p>
          <a:p>
            <a:pPr marL="342900" marR="0" lvl="0" indent="-139700" algn="l" rtl="0">
              <a:spcBef>
                <a:spcPts val="640"/>
              </a:spcBef>
              <a:buClr>
                <a:schemeClr val="dk1"/>
              </a:buClr>
              <a:buFont typeface="Arial"/>
              <a:buNone/>
            </a:pPr>
            <a:endParaRPr sz="2800" b="0" i="0" u="none" strike="noStrike" cap="none" baseline="0" dirty="0">
              <a:solidFill>
                <a:schemeClr val="dk1"/>
              </a:solidFill>
              <a:latin typeface="+mj-lt"/>
              <a:ea typeface="Calibri"/>
              <a:cs typeface="Calibri"/>
              <a:sym typeface="Calibri"/>
            </a:endParaRPr>
          </a:p>
        </p:txBody>
      </p:sp>
      <p:pic>
        <p:nvPicPr>
          <p:cNvPr id="363" name="Shape 363"/>
          <p:cNvPicPr preferRelativeResize="0"/>
          <p:nvPr/>
        </p:nvPicPr>
        <p:blipFill rotWithShape="1">
          <a:blip r:embed="rId3">
            <a:alphaModFix/>
          </a:blip>
          <a:srcRect/>
          <a:stretch/>
        </p:blipFill>
        <p:spPr>
          <a:xfrm>
            <a:off x="789895" y="2063466"/>
            <a:ext cx="1504066" cy="2821186"/>
          </a:xfrm>
          <a:prstGeom prst="rect">
            <a:avLst/>
          </a:prstGeom>
          <a:noFill/>
          <a:ln>
            <a:noFill/>
          </a:ln>
        </p:spPr>
      </p:pic>
      <p:sp>
        <p:nvSpPr>
          <p:cNvPr id="364" name="Shape 364"/>
          <p:cNvSpPr/>
          <p:nvPr/>
        </p:nvSpPr>
        <p:spPr>
          <a:xfrm>
            <a:off x="2765652" y="2215099"/>
            <a:ext cx="1453243" cy="473527"/>
          </a:xfrm>
          <a:prstGeom prst="rightArrow">
            <a:avLst>
              <a:gd name="adj1" fmla="val 50000"/>
              <a:gd name="adj2" fmla="val 50000"/>
            </a:avLst>
          </a:prstGeom>
          <a:solidFill>
            <a:srgbClr val="E600E6"/>
          </a:solidFill>
          <a:ln w="9525" cap="flat" cmpd="sng">
            <a:solidFill>
              <a:srgbClr val="C000C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5" name="Shape 365"/>
          <p:cNvSpPr/>
          <p:nvPr/>
        </p:nvSpPr>
        <p:spPr>
          <a:xfrm>
            <a:off x="2816575" y="3113823"/>
            <a:ext cx="1453243" cy="473527"/>
          </a:xfrm>
          <a:prstGeom prst="rightArrow">
            <a:avLst>
              <a:gd name="adj1" fmla="val 50000"/>
              <a:gd name="adj2" fmla="val 50000"/>
            </a:avLst>
          </a:prstGeom>
          <a:solidFill>
            <a:srgbClr val="E600E6"/>
          </a:solidFill>
          <a:ln w="9525" cap="flat" cmpd="sng">
            <a:solidFill>
              <a:srgbClr val="C000C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6" name="Shape 366"/>
          <p:cNvSpPr/>
          <p:nvPr/>
        </p:nvSpPr>
        <p:spPr>
          <a:xfrm>
            <a:off x="2855458" y="4114862"/>
            <a:ext cx="1453243" cy="473527"/>
          </a:xfrm>
          <a:prstGeom prst="rightArrow">
            <a:avLst>
              <a:gd name="adj1" fmla="val 50000"/>
              <a:gd name="adj2" fmla="val 50000"/>
            </a:avLst>
          </a:prstGeom>
          <a:solidFill>
            <a:srgbClr val="E600E6"/>
          </a:solidFill>
          <a:ln w="9525" cap="flat" cmpd="sng">
            <a:solidFill>
              <a:srgbClr val="C000C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367" name="Shape 367"/>
          <p:cNvSpPr txBox="1"/>
          <p:nvPr/>
        </p:nvSpPr>
        <p:spPr>
          <a:xfrm>
            <a:off x="4750694" y="2159475"/>
            <a:ext cx="3445328"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dirty="0">
                <a:solidFill>
                  <a:schemeClr val="lt1"/>
                </a:solidFill>
                <a:latin typeface="+mj-lt"/>
                <a:ea typeface="Calibri"/>
                <a:cs typeface="Calibri"/>
                <a:sym typeface="Calibri"/>
              </a:rPr>
              <a:t>Convenient prices</a:t>
            </a:r>
          </a:p>
        </p:txBody>
      </p:sp>
      <p:sp>
        <p:nvSpPr>
          <p:cNvPr id="368" name="Shape 368"/>
          <p:cNvSpPr txBox="1"/>
          <p:nvPr/>
        </p:nvSpPr>
        <p:spPr>
          <a:xfrm>
            <a:off x="4792433" y="3058199"/>
            <a:ext cx="3445328"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dirty="0">
                <a:solidFill>
                  <a:schemeClr val="lt1"/>
                </a:solidFill>
                <a:latin typeface="+mj-lt"/>
                <a:ea typeface="Calibri"/>
                <a:cs typeface="Calibri"/>
                <a:sym typeface="Calibri"/>
              </a:rPr>
              <a:t>Convenient times</a:t>
            </a:r>
          </a:p>
        </p:txBody>
      </p:sp>
      <p:sp>
        <p:nvSpPr>
          <p:cNvPr id="369" name="Shape 369"/>
          <p:cNvSpPr txBox="1"/>
          <p:nvPr/>
        </p:nvSpPr>
        <p:spPr>
          <a:xfrm>
            <a:off x="4747173" y="4033455"/>
            <a:ext cx="3445328"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0" i="0" u="none" strike="noStrike" cap="none" baseline="0" dirty="0">
                <a:solidFill>
                  <a:schemeClr val="lt1"/>
                </a:solidFill>
                <a:latin typeface="+mj-lt"/>
                <a:ea typeface="Calibri"/>
                <a:cs typeface="Calibri"/>
                <a:sym typeface="Calibri"/>
              </a:rPr>
              <a:t>Convenient places</a:t>
            </a:r>
          </a:p>
        </p:txBody>
      </p:sp>
      <p:sp>
        <p:nvSpPr>
          <p:cNvPr id="370" name="Shape 370"/>
          <p:cNvSpPr txBox="1"/>
          <p:nvPr/>
        </p:nvSpPr>
        <p:spPr>
          <a:xfrm>
            <a:off x="2596241" y="5463671"/>
            <a:ext cx="6090557" cy="95410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dirty="0">
                <a:solidFill>
                  <a:schemeClr val="lt1"/>
                </a:solidFill>
                <a:latin typeface="+mj-lt"/>
                <a:ea typeface="Calibri"/>
                <a:cs typeface="Calibri"/>
                <a:sym typeface="Calibri"/>
              </a:rPr>
              <a:t>Partnership</a:t>
            </a:r>
            <a:r>
              <a:rPr lang="en-US" sz="2400" b="0" i="0" u="none" strike="noStrike" cap="none" baseline="0" dirty="0">
                <a:solidFill>
                  <a:schemeClr val="lt1"/>
                </a:solidFill>
                <a:latin typeface="+mj-lt"/>
                <a:ea typeface="Calibri"/>
                <a:cs typeface="Calibri"/>
                <a:sym typeface="Calibri"/>
              </a:rPr>
              <a:t> with </a:t>
            </a:r>
            <a:r>
              <a:rPr lang="en-US" sz="2400" b="0" i="0" u="none" strike="noStrike" cap="none" baseline="0" dirty="0" smtClean="0">
                <a:solidFill>
                  <a:schemeClr val="lt1"/>
                </a:solidFill>
                <a:latin typeface="+mj-lt"/>
                <a:ea typeface="Calibri"/>
                <a:cs typeface="Calibri"/>
                <a:sym typeface="Calibri"/>
              </a:rPr>
              <a:t>beauty </a:t>
            </a:r>
            <a:r>
              <a:rPr lang="en-US" sz="2400" dirty="0">
                <a:solidFill>
                  <a:schemeClr val="lt1"/>
                </a:solidFill>
                <a:latin typeface="+mj-lt"/>
                <a:ea typeface="Calibri"/>
                <a:cs typeface="Calibri"/>
                <a:sym typeface="Calibri"/>
              </a:rPr>
              <a:t>s</a:t>
            </a:r>
            <a:r>
              <a:rPr lang="en-US" sz="2400" b="0" i="0" u="none" strike="noStrike" cap="none" baseline="0" dirty="0" smtClean="0">
                <a:solidFill>
                  <a:schemeClr val="lt1"/>
                </a:solidFill>
                <a:latin typeface="+mj-lt"/>
                <a:ea typeface="Calibri"/>
                <a:cs typeface="Calibri"/>
                <a:sym typeface="Calibri"/>
              </a:rPr>
              <a:t>chools </a:t>
            </a:r>
            <a:r>
              <a:rPr lang="en-US" sz="2400" b="0" i="0" u="none" strike="noStrike" cap="none" baseline="0" dirty="0">
                <a:solidFill>
                  <a:schemeClr val="lt1"/>
                </a:solidFill>
                <a:latin typeface="+mj-lt"/>
                <a:ea typeface="Calibri"/>
                <a:cs typeface="Calibri"/>
                <a:sym typeface="Calibri"/>
              </a:rPr>
              <a:t>and </a:t>
            </a:r>
            <a:r>
              <a:rPr lang="en-US" sz="2400" b="0" i="0" u="none" strike="noStrike" cap="none" baseline="0" dirty="0" smtClean="0">
                <a:solidFill>
                  <a:schemeClr val="lt1"/>
                </a:solidFill>
                <a:latin typeface="+mj-lt"/>
                <a:ea typeface="Calibri"/>
                <a:cs typeface="Calibri"/>
                <a:sym typeface="Calibri"/>
              </a:rPr>
              <a:t>beauty </a:t>
            </a:r>
            <a:r>
              <a:rPr lang="en-US" sz="2400" dirty="0">
                <a:solidFill>
                  <a:schemeClr val="lt1"/>
                </a:solidFill>
                <a:latin typeface="+mj-lt"/>
                <a:ea typeface="Calibri"/>
                <a:cs typeface="Calibri"/>
                <a:sym typeface="Calibri"/>
              </a:rPr>
              <a:t>b</a:t>
            </a:r>
            <a:r>
              <a:rPr lang="en-US" sz="2400" b="0" i="0" u="none" strike="noStrike" cap="none" baseline="0" dirty="0" smtClean="0">
                <a:solidFill>
                  <a:schemeClr val="lt1"/>
                </a:solidFill>
                <a:latin typeface="+mj-lt"/>
                <a:ea typeface="Calibri"/>
                <a:cs typeface="Calibri"/>
                <a:sym typeface="Calibri"/>
              </a:rPr>
              <a:t>rands</a:t>
            </a:r>
            <a:endParaRPr lang="en-US" sz="2400" b="0" i="0" u="none" strike="noStrike" cap="none" baseline="0" dirty="0">
              <a:solidFill>
                <a:schemeClr val="lt1"/>
              </a:solidFill>
              <a:latin typeface="+mj-lt"/>
              <a:ea typeface="Calibri"/>
              <a:cs typeface="Calibri"/>
              <a:sym typeface="Calibri"/>
            </a:endParaRPr>
          </a:p>
        </p:txBody>
      </p:sp>
      <p:sp>
        <p:nvSpPr>
          <p:cNvPr id="371" name="Shape 371"/>
          <p:cNvSpPr/>
          <p:nvPr/>
        </p:nvSpPr>
        <p:spPr>
          <a:xfrm rot="-239826">
            <a:off x="510967" y="5057926"/>
            <a:ext cx="2424800" cy="1627334"/>
          </a:xfrm>
          <a:prstGeom prst="irregularSeal1">
            <a:avLst/>
          </a:prstGeom>
          <a:solidFill>
            <a:srgbClr val="E600E6"/>
          </a:solidFill>
          <a:ln w="9525" cap="flat" cmpd="sng">
            <a:solidFill>
              <a:srgbClr val="E600E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2400" b="0" i="0" u="none" strike="noStrike" cap="none" baseline="0" dirty="0">
                <a:solidFill>
                  <a:schemeClr val="lt1"/>
                </a:solidFill>
                <a:latin typeface="+mj-lt"/>
                <a:ea typeface="Calibri"/>
                <a:cs typeface="Calibri"/>
                <a:sym typeface="Calibri"/>
              </a:rPr>
              <a:t>High Quality</a:t>
            </a: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ctrTitle"/>
          </p:nvPr>
        </p:nvSpPr>
        <p:spPr>
          <a:xfrm>
            <a:off x="0" y="2865436"/>
            <a:ext cx="9144000" cy="1470024"/>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Arial"/>
              <a:buNone/>
            </a:pPr>
            <a:r>
              <a:rPr lang="en-US" sz="9600" b="1" i="0" u="none" strike="noStrike" cap="none" baseline="0" dirty="0">
                <a:solidFill>
                  <a:srgbClr val="E600E6"/>
                </a:solidFill>
                <a:latin typeface="Arial"/>
                <a:ea typeface="Arial"/>
                <a:cs typeface="Arial"/>
                <a:sym typeface="Arial"/>
              </a:rPr>
              <a:t>Thank you!</a:t>
            </a:r>
          </a:p>
        </p:txBody>
      </p:sp>
      <p:pic>
        <p:nvPicPr>
          <p:cNvPr id="378" name="Shape 378"/>
          <p:cNvPicPr preferRelativeResize="0"/>
          <p:nvPr/>
        </p:nvPicPr>
        <p:blipFill rotWithShape="1">
          <a:blip r:embed="rId3">
            <a:alphaModFix/>
          </a:blip>
          <a:srcRect/>
          <a:stretch/>
        </p:blipFill>
        <p:spPr>
          <a:xfrm>
            <a:off x="0" y="0"/>
            <a:ext cx="1459828" cy="1459828"/>
          </a:xfrm>
          <a:prstGeom prst="rect">
            <a:avLst/>
          </a:prstGeom>
          <a:noFill/>
          <a:ln>
            <a:noFill/>
          </a:ln>
        </p:spPr>
      </p:pic>
      <p:pic>
        <p:nvPicPr>
          <p:cNvPr id="379" name="Shape 379"/>
          <p:cNvPicPr preferRelativeResize="0"/>
          <p:nvPr/>
        </p:nvPicPr>
        <p:blipFill rotWithShape="1">
          <a:blip r:embed="rId4">
            <a:alphaModFix/>
          </a:blip>
          <a:srcRect/>
          <a:stretch/>
        </p:blipFill>
        <p:spPr>
          <a:xfrm>
            <a:off x="1329082" y="0"/>
            <a:ext cx="1516944" cy="1459828"/>
          </a:xfrm>
          <a:prstGeom prst="rect">
            <a:avLst/>
          </a:prstGeom>
          <a:noFill/>
          <a:ln>
            <a:noFill/>
          </a:ln>
        </p:spPr>
      </p:pic>
      <p:pic>
        <p:nvPicPr>
          <p:cNvPr id="380" name="Shape 380"/>
          <p:cNvPicPr preferRelativeResize="0"/>
          <p:nvPr/>
        </p:nvPicPr>
        <p:blipFill rotWithShape="1">
          <a:blip r:embed="rId5">
            <a:alphaModFix/>
          </a:blip>
          <a:srcRect/>
          <a:stretch/>
        </p:blipFill>
        <p:spPr>
          <a:xfrm>
            <a:off x="7405527" y="0"/>
            <a:ext cx="1738473" cy="1468811"/>
          </a:xfrm>
          <a:prstGeom prst="rect">
            <a:avLst/>
          </a:prstGeom>
          <a:noFill/>
          <a:ln>
            <a:noFill/>
          </a:ln>
        </p:spPr>
      </p:pic>
      <p:pic>
        <p:nvPicPr>
          <p:cNvPr id="381" name="Shape 381"/>
          <p:cNvPicPr preferRelativeResize="0"/>
          <p:nvPr/>
        </p:nvPicPr>
        <p:blipFill rotWithShape="1">
          <a:blip r:embed="rId6">
            <a:alphaModFix/>
          </a:blip>
          <a:srcRect/>
          <a:stretch/>
        </p:blipFill>
        <p:spPr>
          <a:xfrm>
            <a:off x="2087555" y="1468812"/>
            <a:ext cx="2233536" cy="1392028"/>
          </a:xfrm>
          <a:prstGeom prst="rect">
            <a:avLst/>
          </a:prstGeom>
          <a:noFill/>
          <a:ln>
            <a:noFill/>
          </a:ln>
        </p:spPr>
      </p:pic>
      <p:pic>
        <p:nvPicPr>
          <p:cNvPr id="382" name="Shape 382"/>
          <p:cNvPicPr preferRelativeResize="0"/>
          <p:nvPr/>
        </p:nvPicPr>
        <p:blipFill rotWithShape="1">
          <a:blip r:embed="rId7">
            <a:alphaModFix/>
          </a:blip>
          <a:srcRect/>
          <a:stretch/>
        </p:blipFill>
        <p:spPr>
          <a:xfrm>
            <a:off x="3461601" y="11852"/>
            <a:ext cx="2170490" cy="1457556"/>
          </a:xfrm>
          <a:prstGeom prst="rect">
            <a:avLst/>
          </a:prstGeom>
          <a:noFill/>
          <a:ln>
            <a:noFill/>
          </a:ln>
        </p:spPr>
      </p:pic>
      <p:pic>
        <p:nvPicPr>
          <p:cNvPr id="383" name="Shape 383"/>
          <p:cNvPicPr preferRelativeResize="0"/>
          <p:nvPr/>
        </p:nvPicPr>
        <p:blipFill rotWithShape="1">
          <a:blip r:embed="rId8">
            <a:alphaModFix/>
          </a:blip>
          <a:srcRect/>
          <a:stretch/>
        </p:blipFill>
        <p:spPr>
          <a:xfrm>
            <a:off x="0" y="1468812"/>
            <a:ext cx="2087555" cy="1389173"/>
          </a:xfrm>
          <a:prstGeom prst="rect">
            <a:avLst/>
          </a:prstGeom>
          <a:noFill/>
          <a:ln>
            <a:noFill/>
          </a:ln>
        </p:spPr>
      </p:pic>
      <p:pic>
        <p:nvPicPr>
          <p:cNvPr id="384" name="Shape 384"/>
          <p:cNvPicPr preferRelativeResize="0"/>
          <p:nvPr/>
        </p:nvPicPr>
        <p:blipFill rotWithShape="1">
          <a:blip r:embed="rId9">
            <a:alphaModFix/>
          </a:blip>
          <a:srcRect/>
          <a:stretch/>
        </p:blipFill>
        <p:spPr>
          <a:xfrm>
            <a:off x="5446316" y="0"/>
            <a:ext cx="1959210" cy="1469407"/>
          </a:xfrm>
          <a:prstGeom prst="rect">
            <a:avLst/>
          </a:prstGeom>
          <a:noFill/>
          <a:ln>
            <a:noFill/>
          </a:ln>
        </p:spPr>
      </p:pic>
      <p:pic>
        <p:nvPicPr>
          <p:cNvPr id="385" name="Shape 385"/>
          <p:cNvPicPr preferRelativeResize="0"/>
          <p:nvPr/>
        </p:nvPicPr>
        <p:blipFill rotWithShape="1">
          <a:blip r:embed="rId10">
            <a:alphaModFix/>
          </a:blip>
          <a:srcRect/>
          <a:stretch/>
        </p:blipFill>
        <p:spPr>
          <a:xfrm>
            <a:off x="2785307" y="-28511"/>
            <a:ext cx="998614" cy="1497921"/>
          </a:xfrm>
          <a:prstGeom prst="rect">
            <a:avLst/>
          </a:prstGeom>
          <a:noFill/>
          <a:ln>
            <a:noFill/>
          </a:ln>
        </p:spPr>
      </p:pic>
      <p:pic>
        <p:nvPicPr>
          <p:cNvPr id="386" name="Shape 386"/>
          <p:cNvPicPr preferRelativeResize="0"/>
          <p:nvPr/>
        </p:nvPicPr>
        <p:blipFill rotWithShape="1">
          <a:blip r:embed="rId11">
            <a:alphaModFix/>
          </a:blip>
          <a:srcRect/>
          <a:stretch/>
        </p:blipFill>
        <p:spPr>
          <a:xfrm>
            <a:off x="6601496" y="1469408"/>
            <a:ext cx="2542502" cy="1419072"/>
          </a:xfrm>
          <a:prstGeom prst="rect">
            <a:avLst/>
          </a:prstGeom>
          <a:noFill/>
          <a:ln>
            <a:noFill/>
          </a:ln>
        </p:spPr>
      </p:pic>
      <p:pic>
        <p:nvPicPr>
          <p:cNvPr id="387" name="Shape 387"/>
          <p:cNvPicPr preferRelativeResize="0"/>
          <p:nvPr/>
        </p:nvPicPr>
        <p:blipFill rotWithShape="1">
          <a:blip r:embed="rId12">
            <a:alphaModFix/>
          </a:blip>
          <a:srcRect/>
          <a:stretch/>
        </p:blipFill>
        <p:spPr>
          <a:xfrm>
            <a:off x="4291135" y="1468812"/>
            <a:ext cx="2310360" cy="1403864"/>
          </a:xfrm>
          <a:prstGeom prst="rect">
            <a:avLst/>
          </a:prstGeom>
          <a:noFill/>
          <a:ln>
            <a:noFill/>
          </a:ln>
        </p:spPr>
      </p:pic>
      <p:pic>
        <p:nvPicPr>
          <p:cNvPr id="388" name="Shape 388"/>
          <p:cNvPicPr preferRelativeResize="0"/>
          <p:nvPr/>
        </p:nvPicPr>
        <p:blipFill rotWithShape="1">
          <a:blip r:embed="rId13">
            <a:alphaModFix/>
          </a:blip>
          <a:srcRect/>
          <a:stretch/>
        </p:blipFill>
        <p:spPr>
          <a:xfrm flipH="1">
            <a:off x="0" y="4335462"/>
            <a:ext cx="1324490" cy="1294328"/>
          </a:xfrm>
          <a:prstGeom prst="rect">
            <a:avLst/>
          </a:prstGeom>
          <a:noFill/>
          <a:ln>
            <a:noFill/>
          </a:ln>
        </p:spPr>
      </p:pic>
      <p:pic>
        <p:nvPicPr>
          <p:cNvPr id="389" name="Shape 389"/>
          <p:cNvPicPr preferRelativeResize="0"/>
          <p:nvPr/>
        </p:nvPicPr>
        <p:blipFill rotWithShape="1">
          <a:blip r:embed="rId14">
            <a:alphaModFix/>
          </a:blip>
          <a:srcRect/>
          <a:stretch/>
        </p:blipFill>
        <p:spPr>
          <a:xfrm>
            <a:off x="0" y="5610648"/>
            <a:ext cx="1751793" cy="1228208"/>
          </a:xfrm>
          <a:prstGeom prst="rect">
            <a:avLst/>
          </a:prstGeom>
          <a:noFill/>
          <a:ln>
            <a:noFill/>
          </a:ln>
        </p:spPr>
      </p:pic>
      <p:pic>
        <p:nvPicPr>
          <p:cNvPr id="390" name="Shape 390"/>
          <p:cNvPicPr preferRelativeResize="0"/>
          <p:nvPr/>
        </p:nvPicPr>
        <p:blipFill rotWithShape="1">
          <a:blip r:embed="rId15">
            <a:alphaModFix/>
          </a:blip>
          <a:srcRect/>
          <a:stretch/>
        </p:blipFill>
        <p:spPr>
          <a:xfrm>
            <a:off x="5653657" y="5610648"/>
            <a:ext cx="1646053" cy="1228208"/>
          </a:xfrm>
          <a:prstGeom prst="rect">
            <a:avLst/>
          </a:prstGeom>
          <a:noFill/>
          <a:ln>
            <a:noFill/>
          </a:ln>
        </p:spPr>
      </p:pic>
      <p:pic>
        <p:nvPicPr>
          <p:cNvPr id="391" name="Shape 391"/>
          <p:cNvPicPr preferRelativeResize="0"/>
          <p:nvPr/>
        </p:nvPicPr>
        <p:blipFill rotWithShape="1">
          <a:blip r:embed="rId16">
            <a:alphaModFix/>
          </a:blip>
          <a:srcRect/>
          <a:stretch/>
        </p:blipFill>
        <p:spPr>
          <a:xfrm>
            <a:off x="3891369" y="4324973"/>
            <a:ext cx="2642670" cy="1304817"/>
          </a:xfrm>
          <a:prstGeom prst="rect">
            <a:avLst/>
          </a:prstGeom>
          <a:noFill/>
          <a:ln>
            <a:noFill/>
          </a:ln>
        </p:spPr>
      </p:pic>
      <p:pic>
        <p:nvPicPr>
          <p:cNvPr id="392" name="Shape 392"/>
          <p:cNvPicPr preferRelativeResize="0"/>
          <p:nvPr/>
        </p:nvPicPr>
        <p:blipFill rotWithShape="1">
          <a:blip r:embed="rId17">
            <a:alphaModFix/>
          </a:blip>
          <a:srcRect/>
          <a:stretch/>
        </p:blipFill>
        <p:spPr>
          <a:xfrm>
            <a:off x="6245958" y="4324971"/>
            <a:ext cx="1932026" cy="1285676"/>
          </a:xfrm>
          <a:prstGeom prst="rect">
            <a:avLst/>
          </a:prstGeom>
          <a:noFill/>
          <a:ln>
            <a:noFill/>
          </a:ln>
        </p:spPr>
      </p:pic>
      <p:pic>
        <p:nvPicPr>
          <p:cNvPr id="393" name="Shape 393"/>
          <p:cNvPicPr preferRelativeResize="0"/>
          <p:nvPr/>
        </p:nvPicPr>
        <p:blipFill rotWithShape="1">
          <a:blip r:embed="rId18">
            <a:alphaModFix/>
          </a:blip>
          <a:srcRect/>
          <a:stretch/>
        </p:blipFill>
        <p:spPr>
          <a:xfrm>
            <a:off x="3518482" y="5629792"/>
            <a:ext cx="2135176" cy="1209064"/>
          </a:xfrm>
          <a:prstGeom prst="rect">
            <a:avLst/>
          </a:prstGeom>
          <a:noFill/>
          <a:ln>
            <a:noFill/>
          </a:ln>
        </p:spPr>
      </p:pic>
      <p:pic>
        <p:nvPicPr>
          <p:cNvPr id="394" name="Shape 394"/>
          <p:cNvPicPr preferRelativeResize="0"/>
          <p:nvPr/>
        </p:nvPicPr>
        <p:blipFill rotWithShape="1">
          <a:blip r:embed="rId19">
            <a:alphaModFix/>
          </a:blip>
          <a:srcRect/>
          <a:stretch/>
        </p:blipFill>
        <p:spPr>
          <a:xfrm>
            <a:off x="1324490" y="4335462"/>
            <a:ext cx="2566879" cy="1275186"/>
          </a:xfrm>
          <a:prstGeom prst="rect">
            <a:avLst/>
          </a:prstGeom>
          <a:noFill/>
          <a:ln>
            <a:noFill/>
          </a:ln>
        </p:spPr>
      </p:pic>
      <p:pic>
        <p:nvPicPr>
          <p:cNvPr id="395" name="Shape 395"/>
          <p:cNvPicPr preferRelativeResize="0"/>
          <p:nvPr/>
        </p:nvPicPr>
        <p:blipFill rotWithShape="1">
          <a:blip r:embed="rId20">
            <a:alphaModFix/>
          </a:blip>
          <a:srcRect/>
          <a:stretch/>
        </p:blipFill>
        <p:spPr>
          <a:xfrm>
            <a:off x="7299711" y="5610648"/>
            <a:ext cx="1829904" cy="1247352"/>
          </a:xfrm>
          <a:prstGeom prst="rect">
            <a:avLst/>
          </a:prstGeom>
          <a:noFill/>
          <a:ln>
            <a:noFill/>
          </a:ln>
        </p:spPr>
      </p:pic>
      <p:pic>
        <p:nvPicPr>
          <p:cNvPr id="396" name="Shape 396"/>
          <p:cNvPicPr preferRelativeResize="0"/>
          <p:nvPr/>
        </p:nvPicPr>
        <p:blipFill rotWithShape="1">
          <a:blip r:embed="rId21">
            <a:alphaModFix/>
          </a:blip>
          <a:srcRect/>
          <a:stretch/>
        </p:blipFill>
        <p:spPr>
          <a:xfrm>
            <a:off x="8177985" y="4335462"/>
            <a:ext cx="951631" cy="1275185"/>
          </a:xfrm>
          <a:prstGeom prst="rect">
            <a:avLst/>
          </a:prstGeom>
          <a:noFill/>
          <a:ln>
            <a:noFill/>
          </a:ln>
        </p:spPr>
      </p:pic>
      <p:pic>
        <p:nvPicPr>
          <p:cNvPr id="397" name="Shape 397"/>
          <p:cNvPicPr preferRelativeResize="0"/>
          <p:nvPr/>
        </p:nvPicPr>
        <p:blipFill rotWithShape="1">
          <a:blip r:embed="rId22">
            <a:alphaModFix/>
          </a:blip>
          <a:srcRect/>
          <a:stretch/>
        </p:blipFill>
        <p:spPr>
          <a:xfrm>
            <a:off x="1751793" y="5610648"/>
            <a:ext cx="1883922" cy="122820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13482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Calibri"/>
              <a:buNone/>
            </a:pPr>
            <a:r>
              <a:rPr lang="en-US" sz="4400" b="0" i="0" u="none" strike="noStrike" cap="none" baseline="0">
                <a:solidFill>
                  <a:srgbClr val="E600E6"/>
                </a:solidFill>
                <a:latin typeface="Calibri"/>
                <a:ea typeface="Calibri"/>
                <a:cs typeface="Calibri"/>
                <a:sym typeface="Calibri"/>
              </a:rPr>
              <a:t>A Problem? We have the Solution!</a:t>
            </a:r>
          </a:p>
        </p:txBody>
      </p:sp>
      <p:sp>
        <p:nvSpPr>
          <p:cNvPr id="131" name="Shape 131"/>
          <p:cNvSpPr txBox="1"/>
          <p:nvPr/>
        </p:nvSpPr>
        <p:spPr>
          <a:xfrm>
            <a:off x="229159" y="1735183"/>
            <a:ext cx="34060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lt1"/>
                </a:solidFill>
                <a:latin typeface="+mj-lt"/>
                <a:ea typeface="Calibri"/>
                <a:cs typeface="Calibri"/>
                <a:sym typeface="Calibri"/>
              </a:rPr>
              <a:t>Beauty services are expensive</a:t>
            </a:r>
          </a:p>
        </p:txBody>
      </p:sp>
      <p:sp>
        <p:nvSpPr>
          <p:cNvPr id="132" name="Shape 132"/>
          <p:cNvSpPr txBox="1"/>
          <p:nvPr/>
        </p:nvSpPr>
        <p:spPr>
          <a:xfrm>
            <a:off x="5200225" y="1762253"/>
            <a:ext cx="3777719"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800" b="0" i="0" u="none" strike="noStrike" cap="none" baseline="0" dirty="0" err="1">
                <a:solidFill>
                  <a:schemeClr val="lt1"/>
                </a:solidFill>
                <a:latin typeface="+mj-lt"/>
                <a:ea typeface="Calibri"/>
                <a:cs typeface="Calibri"/>
                <a:sym typeface="Calibri"/>
              </a:rPr>
              <a:t>BeautyFit</a:t>
            </a:r>
            <a:r>
              <a:rPr lang="en-US" sz="1800" b="0" i="0" u="none" strike="noStrike" cap="none" baseline="0" dirty="0">
                <a:solidFill>
                  <a:schemeClr val="lt1"/>
                </a:solidFill>
                <a:latin typeface="+mj-lt"/>
                <a:ea typeface="Calibri"/>
                <a:cs typeface="Calibri"/>
                <a:sym typeface="Calibri"/>
              </a:rPr>
              <a:t> offers convenient Prices</a:t>
            </a:r>
          </a:p>
        </p:txBody>
      </p:sp>
      <p:sp>
        <p:nvSpPr>
          <p:cNvPr id="133" name="Shape 133"/>
          <p:cNvSpPr/>
          <p:nvPr/>
        </p:nvSpPr>
        <p:spPr>
          <a:xfrm>
            <a:off x="3635242" y="1876649"/>
            <a:ext cx="1645473" cy="227866"/>
          </a:xfrm>
          <a:prstGeom prst="rightArrow">
            <a:avLst>
              <a:gd name="adj1" fmla="val 50000"/>
              <a:gd name="adj2" fmla="val 50000"/>
            </a:avLst>
          </a:prstGeom>
          <a:solidFill>
            <a:srgbClr val="E600E6"/>
          </a:solidFill>
          <a:ln w="9525" cap="flat" cmpd="sng">
            <a:solidFill>
              <a:srgbClr val="E600E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34" name="Shape 134"/>
          <p:cNvPicPr preferRelativeResize="0"/>
          <p:nvPr/>
        </p:nvPicPr>
        <p:blipFill rotWithShape="1">
          <a:blip r:embed="rId3">
            <a:alphaModFix/>
          </a:blip>
          <a:srcRect/>
          <a:stretch/>
        </p:blipFill>
        <p:spPr>
          <a:xfrm>
            <a:off x="3863283" y="1277826"/>
            <a:ext cx="1177684" cy="598821"/>
          </a:xfrm>
          <a:prstGeom prst="rect">
            <a:avLst/>
          </a:prstGeom>
          <a:noFill/>
          <a:ln>
            <a:noFill/>
          </a:ln>
        </p:spPr>
      </p:pic>
      <p:sp>
        <p:nvSpPr>
          <p:cNvPr id="135" name="Shape 135"/>
          <p:cNvSpPr txBox="1"/>
          <p:nvPr/>
        </p:nvSpPr>
        <p:spPr>
          <a:xfrm>
            <a:off x="457200" y="3439467"/>
            <a:ext cx="34060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lt1"/>
                </a:solidFill>
                <a:latin typeface="+mj-lt"/>
                <a:ea typeface="Calibri"/>
                <a:cs typeface="Calibri"/>
                <a:sym typeface="Calibri"/>
              </a:rPr>
              <a:t>Salons close too early</a:t>
            </a:r>
          </a:p>
        </p:txBody>
      </p:sp>
      <p:sp>
        <p:nvSpPr>
          <p:cNvPr id="136" name="Shape 136"/>
          <p:cNvSpPr txBox="1"/>
          <p:nvPr/>
        </p:nvSpPr>
        <p:spPr>
          <a:xfrm>
            <a:off x="5280716" y="3439467"/>
            <a:ext cx="3697228"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800" b="0" i="0" u="none" strike="noStrike" cap="none" baseline="0" dirty="0" err="1">
                <a:solidFill>
                  <a:schemeClr val="lt1"/>
                </a:solidFill>
                <a:latin typeface="+mj-lt"/>
                <a:ea typeface="Calibri"/>
                <a:cs typeface="Calibri"/>
                <a:sym typeface="Calibri"/>
              </a:rPr>
              <a:t>BeautyFit</a:t>
            </a:r>
            <a:r>
              <a:rPr lang="en-US" sz="1800" b="0" i="0" u="none" strike="noStrike" cap="none" baseline="0" dirty="0">
                <a:solidFill>
                  <a:schemeClr val="lt1"/>
                </a:solidFill>
                <a:latin typeface="+mj-lt"/>
                <a:ea typeface="Calibri"/>
                <a:cs typeface="Calibri"/>
                <a:sym typeface="Calibri"/>
              </a:rPr>
              <a:t> adapts to your schedule</a:t>
            </a:r>
          </a:p>
        </p:txBody>
      </p:sp>
      <p:sp>
        <p:nvSpPr>
          <p:cNvPr id="137" name="Shape 137"/>
          <p:cNvSpPr/>
          <p:nvPr/>
        </p:nvSpPr>
        <p:spPr>
          <a:xfrm>
            <a:off x="3635242" y="3580932"/>
            <a:ext cx="1645473" cy="227866"/>
          </a:xfrm>
          <a:prstGeom prst="rightArrow">
            <a:avLst>
              <a:gd name="adj1" fmla="val 50000"/>
              <a:gd name="adj2" fmla="val 50000"/>
            </a:avLst>
          </a:prstGeom>
          <a:solidFill>
            <a:srgbClr val="E600E6"/>
          </a:solidFill>
          <a:ln w="9525" cap="flat" cmpd="sng">
            <a:solidFill>
              <a:srgbClr val="E600E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38" name="Shape 138"/>
          <p:cNvPicPr preferRelativeResize="0"/>
          <p:nvPr/>
        </p:nvPicPr>
        <p:blipFill rotWithShape="1">
          <a:blip r:embed="rId4">
            <a:alphaModFix/>
          </a:blip>
          <a:srcRect/>
          <a:stretch/>
        </p:blipFill>
        <p:spPr>
          <a:xfrm>
            <a:off x="3800698" y="2883280"/>
            <a:ext cx="1240269" cy="697651"/>
          </a:xfrm>
          <a:prstGeom prst="rect">
            <a:avLst/>
          </a:prstGeom>
          <a:noFill/>
          <a:ln>
            <a:noFill/>
          </a:ln>
        </p:spPr>
      </p:pic>
      <p:sp>
        <p:nvSpPr>
          <p:cNvPr id="139" name="Shape 139"/>
          <p:cNvSpPr txBox="1"/>
          <p:nvPr/>
        </p:nvSpPr>
        <p:spPr>
          <a:xfrm>
            <a:off x="394613" y="5098219"/>
            <a:ext cx="3406083"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lt1"/>
                </a:solidFill>
                <a:latin typeface="+mj-lt"/>
                <a:ea typeface="Calibri"/>
                <a:cs typeface="Calibri"/>
                <a:sym typeface="Calibri"/>
              </a:rPr>
              <a:t>The Salon is too far</a:t>
            </a:r>
          </a:p>
        </p:txBody>
      </p:sp>
      <p:sp>
        <p:nvSpPr>
          <p:cNvPr id="140" name="Shape 140"/>
          <p:cNvSpPr txBox="1"/>
          <p:nvPr/>
        </p:nvSpPr>
        <p:spPr>
          <a:xfrm>
            <a:off x="5298041" y="5098219"/>
            <a:ext cx="3406083"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baseline="0" dirty="0" err="1">
                <a:solidFill>
                  <a:schemeClr val="lt1"/>
                </a:solidFill>
                <a:latin typeface="+mj-lt"/>
                <a:ea typeface="Calibri"/>
                <a:cs typeface="Calibri"/>
                <a:sym typeface="Calibri"/>
              </a:rPr>
              <a:t>BeautyFit</a:t>
            </a:r>
            <a:r>
              <a:rPr lang="en-US" sz="1800" b="0" i="0" u="none" strike="noStrike" cap="none" baseline="0" dirty="0">
                <a:solidFill>
                  <a:schemeClr val="lt1"/>
                </a:solidFill>
                <a:latin typeface="+mj-lt"/>
                <a:ea typeface="Calibri"/>
                <a:cs typeface="Calibri"/>
                <a:sym typeface="Calibri"/>
              </a:rPr>
              <a:t> comes to your home or wherever you  want</a:t>
            </a:r>
          </a:p>
        </p:txBody>
      </p:sp>
      <p:sp>
        <p:nvSpPr>
          <p:cNvPr id="141" name="Shape 141"/>
          <p:cNvSpPr/>
          <p:nvPr/>
        </p:nvSpPr>
        <p:spPr>
          <a:xfrm>
            <a:off x="3594998" y="5239685"/>
            <a:ext cx="1645473" cy="227866"/>
          </a:xfrm>
          <a:prstGeom prst="rightArrow">
            <a:avLst>
              <a:gd name="adj1" fmla="val 50000"/>
              <a:gd name="adj2" fmla="val 50000"/>
            </a:avLst>
          </a:prstGeom>
          <a:solidFill>
            <a:srgbClr val="E600E6"/>
          </a:solidFill>
          <a:ln w="9525" cap="flat" cmpd="sng">
            <a:solidFill>
              <a:srgbClr val="E600E6"/>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42" name="Shape 142"/>
          <p:cNvPicPr preferRelativeResize="0"/>
          <p:nvPr/>
        </p:nvPicPr>
        <p:blipFill rotWithShape="1">
          <a:blip r:embed="rId5">
            <a:alphaModFix/>
          </a:blip>
          <a:srcRect/>
          <a:stretch/>
        </p:blipFill>
        <p:spPr>
          <a:xfrm>
            <a:off x="3594998" y="4434394"/>
            <a:ext cx="1605228" cy="80528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Calibri"/>
              <a:buNone/>
            </a:pPr>
            <a:r>
              <a:rPr lang="en-US" sz="4400" b="0" i="0" u="none" strike="noStrike" cap="none" baseline="0">
                <a:solidFill>
                  <a:srgbClr val="E600E6"/>
                </a:solidFill>
                <a:latin typeface="Calibri"/>
                <a:ea typeface="Calibri"/>
                <a:cs typeface="Calibri"/>
                <a:sym typeface="Calibri"/>
              </a:rPr>
              <a:t>Who has the problem?</a:t>
            </a:r>
          </a:p>
        </p:txBody>
      </p:sp>
      <p:sp>
        <p:nvSpPr>
          <p:cNvPr id="149" name="Shape 149"/>
          <p:cNvSpPr txBox="1">
            <a:spLocks noGrp="1"/>
          </p:cNvSpPr>
          <p:nvPr>
            <p:ph type="body" idx="1"/>
          </p:nvPr>
        </p:nvSpPr>
        <p:spPr>
          <a:xfrm>
            <a:off x="4648200" y="1438418"/>
            <a:ext cx="4362796" cy="4966855"/>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lt1"/>
              </a:buClr>
              <a:buSzPct val="100000"/>
              <a:buFont typeface="Arial"/>
              <a:buChar char="•"/>
            </a:pPr>
            <a:r>
              <a:rPr lang="en-US" sz="3200" b="0" i="0" u="none" strike="noStrike" cap="none" baseline="0" dirty="0">
                <a:solidFill>
                  <a:schemeClr val="lt1"/>
                </a:solidFill>
                <a:latin typeface="+mj-lt"/>
                <a:ea typeface="Calibri"/>
                <a:cs typeface="Calibri"/>
                <a:sym typeface="Calibri"/>
              </a:rPr>
              <a:t>Young women, from 18 to 35 </a:t>
            </a:r>
            <a:r>
              <a:rPr lang="en-US" sz="3200" b="0" i="0" u="none" strike="noStrike" cap="none" baseline="0" dirty="0" err="1">
                <a:solidFill>
                  <a:schemeClr val="lt1"/>
                </a:solidFill>
                <a:latin typeface="+mj-lt"/>
                <a:ea typeface="Calibri"/>
                <a:cs typeface="Calibri"/>
                <a:sym typeface="Calibri"/>
              </a:rPr>
              <a:t>y.o</a:t>
            </a:r>
            <a:r>
              <a:rPr lang="en-US" sz="3200" b="0" i="0" u="none" strike="noStrike" cap="none" baseline="0" dirty="0">
                <a:solidFill>
                  <a:schemeClr val="lt1"/>
                </a:solidFill>
                <a:latin typeface="+mj-lt"/>
                <a:ea typeface="Calibri"/>
                <a:cs typeface="Calibri"/>
                <a:sym typeface="Calibri"/>
              </a:rPr>
              <a:t>.</a:t>
            </a:r>
          </a:p>
          <a:p>
            <a:pPr marL="342900" marR="0" lvl="0" indent="-342900" algn="l" rtl="0">
              <a:spcBef>
                <a:spcPts val="640"/>
              </a:spcBef>
              <a:buClr>
                <a:schemeClr val="lt1"/>
              </a:buClr>
              <a:buSzPct val="100000"/>
              <a:buFont typeface="Arial"/>
              <a:buChar char="•"/>
            </a:pPr>
            <a:r>
              <a:rPr lang="en-US" sz="3200" b="0" i="0" u="none" strike="noStrike" cap="none" baseline="0" dirty="0">
                <a:solidFill>
                  <a:schemeClr val="lt1"/>
                </a:solidFill>
                <a:latin typeface="+mj-lt"/>
                <a:ea typeface="Calibri"/>
                <a:cs typeface="Calibri"/>
                <a:sym typeface="Calibri"/>
              </a:rPr>
              <a:t>Market size:</a:t>
            </a:r>
          </a:p>
          <a:p>
            <a:pPr marL="742950" marR="0" lvl="1" indent="-285750" rtl="0">
              <a:spcBef>
                <a:spcPts val="560"/>
              </a:spcBef>
              <a:buClr>
                <a:schemeClr val="lt1"/>
              </a:buClr>
              <a:buSzPct val="100000"/>
              <a:buFont typeface="Arial"/>
              <a:buChar char="–"/>
            </a:pPr>
            <a:r>
              <a:rPr lang="en-US" sz="2800" b="0" i="0" u="none" strike="noStrike" cap="none" baseline="0" dirty="0">
                <a:solidFill>
                  <a:schemeClr val="lt1"/>
                </a:solidFill>
                <a:latin typeface="+mj-lt"/>
                <a:ea typeface="Calibri"/>
                <a:cs typeface="Calibri"/>
                <a:sym typeface="Calibri"/>
              </a:rPr>
              <a:t>Boston: 102,605 women between 18 and 35 </a:t>
            </a:r>
            <a:r>
              <a:rPr lang="en-US" sz="2800" b="0" i="0" u="none" strike="noStrike" cap="none" baseline="0" dirty="0" err="1">
                <a:solidFill>
                  <a:schemeClr val="lt1"/>
                </a:solidFill>
                <a:latin typeface="+mj-lt"/>
                <a:ea typeface="Calibri"/>
                <a:cs typeface="Calibri"/>
                <a:sym typeface="Calibri"/>
              </a:rPr>
              <a:t>y.o</a:t>
            </a:r>
            <a:r>
              <a:rPr lang="en-US" sz="2800" b="0" i="0" u="none" strike="noStrike" cap="none" baseline="0" dirty="0">
                <a:solidFill>
                  <a:schemeClr val="lt1"/>
                </a:solidFill>
                <a:latin typeface="+mj-lt"/>
                <a:ea typeface="Calibri"/>
                <a:cs typeface="Calibri"/>
                <a:sym typeface="Calibri"/>
              </a:rPr>
              <a:t>.</a:t>
            </a:r>
          </a:p>
          <a:p>
            <a:pPr lvl="1" indent="-285750">
              <a:spcBef>
                <a:spcPts val="560"/>
              </a:spcBef>
              <a:buClr>
                <a:schemeClr val="lt1"/>
              </a:buClr>
              <a:buSzPct val="100000"/>
            </a:pPr>
            <a:r>
              <a:rPr lang="en-US" sz="2800" b="0" i="0" u="none" strike="noStrike" cap="none" baseline="0" dirty="0">
                <a:solidFill>
                  <a:schemeClr val="bg1"/>
                </a:solidFill>
                <a:latin typeface="+mj-lt"/>
                <a:ea typeface="Calibri"/>
                <a:cs typeface="Calibri"/>
                <a:sym typeface="Calibri"/>
              </a:rPr>
              <a:t>U</a:t>
            </a:r>
            <a:r>
              <a:rPr lang="en-US" sz="2800" b="0" i="0" u="none" strike="noStrike" cap="none" baseline="0" dirty="0">
                <a:solidFill>
                  <a:schemeClr val="bg1"/>
                </a:solidFill>
                <a:latin typeface="+mj-lt"/>
                <a:sym typeface="Calibri"/>
              </a:rPr>
              <a:t>.S.A: </a:t>
            </a:r>
            <a:r>
              <a:rPr lang="en-US" sz="2800" dirty="0">
                <a:solidFill>
                  <a:schemeClr val="bg1"/>
                </a:solidFill>
                <a:latin typeface="+mj-lt"/>
              </a:rPr>
              <a:t>16,500,000 in top 20 US metropolitan </a:t>
            </a:r>
            <a:r>
              <a:rPr lang="en-US" sz="2800" dirty="0" smtClean="0">
                <a:solidFill>
                  <a:schemeClr val="bg1"/>
                </a:solidFill>
                <a:latin typeface="+mj-lt"/>
              </a:rPr>
              <a:t>areas </a:t>
            </a:r>
            <a:r>
              <a:rPr lang="en-US" sz="2800" b="0" i="0" u="none" strike="noStrike" cap="none" baseline="0" dirty="0" smtClean="0">
                <a:solidFill>
                  <a:schemeClr val="bg1"/>
                </a:solidFill>
                <a:latin typeface="+mj-lt"/>
                <a:sym typeface="Calibri"/>
              </a:rPr>
              <a:t>between </a:t>
            </a:r>
            <a:r>
              <a:rPr lang="en-US" sz="2800" b="0" i="0" u="none" strike="noStrike" cap="none" baseline="0" dirty="0">
                <a:solidFill>
                  <a:schemeClr val="lt1"/>
                </a:solidFill>
                <a:latin typeface="+mj-lt"/>
                <a:sym typeface="Calibri"/>
              </a:rPr>
              <a:t>18 and 35 </a:t>
            </a:r>
            <a:r>
              <a:rPr lang="en-US" sz="2800" b="0" i="0" u="none" strike="noStrike" cap="none" baseline="0" dirty="0" err="1">
                <a:solidFill>
                  <a:schemeClr val="lt1"/>
                </a:solidFill>
                <a:latin typeface="+mj-lt"/>
                <a:sym typeface="Calibri"/>
              </a:rPr>
              <a:t>y.o</a:t>
            </a:r>
            <a:r>
              <a:rPr lang="en-US" sz="2800" b="0" i="0" u="none" strike="noStrike" cap="none" baseline="0" dirty="0">
                <a:solidFill>
                  <a:schemeClr val="lt1"/>
                </a:solidFill>
                <a:latin typeface="+mj-lt"/>
                <a:sym typeface="Calibri"/>
              </a:rPr>
              <a:t>.</a:t>
            </a:r>
          </a:p>
        </p:txBody>
      </p:sp>
      <p:pic>
        <p:nvPicPr>
          <p:cNvPr id="150" name="Shape 150"/>
          <p:cNvPicPr preferRelativeResize="0">
            <a:picLocks noGrp="1"/>
          </p:cNvPicPr>
          <p:nvPr>
            <p:ph type="body" idx="2"/>
          </p:nvPr>
        </p:nvPicPr>
        <p:blipFill rotWithShape="1">
          <a:blip r:embed="rId3">
            <a:alphaModFix/>
          </a:blip>
          <a:srcRect l="2543" t="360" r="25992" b="-68"/>
          <a:stretch/>
        </p:blipFill>
        <p:spPr>
          <a:xfrm>
            <a:off x="359229" y="1600199"/>
            <a:ext cx="4131127" cy="452301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Calibri"/>
              <a:buNone/>
            </a:pPr>
            <a:r>
              <a:rPr lang="en-US" sz="4400" b="0" i="0" u="none" strike="noStrike" cap="none" baseline="0" dirty="0">
                <a:solidFill>
                  <a:srgbClr val="E600E6"/>
                </a:solidFill>
                <a:latin typeface="+mj-lt"/>
                <a:ea typeface="Calibri"/>
                <a:cs typeface="Calibri"/>
                <a:sym typeface="Calibri"/>
              </a:rPr>
              <a:t>How does it work?</a:t>
            </a:r>
          </a:p>
        </p:txBody>
      </p:sp>
      <p:pic>
        <p:nvPicPr>
          <p:cNvPr id="157" name="Shape 157"/>
          <p:cNvPicPr preferRelativeResize="0"/>
          <p:nvPr/>
        </p:nvPicPr>
        <p:blipFill rotWithShape="1">
          <a:blip r:embed="rId3">
            <a:alphaModFix/>
          </a:blip>
          <a:srcRect/>
          <a:stretch/>
        </p:blipFill>
        <p:spPr>
          <a:xfrm>
            <a:off x="457200" y="1417637"/>
            <a:ext cx="2076404" cy="2142171"/>
          </a:xfrm>
          <a:prstGeom prst="rect">
            <a:avLst/>
          </a:prstGeom>
          <a:noFill/>
          <a:ln>
            <a:noFill/>
          </a:ln>
        </p:spPr>
      </p:pic>
      <p:pic>
        <p:nvPicPr>
          <p:cNvPr id="158" name="Shape 158"/>
          <p:cNvPicPr preferRelativeResize="0"/>
          <p:nvPr/>
        </p:nvPicPr>
        <p:blipFill rotWithShape="1">
          <a:blip r:embed="rId4">
            <a:alphaModFix/>
          </a:blip>
          <a:srcRect/>
          <a:stretch/>
        </p:blipFill>
        <p:spPr>
          <a:xfrm>
            <a:off x="6610396" y="1415620"/>
            <a:ext cx="2076404" cy="2144189"/>
          </a:xfrm>
          <a:prstGeom prst="rect">
            <a:avLst/>
          </a:prstGeom>
          <a:noFill/>
          <a:ln>
            <a:noFill/>
          </a:ln>
        </p:spPr>
      </p:pic>
      <p:sp>
        <p:nvSpPr>
          <p:cNvPr id="159" name="Shape 159"/>
          <p:cNvSpPr/>
          <p:nvPr/>
        </p:nvSpPr>
        <p:spPr>
          <a:xfrm>
            <a:off x="3308830" y="1415620"/>
            <a:ext cx="1931641" cy="820439"/>
          </a:xfrm>
          <a:prstGeom prst="rightArrow">
            <a:avLst>
              <a:gd name="adj1" fmla="val 50000"/>
              <a:gd name="adj2" fmla="val 50000"/>
            </a:avLst>
          </a:prstGeom>
          <a:solidFill>
            <a:schemeClr val="l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60" name="Shape 160"/>
          <p:cNvSpPr/>
          <p:nvPr/>
        </p:nvSpPr>
        <p:spPr>
          <a:xfrm>
            <a:off x="3308830" y="2450723"/>
            <a:ext cx="1931641" cy="787093"/>
          </a:xfrm>
          <a:prstGeom prst="leftArrow">
            <a:avLst>
              <a:gd name="adj1" fmla="val 50000"/>
              <a:gd name="adj2" fmla="val 50000"/>
            </a:avLst>
          </a:prstGeom>
          <a:solidFill>
            <a:schemeClr val="l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61" name="Shape 161"/>
          <p:cNvSpPr txBox="1"/>
          <p:nvPr/>
        </p:nvSpPr>
        <p:spPr>
          <a:xfrm>
            <a:off x="457200" y="3633080"/>
            <a:ext cx="2076404"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rgbClr val="E600E6"/>
                </a:solidFill>
                <a:latin typeface="Arial"/>
                <a:ea typeface="Arial"/>
                <a:cs typeface="Arial"/>
                <a:sym typeface="Arial"/>
              </a:rPr>
              <a:t>Professional</a:t>
            </a:r>
          </a:p>
        </p:txBody>
      </p:sp>
      <p:sp>
        <p:nvSpPr>
          <p:cNvPr id="162" name="Shape 162"/>
          <p:cNvSpPr txBox="1"/>
          <p:nvPr/>
        </p:nvSpPr>
        <p:spPr>
          <a:xfrm>
            <a:off x="6273426" y="3633080"/>
            <a:ext cx="2413372"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i="0" u="none" strike="noStrike" cap="none" baseline="0" dirty="0">
                <a:solidFill>
                  <a:srgbClr val="E600E6"/>
                </a:solidFill>
                <a:latin typeface="Arial"/>
                <a:ea typeface="Arial"/>
                <a:cs typeface="Arial"/>
                <a:sym typeface="Arial"/>
              </a:rPr>
              <a:t>Client</a:t>
            </a:r>
          </a:p>
        </p:txBody>
      </p:sp>
      <p:pic>
        <p:nvPicPr>
          <p:cNvPr id="163" name="Shape 163"/>
          <p:cNvPicPr preferRelativeResize="0"/>
          <p:nvPr/>
        </p:nvPicPr>
        <p:blipFill rotWithShape="1">
          <a:blip r:embed="rId5">
            <a:alphaModFix/>
          </a:blip>
          <a:srcRect/>
          <a:stretch/>
        </p:blipFill>
        <p:spPr>
          <a:xfrm>
            <a:off x="1635116" y="1345808"/>
            <a:ext cx="5721366" cy="5497876"/>
          </a:xfrm>
          <a:prstGeom prst="rect">
            <a:avLst/>
          </a:prstGeom>
          <a:noFill/>
          <a:ln>
            <a:noFill/>
          </a:ln>
        </p:spPr>
      </p:pic>
      <p:sp>
        <p:nvSpPr>
          <p:cNvPr id="164" name="Shape 164"/>
          <p:cNvSpPr txBox="1"/>
          <p:nvPr/>
        </p:nvSpPr>
        <p:spPr>
          <a:xfrm>
            <a:off x="3724091" y="3036590"/>
            <a:ext cx="1931641" cy="52321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800" b="1" i="0" u="none" strike="noStrike" cap="none" baseline="0" dirty="0" err="1">
                <a:solidFill>
                  <a:srgbClr val="E600E6"/>
                </a:solidFill>
                <a:latin typeface="Arial"/>
                <a:ea typeface="Arial"/>
                <a:cs typeface="Arial"/>
                <a:sym typeface="Arial"/>
              </a:rPr>
              <a:t>BeautyFIt</a:t>
            </a:r>
            <a:endParaRPr lang="en-US" sz="2800" b="1" i="0" u="none" strike="noStrike" cap="none" baseline="0" dirty="0">
              <a:solidFill>
                <a:srgbClr val="E600E6"/>
              </a:solidFill>
              <a:latin typeface="Arial"/>
              <a:ea typeface="Arial"/>
              <a:cs typeface="Arial"/>
              <a:sym typeface="Arial"/>
            </a:endParaRPr>
          </a:p>
        </p:txBody>
      </p:sp>
      <p:pic>
        <p:nvPicPr>
          <p:cNvPr id="165" name="Shape 165"/>
          <p:cNvPicPr preferRelativeResize="0"/>
          <p:nvPr/>
        </p:nvPicPr>
        <p:blipFill rotWithShape="1">
          <a:blip r:embed="rId6">
            <a:alphaModFix/>
          </a:blip>
          <a:srcRect/>
          <a:stretch/>
        </p:blipFill>
        <p:spPr>
          <a:xfrm>
            <a:off x="3207231" y="2025391"/>
            <a:ext cx="797502" cy="769266"/>
          </a:xfrm>
          <a:prstGeom prst="rect">
            <a:avLst/>
          </a:prstGeom>
          <a:noFill/>
          <a:ln>
            <a:noFill/>
          </a:ln>
        </p:spPr>
      </p:pic>
      <p:pic>
        <p:nvPicPr>
          <p:cNvPr id="166" name="Shape 166"/>
          <p:cNvPicPr preferRelativeResize="0"/>
          <p:nvPr/>
        </p:nvPicPr>
        <p:blipFill rotWithShape="1">
          <a:blip r:embed="rId7">
            <a:alphaModFix/>
          </a:blip>
          <a:srcRect/>
          <a:stretch/>
        </p:blipFill>
        <p:spPr>
          <a:xfrm>
            <a:off x="4004732" y="2029358"/>
            <a:ext cx="846666" cy="765297"/>
          </a:xfrm>
          <a:prstGeom prst="rect">
            <a:avLst/>
          </a:prstGeom>
          <a:noFill/>
          <a:ln>
            <a:noFill/>
          </a:ln>
        </p:spPr>
      </p:pic>
      <p:pic>
        <p:nvPicPr>
          <p:cNvPr id="167" name="Shape 167"/>
          <p:cNvPicPr preferRelativeResize="0"/>
          <p:nvPr/>
        </p:nvPicPr>
        <p:blipFill rotWithShape="1">
          <a:blip r:embed="rId8">
            <a:alphaModFix/>
          </a:blip>
          <a:srcRect/>
          <a:stretch/>
        </p:blipFill>
        <p:spPr>
          <a:xfrm>
            <a:off x="4851400" y="2025391"/>
            <a:ext cx="880533" cy="769266"/>
          </a:xfrm>
          <a:prstGeom prst="rect">
            <a:avLst/>
          </a:prstGeom>
          <a:noFill/>
          <a:ln>
            <a:noFill/>
          </a:ln>
        </p:spPr>
      </p:pic>
      <p:sp>
        <p:nvSpPr>
          <p:cNvPr id="168" name="Shape 168"/>
          <p:cNvSpPr/>
          <p:nvPr/>
        </p:nvSpPr>
        <p:spPr>
          <a:xfrm>
            <a:off x="3207231" y="3827278"/>
            <a:ext cx="2524702" cy="534936"/>
          </a:xfrm>
          <a:prstGeom prst="rect">
            <a:avLst/>
          </a:prstGeom>
          <a:solidFill>
            <a:schemeClr val="l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69" name="Shape 169"/>
          <p:cNvSpPr txBox="1"/>
          <p:nvPr/>
        </p:nvSpPr>
        <p:spPr>
          <a:xfrm>
            <a:off x="4495800" y="3827278"/>
            <a:ext cx="1236133"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dirty="0">
                <a:solidFill>
                  <a:schemeClr val="dk1"/>
                </a:solidFill>
                <a:latin typeface="Arial"/>
                <a:ea typeface="Arial"/>
                <a:cs typeface="Arial"/>
                <a:sym typeface="Arial"/>
              </a:rPr>
              <a:t>Nails</a:t>
            </a:r>
          </a:p>
        </p:txBody>
      </p:sp>
      <p:sp>
        <p:nvSpPr>
          <p:cNvPr id="170" name="Shape 170"/>
          <p:cNvSpPr/>
          <p:nvPr/>
        </p:nvSpPr>
        <p:spPr>
          <a:xfrm>
            <a:off x="3207231" y="4955664"/>
            <a:ext cx="2524702" cy="534936"/>
          </a:xfrm>
          <a:prstGeom prst="rect">
            <a:avLst/>
          </a:prstGeom>
          <a:solidFill>
            <a:schemeClr val="lt1"/>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71" name="Shape 171"/>
          <p:cNvPicPr preferRelativeResize="0"/>
          <p:nvPr/>
        </p:nvPicPr>
        <p:blipFill rotWithShape="1">
          <a:blip r:embed="rId9">
            <a:alphaModFix/>
          </a:blip>
          <a:srcRect/>
          <a:stretch/>
        </p:blipFill>
        <p:spPr>
          <a:xfrm>
            <a:off x="3207231" y="4955664"/>
            <a:ext cx="858315" cy="534936"/>
          </a:xfrm>
          <a:prstGeom prst="rect">
            <a:avLst/>
          </a:prstGeom>
          <a:noFill/>
          <a:ln>
            <a:noFill/>
          </a:ln>
        </p:spPr>
      </p:pic>
      <p:sp>
        <p:nvSpPr>
          <p:cNvPr id="172" name="Shape 172"/>
          <p:cNvSpPr txBox="1"/>
          <p:nvPr/>
        </p:nvSpPr>
        <p:spPr>
          <a:xfrm>
            <a:off x="4495800" y="4955664"/>
            <a:ext cx="1236133"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dirty="0">
                <a:solidFill>
                  <a:schemeClr val="dk1"/>
                </a:solidFill>
                <a:latin typeface="Arial"/>
                <a:ea typeface="Arial"/>
                <a:cs typeface="Arial"/>
                <a:sym typeface="Arial"/>
              </a:rPr>
              <a:t>Hair</a:t>
            </a:r>
          </a:p>
        </p:txBody>
      </p:sp>
      <p:pic>
        <p:nvPicPr>
          <p:cNvPr id="173" name="Shape 173"/>
          <p:cNvPicPr preferRelativeResize="0"/>
          <p:nvPr/>
        </p:nvPicPr>
        <p:blipFill rotWithShape="1">
          <a:blip r:embed="rId10">
            <a:alphaModFix/>
          </a:blip>
          <a:srcRect/>
          <a:stretch/>
        </p:blipFill>
        <p:spPr>
          <a:xfrm>
            <a:off x="3207231" y="3827278"/>
            <a:ext cx="858315" cy="534936"/>
          </a:xfrm>
          <a:prstGeom prst="rect">
            <a:avLst/>
          </a:prstGeom>
          <a:noFill/>
          <a:ln>
            <a:noFill/>
          </a:ln>
        </p:spPr>
      </p:pic>
      <p:pic>
        <p:nvPicPr>
          <p:cNvPr id="174" name="Shape 174"/>
          <p:cNvPicPr preferRelativeResize="0"/>
          <p:nvPr/>
        </p:nvPicPr>
        <p:blipFill rotWithShape="1">
          <a:blip r:embed="rId11">
            <a:alphaModFix/>
          </a:blip>
          <a:srcRect/>
          <a:stretch/>
        </p:blipFill>
        <p:spPr>
          <a:xfrm>
            <a:off x="3274277" y="4362214"/>
            <a:ext cx="791268" cy="593450"/>
          </a:xfrm>
          <a:prstGeom prst="rect">
            <a:avLst/>
          </a:prstGeom>
          <a:noFill/>
          <a:ln>
            <a:noFill/>
          </a:ln>
        </p:spPr>
      </p:pic>
      <p:pic>
        <p:nvPicPr>
          <p:cNvPr id="175" name="Shape 175"/>
          <p:cNvPicPr preferRelativeResize="0"/>
          <p:nvPr/>
        </p:nvPicPr>
        <p:blipFill rotWithShape="1">
          <a:blip r:embed="rId12">
            <a:alphaModFix/>
          </a:blip>
          <a:srcRect/>
          <a:stretch/>
        </p:blipFill>
        <p:spPr>
          <a:xfrm>
            <a:off x="3207231" y="5490601"/>
            <a:ext cx="990119" cy="571763"/>
          </a:xfrm>
          <a:prstGeom prst="rect">
            <a:avLst/>
          </a:prstGeom>
          <a:noFill/>
          <a:ln>
            <a:noFill/>
          </a:ln>
        </p:spPr>
      </p:pic>
      <p:sp>
        <p:nvSpPr>
          <p:cNvPr id="176" name="Shape 176"/>
          <p:cNvSpPr txBox="1"/>
          <p:nvPr/>
        </p:nvSpPr>
        <p:spPr>
          <a:xfrm>
            <a:off x="4197350" y="4362214"/>
            <a:ext cx="1458383"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dirty="0">
                <a:solidFill>
                  <a:schemeClr val="lt1"/>
                </a:solidFill>
                <a:latin typeface="Arial"/>
                <a:ea typeface="Arial"/>
                <a:cs typeface="Arial"/>
                <a:sym typeface="Arial"/>
              </a:rPr>
              <a:t>Makeup</a:t>
            </a:r>
          </a:p>
        </p:txBody>
      </p:sp>
      <p:sp>
        <p:nvSpPr>
          <p:cNvPr id="177" name="Shape 177"/>
          <p:cNvSpPr txBox="1"/>
          <p:nvPr/>
        </p:nvSpPr>
        <p:spPr>
          <a:xfrm>
            <a:off x="4419600" y="5490601"/>
            <a:ext cx="1236133"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0" i="0" u="none" strike="noStrike" cap="none" baseline="0" dirty="0">
                <a:solidFill>
                  <a:schemeClr val="lt1"/>
                </a:solidFill>
                <a:latin typeface="Arial"/>
                <a:ea typeface="Arial"/>
                <a:cs typeface="Arial"/>
                <a:sym typeface="Arial"/>
              </a:rPr>
              <a:t>Waxing</a:t>
            </a:r>
          </a:p>
        </p:txBody>
      </p:sp>
      <p:sp>
        <p:nvSpPr>
          <p:cNvPr id="178" name="Shape 178"/>
          <p:cNvSpPr txBox="1"/>
          <p:nvPr/>
        </p:nvSpPr>
        <p:spPr>
          <a:xfrm>
            <a:off x="3308830" y="3036590"/>
            <a:ext cx="69590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800" b="1" i="0" u="none" strike="noStrike" cap="none" baseline="0">
                <a:solidFill>
                  <a:srgbClr val="A5A5A5"/>
                </a:solidFill>
                <a:latin typeface="Calibri"/>
                <a:ea typeface="Calibri"/>
                <a:cs typeface="Calibri"/>
                <a:sym typeface="Calibri"/>
              </a:rPr>
              <a:t>______</a:t>
            </a:r>
          </a:p>
          <a:p>
            <a:pPr marL="0" marR="0" lvl="0" indent="0" algn="l" rtl="0">
              <a:spcBef>
                <a:spcPts val="0"/>
              </a:spcBef>
              <a:buSzPct val="25000"/>
              <a:buNone/>
            </a:pPr>
            <a:r>
              <a:rPr lang="en-US" sz="800" b="1" i="0" u="none" strike="noStrike" cap="none" baseline="0">
                <a:solidFill>
                  <a:srgbClr val="A5A5A5"/>
                </a:solidFill>
                <a:latin typeface="Calibri"/>
                <a:ea typeface="Calibri"/>
                <a:cs typeface="Calibri"/>
                <a:sym typeface="Calibri"/>
              </a:rPr>
              <a:t>______</a:t>
            </a:r>
          </a:p>
          <a:p>
            <a:pPr marL="0" marR="0" lvl="0" indent="0" algn="l" rtl="0">
              <a:spcBef>
                <a:spcPts val="0"/>
              </a:spcBef>
              <a:buSzPct val="25000"/>
              <a:buNone/>
            </a:pPr>
            <a:r>
              <a:rPr lang="en-US" sz="800" b="1" i="0" u="none" strike="noStrike" cap="none" baseline="0">
                <a:solidFill>
                  <a:srgbClr val="A5A5A5"/>
                </a:solidFill>
                <a:latin typeface="Calibri"/>
                <a:ea typeface="Calibri"/>
                <a:cs typeface="Calibri"/>
                <a:sym typeface="Calibri"/>
              </a:rPr>
              <a:t>______</a:t>
            </a:r>
          </a:p>
        </p:txBody>
      </p:sp>
      <p:sp>
        <p:nvSpPr>
          <p:cNvPr id="179" name="Shape 179"/>
          <p:cNvSpPr/>
          <p:nvPr/>
        </p:nvSpPr>
        <p:spPr>
          <a:xfrm>
            <a:off x="457200" y="4288942"/>
            <a:ext cx="2076404" cy="1997556"/>
          </a:xfrm>
          <a:prstGeom prst="ellipse">
            <a:avLst/>
          </a:prstGeom>
          <a:solidFill>
            <a:schemeClr val="l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80" name="Shape 180"/>
          <p:cNvSpPr/>
          <p:nvPr/>
        </p:nvSpPr>
        <p:spPr>
          <a:xfrm>
            <a:off x="6610396" y="4288942"/>
            <a:ext cx="2076404" cy="1997556"/>
          </a:xfrm>
          <a:prstGeom prst="ellipse">
            <a:avLst/>
          </a:prstGeom>
          <a:solidFill>
            <a:schemeClr val="l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pic>
        <p:nvPicPr>
          <p:cNvPr id="181" name="Shape 181"/>
          <p:cNvPicPr preferRelativeResize="0"/>
          <p:nvPr/>
        </p:nvPicPr>
        <p:blipFill rotWithShape="1">
          <a:blip r:embed="rId13">
            <a:alphaModFix/>
          </a:blip>
          <a:srcRect/>
          <a:stretch/>
        </p:blipFill>
        <p:spPr>
          <a:xfrm>
            <a:off x="1079500" y="4362216"/>
            <a:ext cx="911089" cy="1128386"/>
          </a:xfrm>
          <a:prstGeom prst="rect">
            <a:avLst/>
          </a:prstGeom>
          <a:noFill/>
          <a:ln>
            <a:noFill/>
          </a:ln>
        </p:spPr>
      </p:pic>
      <p:sp>
        <p:nvSpPr>
          <p:cNvPr id="182" name="Shape 182"/>
          <p:cNvSpPr txBox="1"/>
          <p:nvPr/>
        </p:nvSpPr>
        <p:spPr>
          <a:xfrm>
            <a:off x="457200" y="5490601"/>
            <a:ext cx="2076404" cy="58477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1" i="0" u="none" strike="noStrike" cap="none" baseline="0" dirty="0">
                <a:solidFill>
                  <a:schemeClr val="dk1"/>
                </a:solidFill>
                <a:latin typeface="Arial"/>
                <a:ea typeface="Arial"/>
                <a:cs typeface="Arial"/>
                <a:sym typeface="Arial"/>
              </a:rPr>
              <a:t>Time</a:t>
            </a:r>
          </a:p>
        </p:txBody>
      </p:sp>
      <p:pic>
        <p:nvPicPr>
          <p:cNvPr id="183" name="Shape 183"/>
          <p:cNvPicPr preferRelativeResize="0"/>
          <p:nvPr/>
        </p:nvPicPr>
        <p:blipFill rotWithShape="1">
          <a:blip r:embed="rId14">
            <a:alphaModFix/>
          </a:blip>
          <a:srcRect/>
          <a:stretch/>
        </p:blipFill>
        <p:spPr>
          <a:xfrm>
            <a:off x="7047464" y="4277798"/>
            <a:ext cx="1212803" cy="1212803"/>
          </a:xfrm>
          <a:prstGeom prst="rect">
            <a:avLst/>
          </a:prstGeom>
          <a:noFill/>
          <a:ln>
            <a:noFill/>
          </a:ln>
        </p:spPr>
      </p:pic>
      <p:sp>
        <p:nvSpPr>
          <p:cNvPr id="184" name="Shape 184"/>
          <p:cNvSpPr txBox="1"/>
          <p:nvPr/>
        </p:nvSpPr>
        <p:spPr>
          <a:xfrm>
            <a:off x="6610396" y="5490601"/>
            <a:ext cx="2076402" cy="58477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1" i="0" u="none" strike="noStrike" cap="none" baseline="0" dirty="0">
                <a:solidFill>
                  <a:schemeClr val="dk1"/>
                </a:solidFill>
                <a:latin typeface="Arial"/>
                <a:ea typeface="Arial"/>
                <a:cs typeface="Arial"/>
                <a:sym typeface="Arial"/>
              </a:rPr>
              <a:t>Location</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2000"/>
                                        <p:tgtEl>
                                          <p:spTgt spid="163"/>
                                        </p:tgtEl>
                                      </p:cBhvr>
                                    </p:animEffect>
                                  </p:childTnLst>
                                </p:cTn>
                              </p:par>
                              <p:par>
                                <p:cTn id="8" presetID="10"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2000"/>
                                        <p:tgtEl>
                                          <p:spTgt spid="178"/>
                                        </p:tgtEl>
                                      </p:cBhvr>
                                    </p:animEffect>
                                  </p:childTnLst>
                                </p:cTn>
                              </p:par>
                              <p:par>
                                <p:cTn id="11" presetID="10" presetClass="entr" presetSubtype="0" fill="hold" nodeType="withEffect">
                                  <p:stCondLst>
                                    <p:cond delay="0"/>
                                  </p:stCondLst>
                                  <p:childTnLst>
                                    <p:set>
                                      <p:cBhvr>
                                        <p:cTn id="12" dur="1" fill="hold">
                                          <p:stCondLst>
                                            <p:cond delay="0"/>
                                          </p:stCondLst>
                                        </p:cTn>
                                        <p:tgtEl>
                                          <p:spTgt spid="164"/>
                                        </p:tgtEl>
                                        <p:attrNameLst>
                                          <p:attrName>style.visibility</p:attrName>
                                        </p:attrNameLst>
                                      </p:cBhvr>
                                      <p:to>
                                        <p:strVal val="visible"/>
                                      </p:to>
                                    </p:set>
                                    <p:animEffect transition="in" filter="fade">
                                      <p:cBhvr>
                                        <p:cTn id="13" dur="2000"/>
                                        <p:tgtEl>
                                          <p:spTgt spid="164"/>
                                        </p:tgtEl>
                                      </p:cBhvr>
                                    </p:animEffect>
                                  </p:childTnLst>
                                </p:cTn>
                              </p:par>
                              <p:par>
                                <p:cTn id="14" presetID="10" presetClass="entr" presetSubtype="0" fill="hold" nodeType="withEffect">
                                  <p:stCondLst>
                                    <p:cond delay="0"/>
                                  </p:stCondLst>
                                  <p:childTnLst>
                                    <p:set>
                                      <p:cBhvr>
                                        <p:cTn id="15" dur="1" fill="hold">
                                          <p:stCondLst>
                                            <p:cond delay="0"/>
                                          </p:stCondLst>
                                        </p:cTn>
                                        <p:tgtEl>
                                          <p:spTgt spid="165"/>
                                        </p:tgtEl>
                                        <p:attrNameLst>
                                          <p:attrName>style.visibility</p:attrName>
                                        </p:attrNameLst>
                                      </p:cBhvr>
                                      <p:to>
                                        <p:strVal val="visible"/>
                                      </p:to>
                                    </p:set>
                                    <p:animEffect transition="in" filter="fade">
                                      <p:cBhvr>
                                        <p:cTn id="16" dur="2000"/>
                                        <p:tgtEl>
                                          <p:spTgt spid="165"/>
                                        </p:tgtEl>
                                      </p:cBhvr>
                                    </p:animEffect>
                                  </p:childTnLst>
                                </p:cTn>
                              </p:par>
                              <p:par>
                                <p:cTn id="17" presetID="10" presetClass="entr" presetSubtype="0" fill="hold" nodeType="withEffect">
                                  <p:stCondLst>
                                    <p:cond delay="0"/>
                                  </p:stCondLst>
                                  <p:childTnLst>
                                    <p:set>
                                      <p:cBhvr>
                                        <p:cTn id="18" dur="1" fill="hold">
                                          <p:stCondLst>
                                            <p:cond delay="0"/>
                                          </p:stCondLst>
                                        </p:cTn>
                                        <p:tgtEl>
                                          <p:spTgt spid="166"/>
                                        </p:tgtEl>
                                        <p:attrNameLst>
                                          <p:attrName>style.visibility</p:attrName>
                                        </p:attrNameLst>
                                      </p:cBhvr>
                                      <p:to>
                                        <p:strVal val="visible"/>
                                      </p:to>
                                    </p:set>
                                    <p:animEffect transition="in" filter="fade">
                                      <p:cBhvr>
                                        <p:cTn id="19" dur="2000"/>
                                        <p:tgtEl>
                                          <p:spTgt spid="166"/>
                                        </p:tgtEl>
                                      </p:cBhvr>
                                    </p:animEffect>
                                  </p:childTnLst>
                                </p:cTn>
                              </p:par>
                              <p:par>
                                <p:cTn id="20" presetID="10" presetClass="entr" presetSubtype="0" fill="hold" nodeType="with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fade">
                                      <p:cBhvr>
                                        <p:cTn id="22" dur="2000"/>
                                        <p:tgtEl>
                                          <p:spTgt spid="167"/>
                                        </p:tgtEl>
                                      </p:cBhvr>
                                    </p:animEffect>
                                  </p:childTnLst>
                                </p:cTn>
                              </p:par>
                              <p:par>
                                <p:cTn id="23" presetID="10" presetClass="entr" presetSubtype="0" fill="hold" nodeType="withEffect">
                                  <p:stCondLst>
                                    <p:cond delay="0"/>
                                  </p:stCondLst>
                                  <p:childTnLst>
                                    <p:set>
                                      <p:cBhvr>
                                        <p:cTn id="24" dur="1" fill="hold">
                                          <p:stCondLst>
                                            <p:cond delay="0"/>
                                          </p:stCondLst>
                                        </p:cTn>
                                        <p:tgtEl>
                                          <p:spTgt spid="173"/>
                                        </p:tgtEl>
                                        <p:attrNameLst>
                                          <p:attrName>style.visibility</p:attrName>
                                        </p:attrNameLst>
                                      </p:cBhvr>
                                      <p:to>
                                        <p:strVal val="visible"/>
                                      </p:to>
                                    </p:set>
                                    <p:animEffect transition="in" filter="fade">
                                      <p:cBhvr>
                                        <p:cTn id="25" dur="2000"/>
                                        <p:tgtEl>
                                          <p:spTgt spid="173"/>
                                        </p:tgtEl>
                                      </p:cBhvr>
                                    </p:animEffect>
                                  </p:childTnLst>
                                </p:cTn>
                              </p:par>
                              <p:par>
                                <p:cTn id="26" presetID="10" presetClass="entr" presetSubtype="0" fill="hold" nodeType="withEffect">
                                  <p:stCondLst>
                                    <p:cond delay="0"/>
                                  </p:stCondLst>
                                  <p:childTnLst>
                                    <p:set>
                                      <p:cBhvr>
                                        <p:cTn id="27" dur="1" fill="hold">
                                          <p:stCondLst>
                                            <p:cond delay="0"/>
                                          </p:stCondLst>
                                        </p:cTn>
                                        <p:tgtEl>
                                          <p:spTgt spid="168"/>
                                        </p:tgtEl>
                                        <p:attrNameLst>
                                          <p:attrName>style.visibility</p:attrName>
                                        </p:attrNameLst>
                                      </p:cBhvr>
                                      <p:to>
                                        <p:strVal val="visible"/>
                                      </p:to>
                                    </p:set>
                                    <p:animEffect transition="in" filter="fade">
                                      <p:cBhvr>
                                        <p:cTn id="28" dur="2000"/>
                                        <p:tgtEl>
                                          <p:spTgt spid="168"/>
                                        </p:tgtEl>
                                      </p:cBhvr>
                                    </p:animEffect>
                                  </p:childTnLst>
                                </p:cTn>
                              </p:par>
                              <p:par>
                                <p:cTn id="29" presetID="10" presetClass="entr" presetSubtype="0" fill="hold" nodeType="with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2000"/>
                                        <p:tgtEl>
                                          <p:spTgt spid="174"/>
                                        </p:tgtEl>
                                      </p:cBhvr>
                                    </p:animEffect>
                                  </p:childTnLst>
                                </p:cTn>
                              </p:par>
                              <p:par>
                                <p:cTn id="32" presetID="10" presetClass="entr" presetSubtype="0" fill="hold" nodeType="withEffect">
                                  <p:stCondLst>
                                    <p:cond delay="0"/>
                                  </p:stCondLst>
                                  <p:childTnLst>
                                    <p:set>
                                      <p:cBhvr>
                                        <p:cTn id="33" dur="1" fill="hold">
                                          <p:stCondLst>
                                            <p:cond delay="0"/>
                                          </p:stCondLst>
                                        </p:cTn>
                                        <p:tgtEl>
                                          <p:spTgt spid="176"/>
                                        </p:tgtEl>
                                        <p:attrNameLst>
                                          <p:attrName>style.visibility</p:attrName>
                                        </p:attrNameLst>
                                      </p:cBhvr>
                                      <p:to>
                                        <p:strVal val="visible"/>
                                      </p:to>
                                    </p:set>
                                    <p:animEffect transition="in" filter="fade">
                                      <p:cBhvr>
                                        <p:cTn id="34" dur="2000"/>
                                        <p:tgtEl>
                                          <p:spTgt spid="176"/>
                                        </p:tgtEl>
                                      </p:cBhvr>
                                    </p:animEffect>
                                  </p:childTnLst>
                                </p:cTn>
                              </p:par>
                              <p:par>
                                <p:cTn id="35" presetID="10" presetClass="entr" presetSubtype="0" fill="hold" nodeType="withEffect">
                                  <p:stCondLst>
                                    <p:cond delay="0"/>
                                  </p:stCondLst>
                                  <p:childTnLst>
                                    <p:set>
                                      <p:cBhvr>
                                        <p:cTn id="36" dur="1" fill="hold">
                                          <p:stCondLst>
                                            <p:cond delay="0"/>
                                          </p:stCondLst>
                                        </p:cTn>
                                        <p:tgtEl>
                                          <p:spTgt spid="171"/>
                                        </p:tgtEl>
                                        <p:attrNameLst>
                                          <p:attrName>style.visibility</p:attrName>
                                        </p:attrNameLst>
                                      </p:cBhvr>
                                      <p:to>
                                        <p:strVal val="visible"/>
                                      </p:to>
                                    </p:set>
                                    <p:animEffect transition="in" filter="fade">
                                      <p:cBhvr>
                                        <p:cTn id="37" dur="2000"/>
                                        <p:tgtEl>
                                          <p:spTgt spid="171"/>
                                        </p:tgtEl>
                                      </p:cBhvr>
                                    </p:animEffect>
                                  </p:childTnLst>
                                </p:cTn>
                              </p:par>
                              <p:par>
                                <p:cTn id="38" presetID="10" presetClass="entr" presetSubtype="0" fill="hold" nodeType="withEffect">
                                  <p:stCondLst>
                                    <p:cond delay="0"/>
                                  </p:stCondLst>
                                  <p:childTnLst>
                                    <p:set>
                                      <p:cBhvr>
                                        <p:cTn id="39" dur="1" fill="hold">
                                          <p:stCondLst>
                                            <p:cond delay="0"/>
                                          </p:stCondLst>
                                        </p:cTn>
                                        <p:tgtEl>
                                          <p:spTgt spid="170"/>
                                        </p:tgtEl>
                                        <p:attrNameLst>
                                          <p:attrName>style.visibility</p:attrName>
                                        </p:attrNameLst>
                                      </p:cBhvr>
                                      <p:to>
                                        <p:strVal val="visible"/>
                                      </p:to>
                                    </p:set>
                                    <p:animEffect transition="in" filter="fade">
                                      <p:cBhvr>
                                        <p:cTn id="40" dur="2000"/>
                                        <p:tgtEl>
                                          <p:spTgt spid="170"/>
                                        </p:tgtEl>
                                      </p:cBhvr>
                                    </p:animEffect>
                                  </p:childTnLst>
                                </p:cTn>
                              </p:par>
                              <p:par>
                                <p:cTn id="41" presetID="10" presetClass="entr" presetSubtype="0" fill="hold" nodeType="withEffect">
                                  <p:stCondLst>
                                    <p:cond delay="0"/>
                                  </p:stCondLst>
                                  <p:childTnLst>
                                    <p:set>
                                      <p:cBhvr>
                                        <p:cTn id="42" dur="1" fill="hold">
                                          <p:stCondLst>
                                            <p:cond delay="0"/>
                                          </p:stCondLst>
                                        </p:cTn>
                                        <p:tgtEl>
                                          <p:spTgt spid="175"/>
                                        </p:tgtEl>
                                        <p:attrNameLst>
                                          <p:attrName>style.visibility</p:attrName>
                                        </p:attrNameLst>
                                      </p:cBhvr>
                                      <p:to>
                                        <p:strVal val="visible"/>
                                      </p:to>
                                    </p:set>
                                    <p:animEffect transition="in" filter="fade">
                                      <p:cBhvr>
                                        <p:cTn id="43" dur="2000"/>
                                        <p:tgtEl>
                                          <p:spTgt spid="175"/>
                                        </p:tgtEl>
                                      </p:cBhvr>
                                    </p:animEffect>
                                  </p:childTnLst>
                                </p:cTn>
                              </p:par>
                              <p:par>
                                <p:cTn id="44" presetID="10" presetClass="entr" presetSubtype="0" fill="hold" nodeType="withEffect">
                                  <p:stCondLst>
                                    <p:cond delay="0"/>
                                  </p:stCondLst>
                                  <p:childTnLst>
                                    <p:set>
                                      <p:cBhvr>
                                        <p:cTn id="45" dur="1" fill="hold">
                                          <p:stCondLst>
                                            <p:cond delay="0"/>
                                          </p:stCondLst>
                                        </p:cTn>
                                        <p:tgtEl>
                                          <p:spTgt spid="177"/>
                                        </p:tgtEl>
                                        <p:attrNameLst>
                                          <p:attrName>style.visibility</p:attrName>
                                        </p:attrNameLst>
                                      </p:cBhvr>
                                      <p:to>
                                        <p:strVal val="visible"/>
                                      </p:to>
                                    </p:set>
                                    <p:animEffect transition="in" filter="fade">
                                      <p:cBhvr>
                                        <p:cTn id="46" dur="2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Arial"/>
              <a:buNone/>
            </a:pPr>
            <a:r>
              <a:rPr lang="en-US" sz="4400" b="0" i="0" u="none" strike="noStrike" cap="none" baseline="0" dirty="0">
                <a:solidFill>
                  <a:srgbClr val="E600E6"/>
                </a:solidFill>
                <a:latin typeface="Arial"/>
                <a:ea typeface="Arial"/>
                <a:cs typeface="Arial"/>
                <a:sym typeface="Arial"/>
              </a:rPr>
              <a:t>Benefits</a:t>
            </a:r>
          </a:p>
        </p:txBody>
      </p:sp>
      <p:sp>
        <p:nvSpPr>
          <p:cNvPr id="190" name="Shape 190"/>
          <p:cNvSpPr txBox="1">
            <a:spLocks noGrp="1"/>
          </p:cNvSpPr>
          <p:nvPr>
            <p:ph type="body" idx="1"/>
          </p:nvPr>
        </p:nvSpPr>
        <p:spPr>
          <a:xfrm>
            <a:off x="457200" y="2247900"/>
            <a:ext cx="3844499" cy="38783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buClr>
                <a:schemeClr val="lt1"/>
              </a:buClr>
              <a:buSzPct val="100000"/>
              <a:buFont typeface="Arial"/>
              <a:buChar char="•"/>
            </a:pPr>
            <a:r>
              <a:rPr lang="en-US" sz="2800" b="0" i="0" u="none" strike="noStrike" cap="none" baseline="0" dirty="0">
                <a:solidFill>
                  <a:schemeClr val="lt1"/>
                </a:solidFill>
                <a:latin typeface="Arial"/>
                <a:ea typeface="Arial"/>
                <a:cs typeface="Arial"/>
                <a:sym typeface="Arial"/>
              </a:rPr>
              <a:t>Can earn extra money</a:t>
            </a:r>
          </a:p>
          <a:p>
            <a:pPr marL="342900" marR="0" lvl="0" indent="-342900" algn="l" rtl="0">
              <a:lnSpc>
                <a:spcPct val="90000"/>
              </a:lnSpc>
              <a:spcBef>
                <a:spcPts val="560"/>
              </a:spcBef>
              <a:buClr>
                <a:schemeClr val="lt1"/>
              </a:buClr>
              <a:buSzPct val="100000"/>
              <a:buFont typeface="Arial"/>
              <a:buChar char="•"/>
            </a:pPr>
            <a:r>
              <a:rPr lang="en-US" sz="2800" b="0" i="0" u="none" strike="noStrike" cap="none" baseline="0" dirty="0">
                <a:solidFill>
                  <a:schemeClr val="lt1"/>
                </a:solidFill>
                <a:latin typeface="Arial"/>
                <a:ea typeface="Arial"/>
                <a:cs typeface="Arial"/>
                <a:sym typeface="Arial"/>
              </a:rPr>
              <a:t>Can manage their own schedule</a:t>
            </a:r>
          </a:p>
          <a:p>
            <a:pPr marL="342900" marR="0" lvl="0" indent="-342900" algn="l" rtl="0">
              <a:lnSpc>
                <a:spcPct val="90000"/>
              </a:lnSpc>
              <a:spcBef>
                <a:spcPts val="560"/>
              </a:spcBef>
              <a:buClr>
                <a:schemeClr val="lt1"/>
              </a:buClr>
              <a:buSzPct val="100000"/>
              <a:buFont typeface="Arial"/>
              <a:buChar char="•"/>
            </a:pPr>
            <a:r>
              <a:rPr lang="en-US" sz="2800" b="0" i="0" u="none" strike="noStrike" cap="none" baseline="0" dirty="0">
                <a:solidFill>
                  <a:schemeClr val="lt1"/>
                </a:solidFill>
                <a:latin typeface="Arial"/>
                <a:ea typeface="Arial"/>
                <a:cs typeface="Arial"/>
                <a:sym typeface="Arial"/>
              </a:rPr>
              <a:t>No boss overseeing</a:t>
            </a:r>
          </a:p>
          <a:p>
            <a:pPr marL="342900" marR="0" lvl="0" indent="-342900" algn="l" rtl="0">
              <a:lnSpc>
                <a:spcPct val="90000"/>
              </a:lnSpc>
              <a:spcBef>
                <a:spcPts val="560"/>
              </a:spcBef>
              <a:buClr>
                <a:schemeClr val="lt1"/>
              </a:buClr>
              <a:buSzPct val="100000"/>
              <a:buFont typeface="Arial"/>
              <a:buChar char="•"/>
            </a:pPr>
            <a:r>
              <a:rPr lang="en-US" sz="2800" b="0" i="0" u="none" strike="noStrike" cap="none" baseline="0" dirty="0">
                <a:solidFill>
                  <a:schemeClr val="lt1"/>
                </a:solidFill>
                <a:latin typeface="Arial"/>
                <a:ea typeface="Arial"/>
                <a:cs typeface="Arial"/>
                <a:sym typeface="Arial"/>
              </a:rPr>
              <a:t>Meeting new people</a:t>
            </a:r>
          </a:p>
          <a:p>
            <a:pPr marL="342900" marR="0" lvl="0" indent="-342900" algn="l" rtl="0">
              <a:lnSpc>
                <a:spcPct val="90000"/>
              </a:lnSpc>
              <a:spcBef>
                <a:spcPts val="560"/>
              </a:spcBef>
              <a:buClr>
                <a:schemeClr val="dk1"/>
              </a:buClr>
              <a:buFont typeface="Arial"/>
              <a:buNone/>
            </a:pPr>
            <a:endParaRPr sz="2800" b="0" i="0" u="none" strike="noStrike" cap="none" baseline="0" dirty="0">
              <a:solidFill>
                <a:schemeClr val="lt1"/>
              </a:solidFill>
              <a:latin typeface="Calibri"/>
              <a:ea typeface="Calibri"/>
              <a:cs typeface="Calibri"/>
              <a:sym typeface="Calibri"/>
            </a:endParaRPr>
          </a:p>
        </p:txBody>
      </p:sp>
      <p:sp>
        <p:nvSpPr>
          <p:cNvPr id="191" name="Shape 191"/>
          <p:cNvSpPr txBox="1">
            <a:spLocks noGrp="1"/>
          </p:cNvSpPr>
          <p:nvPr>
            <p:ph type="body" idx="2"/>
          </p:nvPr>
        </p:nvSpPr>
        <p:spPr>
          <a:xfrm>
            <a:off x="5167550" y="2247900"/>
            <a:ext cx="3669599" cy="38783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buClr>
                <a:srgbClr val="FFFFFF"/>
              </a:buClr>
              <a:buSzPct val="100000"/>
              <a:buFont typeface="Arial"/>
              <a:buChar char="•"/>
            </a:pPr>
            <a:r>
              <a:rPr lang="en-US" sz="2800" b="0" i="0" u="none" strike="noStrike" cap="none" baseline="0" dirty="0">
                <a:solidFill>
                  <a:srgbClr val="FFFFFF"/>
                </a:solidFill>
                <a:latin typeface="Arial"/>
                <a:ea typeface="Arial"/>
                <a:cs typeface="Arial"/>
                <a:sym typeface="Arial"/>
              </a:rPr>
              <a:t>No need to wait</a:t>
            </a:r>
          </a:p>
          <a:p>
            <a:pPr marL="342900" marR="0" lvl="0" indent="-342900" algn="l" rtl="0">
              <a:lnSpc>
                <a:spcPct val="90000"/>
              </a:lnSpc>
              <a:spcBef>
                <a:spcPts val="560"/>
              </a:spcBef>
              <a:buClr>
                <a:srgbClr val="FFFFFF"/>
              </a:buClr>
              <a:buSzPct val="100000"/>
              <a:buFont typeface="Arial"/>
              <a:buChar char="•"/>
            </a:pPr>
            <a:r>
              <a:rPr lang="en-US" sz="2800" b="0" i="0" u="none" strike="noStrike" cap="none" baseline="0" dirty="0">
                <a:solidFill>
                  <a:srgbClr val="FFFFFF"/>
                </a:solidFill>
                <a:latin typeface="Arial"/>
                <a:ea typeface="Arial"/>
                <a:cs typeface="Arial"/>
                <a:sym typeface="Arial"/>
              </a:rPr>
              <a:t>Affordable prices</a:t>
            </a:r>
          </a:p>
          <a:p>
            <a:pPr marL="342900" marR="0" lvl="0" indent="-342900" algn="l" rtl="0">
              <a:lnSpc>
                <a:spcPct val="90000"/>
              </a:lnSpc>
              <a:spcBef>
                <a:spcPts val="560"/>
              </a:spcBef>
              <a:buClr>
                <a:srgbClr val="FFFFFF"/>
              </a:buClr>
              <a:buSzPct val="100000"/>
              <a:buFont typeface="Arial"/>
              <a:buChar char="•"/>
            </a:pPr>
            <a:r>
              <a:rPr lang="en-US" sz="2800" b="0" i="0" u="none" strike="noStrike" cap="none" baseline="0" dirty="0">
                <a:solidFill>
                  <a:srgbClr val="FFFFFF"/>
                </a:solidFill>
                <a:latin typeface="Arial"/>
                <a:ea typeface="Arial"/>
                <a:cs typeface="Arial"/>
                <a:sym typeface="Arial"/>
              </a:rPr>
              <a:t>High Quality service</a:t>
            </a:r>
          </a:p>
          <a:p>
            <a:pPr marL="342900" marR="0" lvl="0" indent="-342900" algn="l" rtl="0">
              <a:lnSpc>
                <a:spcPct val="90000"/>
              </a:lnSpc>
              <a:spcBef>
                <a:spcPts val="560"/>
              </a:spcBef>
              <a:buClr>
                <a:srgbClr val="FFFFFF"/>
              </a:buClr>
              <a:buSzPct val="100000"/>
              <a:buFont typeface="Arial"/>
              <a:buChar char="•"/>
            </a:pPr>
            <a:r>
              <a:rPr lang="en-US" sz="2800" b="0" i="0" u="none" strike="noStrike" cap="none" baseline="0" dirty="0">
                <a:solidFill>
                  <a:srgbClr val="FFFFFF"/>
                </a:solidFill>
                <a:latin typeface="Arial"/>
                <a:ea typeface="Arial"/>
                <a:cs typeface="Arial"/>
                <a:sym typeface="Arial"/>
              </a:rPr>
              <a:t>Easy to use</a:t>
            </a:r>
          </a:p>
          <a:p>
            <a:pPr marL="342900" marR="0" lvl="0" indent="-342900" algn="l" rtl="0">
              <a:lnSpc>
                <a:spcPct val="90000"/>
              </a:lnSpc>
              <a:spcBef>
                <a:spcPts val="560"/>
              </a:spcBef>
              <a:buClr>
                <a:srgbClr val="FFFFFF"/>
              </a:buClr>
              <a:buSzPct val="100000"/>
              <a:buFont typeface="Arial"/>
              <a:buChar char="•"/>
            </a:pPr>
            <a:r>
              <a:rPr lang="en-US" sz="2800" b="0" i="0" u="none" strike="noStrike" cap="none" baseline="0" dirty="0">
                <a:solidFill>
                  <a:srgbClr val="FFFFFF"/>
                </a:solidFill>
                <a:latin typeface="Arial"/>
                <a:ea typeface="Arial"/>
                <a:cs typeface="Arial"/>
                <a:sym typeface="Arial"/>
              </a:rPr>
              <a:t>Convenience</a:t>
            </a:r>
          </a:p>
          <a:p>
            <a:pPr marL="342900" marR="0" lvl="0" indent="-165100" algn="l" rtl="0">
              <a:lnSpc>
                <a:spcPct val="90000"/>
              </a:lnSpc>
              <a:spcBef>
                <a:spcPts val="560"/>
              </a:spcBef>
              <a:buClr>
                <a:schemeClr val="dk1"/>
              </a:buClr>
              <a:buFont typeface="Arial"/>
              <a:buNone/>
            </a:pPr>
            <a:endParaRPr sz="2800" b="0" i="0" u="none" strike="noStrike" cap="none" baseline="0" dirty="0">
              <a:solidFill>
                <a:srgbClr val="FFFFFF"/>
              </a:solidFill>
              <a:latin typeface="Calibri"/>
              <a:ea typeface="Calibri"/>
              <a:cs typeface="Calibri"/>
              <a:sym typeface="Calibri"/>
            </a:endParaRPr>
          </a:p>
        </p:txBody>
      </p:sp>
      <p:sp>
        <p:nvSpPr>
          <p:cNvPr id="192" name="Shape 192"/>
          <p:cNvSpPr txBox="1"/>
          <p:nvPr/>
        </p:nvSpPr>
        <p:spPr>
          <a:xfrm>
            <a:off x="622300" y="1417637"/>
            <a:ext cx="3060700" cy="58477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1" i="0" u="none" strike="noStrike" cap="none" baseline="0" dirty="0">
                <a:solidFill>
                  <a:srgbClr val="E600E6"/>
                </a:solidFill>
                <a:latin typeface="Arial"/>
                <a:ea typeface="Arial"/>
                <a:cs typeface="Arial"/>
                <a:sym typeface="Arial"/>
              </a:rPr>
              <a:t>Professionals</a:t>
            </a:r>
          </a:p>
        </p:txBody>
      </p:sp>
      <p:sp>
        <p:nvSpPr>
          <p:cNvPr id="193" name="Shape 193"/>
          <p:cNvSpPr txBox="1"/>
          <p:nvPr/>
        </p:nvSpPr>
        <p:spPr>
          <a:xfrm>
            <a:off x="5626100" y="1417637"/>
            <a:ext cx="3060700" cy="58477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1" i="0" u="none" strike="noStrike" cap="none" baseline="0" dirty="0">
                <a:solidFill>
                  <a:srgbClr val="E600E6"/>
                </a:solidFill>
                <a:latin typeface="Arial"/>
                <a:ea typeface="Arial"/>
                <a:cs typeface="Arial"/>
                <a:sym typeface="Arial"/>
              </a:rPr>
              <a:t>Clients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Arial"/>
              <a:buNone/>
            </a:pPr>
            <a:r>
              <a:rPr lang="en-US" sz="4400" b="0" i="0" u="none" strike="noStrike" cap="none" baseline="0" dirty="0">
                <a:solidFill>
                  <a:srgbClr val="E600E6"/>
                </a:solidFill>
                <a:latin typeface="Arial"/>
                <a:ea typeface="Arial"/>
                <a:cs typeface="Arial"/>
                <a:sym typeface="Arial"/>
              </a:rPr>
              <a:t>How do we ensure quality?</a:t>
            </a:r>
          </a:p>
        </p:txBody>
      </p:sp>
      <p:sp>
        <p:nvSpPr>
          <p:cNvPr id="200" name="Shape 200"/>
          <p:cNvSpPr txBox="1"/>
          <p:nvPr/>
        </p:nvSpPr>
        <p:spPr>
          <a:xfrm>
            <a:off x="457200" y="1446767"/>
            <a:ext cx="2540000"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000" b="0" i="0" u="none" strike="noStrike" cap="none" baseline="0">
                <a:solidFill>
                  <a:srgbClr val="E600E6"/>
                </a:solidFill>
                <a:latin typeface="Calibri"/>
                <a:ea typeface="Calibri"/>
                <a:cs typeface="Calibri"/>
                <a:sym typeface="Calibri"/>
              </a:rPr>
              <a:t>Service</a:t>
            </a:r>
          </a:p>
        </p:txBody>
      </p:sp>
      <p:sp>
        <p:nvSpPr>
          <p:cNvPr id="201" name="Shape 201"/>
          <p:cNvSpPr txBox="1"/>
          <p:nvPr/>
        </p:nvSpPr>
        <p:spPr>
          <a:xfrm>
            <a:off x="3187700" y="1446767"/>
            <a:ext cx="2654299"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000" b="0" i="0" u="none" strike="noStrike" cap="none" baseline="0">
                <a:solidFill>
                  <a:srgbClr val="E600E6"/>
                </a:solidFill>
                <a:latin typeface="Calibri"/>
                <a:ea typeface="Calibri"/>
                <a:cs typeface="Calibri"/>
                <a:sym typeface="Calibri"/>
              </a:rPr>
              <a:t>Materials</a:t>
            </a:r>
          </a:p>
        </p:txBody>
      </p:sp>
      <p:sp>
        <p:nvSpPr>
          <p:cNvPr id="202" name="Shape 202"/>
          <p:cNvSpPr txBox="1"/>
          <p:nvPr/>
        </p:nvSpPr>
        <p:spPr>
          <a:xfrm>
            <a:off x="5880100" y="1417637"/>
            <a:ext cx="2806699"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000" b="0" i="0" u="none" strike="noStrike" cap="none" baseline="0">
                <a:solidFill>
                  <a:srgbClr val="E600E6"/>
                </a:solidFill>
                <a:latin typeface="Calibri"/>
                <a:ea typeface="Calibri"/>
                <a:cs typeface="Calibri"/>
                <a:sym typeface="Calibri"/>
              </a:rPr>
              <a:t>Brands</a:t>
            </a:r>
          </a:p>
        </p:txBody>
      </p:sp>
      <p:sp>
        <p:nvSpPr>
          <p:cNvPr id="203" name="Shape 203"/>
          <p:cNvSpPr txBox="1"/>
          <p:nvPr/>
        </p:nvSpPr>
        <p:spPr>
          <a:xfrm>
            <a:off x="457200" y="1920676"/>
            <a:ext cx="2540000" cy="2862322"/>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100000"/>
              <a:buFont typeface="Arial"/>
              <a:buChar char="•"/>
            </a:pPr>
            <a:r>
              <a:rPr lang="en-US" sz="1800" b="0" i="0" u="none" strike="noStrike" cap="none" baseline="0" dirty="0">
                <a:solidFill>
                  <a:schemeClr val="lt1"/>
                </a:solidFill>
                <a:latin typeface="Arial"/>
                <a:ea typeface="Arial"/>
                <a:cs typeface="Arial"/>
                <a:sym typeface="Arial"/>
              </a:rPr>
              <a:t>Stylists are not trained by </a:t>
            </a:r>
            <a:r>
              <a:rPr lang="en-US" sz="1800" b="0" i="0" u="none" strike="noStrike" cap="none" baseline="0" dirty="0" err="1">
                <a:solidFill>
                  <a:schemeClr val="lt1"/>
                </a:solidFill>
                <a:latin typeface="Arial"/>
                <a:ea typeface="Arial"/>
                <a:cs typeface="Arial"/>
                <a:sym typeface="Arial"/>
              </a:rPr>
              <a:t>BeautyFit</a:t>
            </a:r>
            <a:endParaRPr lang="en-US" sz="1800" b="0" i="0" u="none" strike="noStrike" cap="none" baseline="0" dirty="0">
              <a:solidFill>
                <a:schemeClr val="lt1"/>
              </a:solidFill>
              <a:latin typeface="Arial"/>
              <a:ea typeface="Arial"/>
              <a:cs typeface="Arial"/>
              <a:sym typeface="Arial"/>
            </a:endParaRPr>
          </a:p>
          <a:p>
            <a:pPr marL="0" marR="0" lvl="0" indent="114300" algn="l" rtl="0">
              <a:spcBef>
                <a:spcPts val="0"/>
              </a:spcBef>
              <a:buClr>
                <a:schemeClr val="dk1"/>
              </a:buClr>
              <a:buFont typeface="Arial"/>
              <a:buNone/>
            </a:pPr>
            <a:endParaRPr sz="1800" b="0" i="0" u="none" strike="noStrike" cap="none" baseline="0" dirty="0">
              <a:solidFill>
                <a:schemeClr val="lt1"/>
              </a:solidFill>
              <a:latin typeface="Arial"/>
              <a:ea typeface="Arial"/>
              <a:cs typeface="Arial"/>
              <a:sym typeface="Arial"/>
            </a:endParaRPr>
          </a:p>
          <a:p>
            <a:pPr marL="0" marR="0" lvl="0" indent="0" algn="l" rtl="0">
              <a:spcBef>
                <a:spcPts val="0"/>
              </a:spcBef>
              <a:buClr>
                <a:schemeClr val="lt1"/>
              </a:buClr>
              <a:buSzPct val="100000"/>
              <a:buFont typeface="Arial"/>
              <a:buChar char="•"/>
            </a:pPr>
            <a:r>
              <a:rPr lang="en-US" sz="1800" b="0" i="0" u="none" strike="noStrike" cap="none" baseline="0" dirty="0">
                <a:solidFill>
                  <a:schemeClr val="lt1"/>
                </a:solidFill>
                <a:latin typeface="Arial"/>
                <a:ea typeface="Arial"/>
                <a:cs typeface="Arial"/>
                <a:sym typeface="Arial"/>
              </a:rPr>
              <a:t>A Beauty School will ensure the Stylist is certified</a:t>
            </a:r>
          </a:p>
          <a:p>
            <a:pPr marL="0" marR="0" lvl="0" indent="114300" algn="l" rtl="0">
              <a:spcBef>
                <a:spcPts val="0"/>
              </a:spcBef>
              <a:buClr>
                <a:schemeClr val="dk1"/>
              </a:buClr>
              <a:buFont typeface="Arial"/>
              <a:buNone/>
            </a:pPr>
            <a:endParaRPr sz="1800" b="0" i="0" u="none" strike="noStrike" cap="none" baseline="0" dirty="0">
              <a:solidFill>
                <a:schemeClr val="lt1"/>
              </a:solidFill>
              <a:latin typeface="Arial"/>
              <a:ea typeface="Arial"/>
              <a:cs typeface="Arial"/>
              <a:sym typeface="Arial"/>
            </a:endParaRPr>
          </a:p>
          <a:p>
            <a:pPr marL="0" marR="0" lvl="0" indent="0" algn="l" rtl="0">
              <a:spcBef>
                <a:spcPts val="0"/>
              </a:spcBef>
              <a:buClr>
                <a:schemeClr val="lt1"/>
              </a:buClr>
              <a:buSzPct val="100000"/>
              <a:buFont typeface="Arial"/>
              <a:buChar char="•"/>
            </a:pPr>
            <a:r>
              <a:rPr lang="en-US" sz="1800" b="0" i="0" u="none" strike="noStrike" cap="none" baseline="0" dirty="0">
                <a:solidFill>
                  <a:schemeClr val="lt1"/>
                </a:solidFill>
                <a:latin typeface="Arial"/>
                <a:ea typeface="Arial"/>
                <a:cs typeface="Arial"/>
                <a:sym typeface="Arial"/>
              </a:rPr>
              <a:t>Customer can rate the beauty professionals and write reviews</a:t>
            </a:r>
          </a:p>
        </p:txBody>
      </p:sp>
      <p:sp>
        <p:nvSpPr>
          <p:cNvPr id="204" name="Shape 204"/>
          <p:cNvSpPr txBox="1"/>
          <p:nvPr/>
        </p:nvSpPr>
        <p:spPr>
          <a:xfrm>
            <a:off x="3187700" y="2247900"/>
            <a:ext cx="2654299" cy="2308323"/>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100000"/>
              <a:buFont typeface="Arial"/>
              <a:buChar char="•"/>
            </a:pPr>
            <a:r>
              <a:rPr lang="en-US" sz="1800" b="0" i="0" u="none" strike="noStrike" cap="none" baseline="0" dirty="0">
                <a:solidFill>
                  <a:schemeClr val="lt1"/>
                </a:solidFill>
                <a:latin typeface="Arial"/>
                <a:ea typeface="Arial"/>
                <a:cs typeface="Arial"/>
                <a:sym typeface="Arial"/>
              </a:rPr>
              <a:t>Stylists will use disposable materials for waxing, nails, and makeup</a:t>
            </a:r>
          </a:p>
          <a:p>
            <a:pPr marL="0" marR="0" lvl="0" indent="114300" algn="l" rtl="0">
              <a:spcBef>
                <a:spcPts val="0"/>
              </a:spcBef>
              <a:buClr>
                <a:schemeClr val="dk1"/>
              </a:buClr>
              <a:buFont typeface="Arial"/>
              <a:buNone/>
            </a:pPr>
            <a:endParaRPr sz="1800" b="0" i="0" u="none" strike="noStrike" cap="none" baseline="0" dirty="0">
              <a:solidFill>
                <a:schemeClr val="lt1"/>
              </a:solidFill>
              <a:latin typeface="Arial"/>
              <a:ea typeface="Arial"/>
              <a:cs typeface="Arial"/>
              <a:sym typeface="Arial"/>
            </a:endParaRPr>
          </a:p>
          <a:p>
            <a:pPr marL="0" marR="0" lvl="0" indent="0" algn="l" rtl="0">
              <a:spcBef>
                <a:spcPts val="0"/>
              </a:spcBef>
              <a:buClr>
                <a:schemeClr val="lt1"/>
              </a:buClr>
              <a:buSzPct val="100000"/>
              <a:buFont typeface="Arial"/>
              <a:buChar char="•"/>
            </a:pPr>
            <a:r>
              <a:rPr lang="en-US" sz="1800" b="0" i="0" u="none" strike="noStrike" cap="none" baseline="0" dirty="0" err="1">
                <a:solidFill>
                  <a:schemeClr val="lt1"/>
                </a:solidFill>
                <a:latin typeface="Arial"/>
                <a:ea typeface="Arial"/>
                <a:cs typeface="Arial"/>
                <a:sym typeface="Arial"/>
              </a:rPr>
              <a:t>BeautyFit</a:t>
            </a:r>
            <a:r>
              <a:rPr lang="en-US" sz="1800" b="0" i="0" u="none" strike="noStrike" cap="none" baseline="0" dirty="0">
                <a:solidFill>
                  <a:schemeClr val="lt1"/>
                </a:solidFill>
                <a:latin typeface="Arial"/>
                <a:ea typeface="Arial"/>
                <a:cs typeface="Arial"/>
                <a:sym typeface="Arial"/>
              </a:rPr>
              <a:t> will provide the beauty materials </a:t>
            </a:r>
          </a:p>
          <a:p>
            <a:pPr marL="0" marR="0" lvl="0" indent="114300" algn="l" rtl="0">
              <a:spcBef>
                <a:spcPts val="0"/>
              </a:spcBef>
              <a:buClr>
                <a:schemeClr val="dk1"/>
              </a:buClr>
              <a:buFont typeface="Arial"/>
              <a:buNone/>
            </a:pPr>
            <a:endParaRPr sz="1800" b="0" i="0" u="none" strike="noStrike" cap="none" baseline="0" dirty="0">
              <a:solidFill>
                <a:schemeClr val="lt1"/>
              </a:solidFill>
              <a:latin typeface="Arial"/>
              <a:ea typeface="Arial"/>
              <a:cs typeface="Arial"/>
              <a:sym typeface="Arial"/>
            </a:endParaRPr>
          </a:p>
        </p:txBody>
      </p:sp>
      <p:sp>
        <p:nvSpPr>
          <p:cNvPr id="205" name="Shape 205"/>
          <p:cNvSpPr txBox="1"/>
          <p:nvPr/>
        </p:nvSpPr>
        <p:spPr>
          <a:xfrm>
            <a:off x="6146800" y="2247900"/>
            <a:ext cx="2540000" cy="923329"/>
          </a:xfrm>
          <a:prstGeom prst="rect">
            <a:avLst/>
          </a:prstGeom>
          <a:noFill/>
          <a:ln>
            <a:noFill/>
          </a:ln>
        </p:spPr>
        <p:txBody>
          <a:bodyPr lIns="91425" tIns="45700" rIns="91425" bIns="45700" anchor="t" anchorCtr="0">
            <a:noAutofit/>
          </a:bodyPr>
          <a:lstStyle/>
          <a:p>
            <a:pPr marL="0" marR="0" lvl="0" indent="0" algn="l" rtl="0">
              <a:spcBef>
                <a:spcPts val="0"/>
              </a:spcBef>
              <a:buClr>
                <a:schemeClr val="lt1"/>
              </a:buClr>
              <a:buSzPct val="100000"/>
              <a:buFont typeface="Arial"/>
              <a:buChar char="•"/>
            </a:pPr>
            <a:r>
              <a:rPr lang="en-US" sz="1800" b="0" i="0" u="none" strike="noStrike" cap="none" baseline="0" dirty="0" err="1">
                <a:solidFill>
                  <a:schemeClr val="lt1"/>
                </a:solidFill>
                <a:latin typeface="Arial"/>
                <a:ea typeface="Arial"/>
                <a:cs typeface="Arial"/>
                <a:sym typeface="Arial"/>
              </a:rPr>
              <a:t>BeautyFit</a:t>
            </a:r>
            <a:r>
              <a:rPr lang="en-US" sz="1800" b="0" i="0" u="none" strike="noStrike" cap="none" baseline="0" dirty="0">
                <a:solidFill>
                  <a:schemeClr val="lt1"/>
                </a:solidFill>
                <a:latin typeface="Arial"/>
                <a:ea typeface="Arial"/>
                <a:cs typeface="Arial"/>
                <a:sym typeface="Arial"/>
              </a:rPr>
              <a:t> will partner with beauty brands</a:t>
            </a:r>
          </a:p>
          <a:p>
            <a:pPr marL="0" marR="0" lvl="0" indent="114300" algn="l" rtl="0">
              <a:spcBef>
                <a:spcPts val="0"/>
              </a:spcBef>
              <a:buClr>
                <a:schemeClr val="dk1"/>
              </a:buClr>
              <a:buFont typeface="Arial"/>
              <a:buNone/>
            </a:pPr>
            <a:endParaRPr sz="1800" b="0" i="0" u="none" strike="noStrike" cap="none" baseline="0" dirty="0">
              <a:solidFill>
                <a:schemeClr val="lt1"/>
              </a:solidFill>
              <a:latin typeface="Arial"/>
              <a:ea typeface="Arial"/>
              <a:cs typeface="Arial"/>
              <a:sym typeface="Arial"/>
            </a:endParaRPr>
          </a:p>
        </p:txBody>
      </p:sp>
      <p:pic>
        <p:nvPicPr>
          <p:cNvPr id="206" name="Shape 206"/>
          <p:cNvPicPr preferRelativeResize="0"/>
          <p:nvPr/>
        </p:nvPicPr>
        <p:blipFill rotWithShape="1">
          <a:blip r:embed="rId3">
            <a:alphaModFix/>
          </a:blip>
          <a:srcRect/>
          <a:stretch/>
        </p:blipFill>
        <p:spPr>
          <a:xfrm>
            <a:off x="3187700" y="4856798"/>
            <a:ext cx="2878540" cy="1759108"/>
          </a:xfrm>
          <a:prstGeom prst="rect">
            <a:avLst/>
          </a:prstGeom>
          <a:noFill/>
          <a:ln>
            <a:noFill/>
          </a:ln>
        </p:spPr>
      </p:pic>
      <p:pic>
        <p:nvPicPr>
          <p:cNvPr id="207" name="Shape 207"/>
          <p:cNvPicPr preferRelativeResize="0"/>
          <p:nvPr/>
        </p:nvPicPr>
        <p:blipFill rotWithShape="1">
          <a:blip r:embed="rId4">
            <a:alphaModFix/>
          </a:blip>
          <a:srcRect/>
          <a:stretch/>
        </p:blipFill>
        <p:spPr>
          <a:xfrm>
            <a:off x="457200" y="4856798"/>
            <a:ext cx="2540000" cy="1759108"/>
          </a:xfrm>
          <a:prstGeom prst="rect">
            <a:avLst/>
          </a:prstGeom>
          <a:noFill/>
          <a:ln>
            <a:noFill/>
          </a:ln>
        </p:spPr>
      </p:pic>
      <p:pic>
        <p:nvPicPr>
          <p:cNvPr id="208" name="Shape 208"/>
          <p:cNvPicPr preferRelativeResize="0"/>
          <p:nvPr/>
        </p:nvPicPr>
        <p:blipFill rotWithShape="1">
          <a:blip r:embed="rId5">
            <a:alphaModFix/>
          </a:blip>
          <a:srcRect/>
          <a:stretch/>
        </p:blipFill>
        <p:spPr>
          <a:xfrm>
            <a:off x="6256739" y="4856798"/>
            <a:ext cx="2419716" cy="176848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Calibri"/>
              <a:buNone/>
            </a:pPr>
            <a:r>
              <a:rPr lang="en-US" sz="4400" b="0" i="0" u="none" strike="noStrike" cap="none" baseline="0">
                <a:solidFill>
                  <a:srgbClr val="E600E6"/>
                </a:solidFill>
                <a:latin typeface="Calibri"/>
                <a:ea typeface="Calibri"/>
                <a:cs typeface="Calibri"/>
                <a:sym typeface="Calibri"/>
              </a:rPr>
              <a:t>Our Partners</a:t>
            </a:r>
          </a:p>
        </p:txBody>
      </p:sp>
      <p:sp>
        <p:nvSpPr>
          <p:cNvPr id="215" name="Shape 215"/>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0" marR="0" lvl="0" indent="0" algn="just" rtl="0">
              <a:lnSpc>
                <a:spcPct val="90000"/>
              </a:lnSpc>
              <a:spcBef>
                <a:spcPts val="0"/>
              </a:spcBef>
              <a:buClr>
                <a:srgbClr val="E600E6"/>
              </a:buClr>
              <a:buSzPct val="25000"/>
              <a:buFont typeface="Arial"/>
              <a:buNone/>
            </a:pPr>
            <a:r>
              <a:rPr lang="en-US" sz="2400" b="0" i="0" u="none" strike="noStrike" cap="none" baseline="0" dirty="0">
                <a:solidFill>
                  <a:srgbClr val="E600E6"/>
                </a:solidFill>
                <a:latin typeface="+mj-lt"/>
                <a:ea typeface="Calibri"/>
                <a:cs typeface="Calibri"/>
                <a:sym typeface="Calibri"/>
              </a:rPr>
              <a:t>Beauty Schools: </a:t>
            </a:r>
            <a:r>
              <a:rPr lang="en-US" sz="2400" b="0" i="0" u="none" strike="noStrike" cap="none" baseline="0" dirty="0">
                <a:solidFill>
                  <a:schemeClr val="lt1"/>
                </a:solidFill>
                <a:latin typeface="+mj-lt"/>
                <a:ea typeface="Calibri"/>
                <a:cs typeface="Calibri"/>
                <a:sym typeface="Calibri"/>
              </a:rPr>
              <a:t>will certificate our professionals to guarantee a high quality and professional service.</a:t>
            </a:r>
          </a:p>
          <a:p>
            <a:pPr marL="0" marR="0" lvl="0" indent="0" algn="just" rtl="0">
              <a:lnSpc>
                <a:spcPct val="90000"/>
              </a:lnSpc>
              <a:spcBef>
                <a:spcPts val="480"/>
              </a:spcBef>
              <a:buClr>
                <a:schemeClr val="lt1"/>
              </a:buClr>
              <a:buSzPct val="25000"/>
              <a:buFont typeface="Arial"/>
              <a:buNone/>
            </a:pPr>
            <a:r>
              <a:rPr lang="en-US" sz="2400" b="0" i="1" u="none" strike="noStrike" cap="none" baseline="0" dirty="0">
                <a:solidFill>
                  <a:schemeClr val="lt1"/>
                </a:solidFill>
                <a:latin typeface="+mj-lt"/>
                <a:ea typeface="Calibri"/>
                <a:cs typeface="Calibri"/>
                <a:sym typeface="Calibri"/>
              </a:rPr>
              <a:t>Why would they want to partner with us?</a:t>
            </a:r>
          </a:p>
          <a:p>
            <a:pPr marL="0" marR="0" lvl="0" indent="0" algn="just" rtl="0">
              <a:lnSpc>
                <a:spcPct val="90000"/>
              </a:lnSpc>
              <a:spcBef>
                <a:spcPts val="480"/>
              </a:spcBef>
              <a:buClr>
                <a:schemeClr val="dk1"/>
              </a:buClr>
              <a:buFont typeface="Arial"/>
              <a:buNone/>
            </a:pPr>
            <a:endParaRPr sz="2400" b="0" i="1" u="none" strike="noStrike" cap="none" baseline="0" dirty="0">
              <a:solidFill>
                <a:srgbClr val="E600E6"/>
              </a:solidFill>
              <a:latin typeface="+mj-lt"/>
              <a:ea typeface="Calibri"/>
              <a:cs typeface="Calibri"/>
              <a:sym typeface="Calibri"/>
            </a:endParaRPr>
          </a:p>
          <a:p>
            <a:pPr marL="0" marR="0" lvl="0" indent="0" algn="just" rtl="0">
              <a:lnSpc>
                <a:spcPct val="90000"/>
              </a:lnSpc>
              <a:spcBef>
                <a:spcPts val="560"/>
              </a:spcBef>
              <a:buClr>
                <a:srgbClr val="E600E6"/>
              </a:buClr>
              <a:buSzPct val="25000"/>
              <a:buFont typeface="Arial"/>
              <a:buNone/>
            </a:pPr>
            <a:r>
              <a:rPr lang="en-US" sz="2800" b="1" i="0" u="none" strike="noStrike" cap="none" baseline="0" dirty="0" smtClean="0">
                <a:solidFill>
                  <a:srgbClr val="E600E6"/>
                </a:solidFill>
                <a:latin typeface="+mj-lt"/>
                <a:ea typeface="Calibri"/>
                <a:cs typeface="Calibri"/>
                <a:sym typeface="Calibri"/>
              </a:rPr>
              <a:t>Brand </a:t>
            </a:r>
            <a:r>
              <a:rPr lang="en-US" sz="2800" b="1" i="0" u="none" strike="noStrike" cap="none" baseline="0" dirty="0">
                <a:solidFill>
                  <a:srgbClr val="E600E6"/>
                </a:solidFill>
                <a:latin typeface="+mj-lt"/>
                <a:ea typeface="Calibri"/>
                <a:cs typeface="Calibri"/>
                <a:sym typeface="Calibri"/>
              </a:rPr>
              <a:t>visibility 			More costumers</a:t>
            </a:r>
          </a:p>
          <a:p>
            <a:pPr marL="0" marR="0" lvl="0" indent="0" algn="just" rtl="0">
              <a:lnSpc>
                <a:spcPct val="90000"/>
              </a:lnSpc>
              <a:spcBef>
                <a:spcPts val="560"/>
              </a:spcBef>
              <a:buClr>
                <a:schemeClr val="dk1"/>
              </a:buClr>
              <a:buFont typeface="Arial"/>
              <a:buNone/>
            </a:pPr>
            <a:endParaRPr sz="2800" b="0" i="0" u="none" strike="noStrike" cap="none" baseline="0" dirty="0">
              <a:solidFill>
                <a:srgbClr val="E600E6"/>
              </a:solidFill>
              <a:latin typeface="+mj-lt"/>
              <a:ea typeface="Calibri"/>
              <a:cs typeface="Calibri"/>
              <a:sym typeface="Calibri"/>
            </a:endParaRPr>
          </a:p>
          <a:p>
            <a:pPr marL="0" marR="0" lvl="0" indent="0" algn="just" rtl="0">
              <a:lnSpc>
                <a:spcPct val="90000"/>
              </a:lnSpc>
              <a:spcBef>
                <a:spcPts val="480"/>
              </a:spcBef>
              <a:buClr>
                <a:srgbClr val="E600E6"/>
              </a:buClr>
              <a:buSzPct val="25000"/>
              <a:buFont typeface="Arial"/>
              <a:buNone/>
            </a:pPr>
            <a:r>
              <a:rPr lang="en-US" sz="2400" b="0" i="0" u="none" strike="noStrike" cap="none" baseline="0" dirty="0">
                <a:solidFill>
                  <a:srgbClr val="E600E6"/>
                </a:solidFill>
                <a:latin typeface="+mj-lt"/>
                <a:ea typeface="Calibri"/>
                <a:cs typeface="Calibri"/>
                <a:sym typeface="Calibri"/>
              </a:rPr>
              <a:t>Beauty Brands: </a:t>
            </a:r>
            <a:r>
              <a:rPr lang="en-US" sz="2400" b="0" i="0" u="none" strike="noStrike" cap="none" baseline="0" dirty="0">
                <a:solidFill>
                  <a:schemeClr val="lt1"/>
                </a:solidFill>
                <a:latin typeface="+mj-lt"/>
                <a:ea typeface="Calibri"/>
                <a:cs typeface="Calibri"/>
                <a:sym typeface="Calibri"/>
              </a:rPr>
              <a:t>will provide high quality beauty materials at a lower price to </a:t>
            </a:r>
            <a:r>
              <a:rPr lang="en-US" sz="2400" b="0" i="0" u="none" strike="noStrike" cap="none" baseline="0" dirty="0" err="1">
                <a:solidFill>
                  <a:schemeClr val="lt1"/>
                </a:solidFill>
                <a:latin typeface="+mj-lt"/>
                <a:ea typeface="Calibri"/>
                <a:cs typeface="Calibri"/>
                <a:sym typeface="Calibri"/>
              </a:rPr>
              <a:t>BeautyFit</a:t>
            </a:r>
            <a:r>
              <a:rPr lang="en-US" sz="2400" b="0" i="0" u="none" strike="noStrike" cap="none" baseline="0" dirty="0">
                <a:solidFill>
                  <a:schemeClr val="lt1"/>
                </a:solidFill>
                <a:latin typeface="+mj-lt"/>
                <a:ea typeface="Calibri"/>
                <a:cs typeface="Calibri"/>
                <a:sym typeface="Calibri"/>
              </a:rPr>
              <a:t>.</a:t>
            </a:r>
          </a:p>
          <a:p>
            <a:pPr marL="0" marR="0" lvl="0" indent="0" algn="just" rtl="0">
              <a:lnSpc>
                <a:spcPct val="90000"/>
              </a:lnSpc>
              <a:spcBef>
                <a:spcPts val="480"/>
              </a:spcBef>
              <a:buClr>
                <a:schemeClr val="lt1"/>
              </a:buClr>
              <a:buSzPct val="25000"/>
              <a:buFont typeface="Arial"/>
              <a:buNone/>
            </a:pPr>
            <a:r>
              <a:rPr lang="en-US" sz="2400" b="0" i="1" u="none" strike="noStrike" cap="none" baseline="0" dirty="0">
                <a:solidFill>
                  <a:schemeClr val="lt1"/>
                </a:solidFill>
                <a:latin typeface="+mj-lt"/>
                <a:ea typeface="Calibri"/>
                <a:cs typeface="Calibri"/>
                <a:sym typeface="Calibri"/>
              </a:rPr>
              <a:t>Why would they want to partner with us?</a:t>
            </a:r>
          </a:p>
          <a:p>
            <a:pPr marL="0" marR="0" lvl="0" indent="0" algn="just" rtl="0">
              <a:lnSpc>
                <a:spcPct val="90000"/>
              </a:lnSpc>
              <a:spcBef>
                <a:spcPts val="480"/>
              </a:spcBef>
              <a:buClr>
                <a:schemeClr val="dk1"/>
              </a:buClr>
              <a:buFont typeface="Arial"/>
              <a:buNone/>
            </a:pPr>
            <a:endParaRPr sz="2400" b="0" i="1" u="none" strike="noStrike" cap="none" baseline="0" dirty="0">
              <a:solidFill>
                <a:schemeClr val="lt1"/>
              </a:solidFill>
              <a:latin typeface="+mj-lt"/>
              <a:ea typeface="Calibri"/>
              <a:cs typeface="Calibri"/>
              <a:sym typeface="Calibri"/>
            </a:endParaRPr>
          </a:p>
          <a:p>
            <a:pPr marL="0" marR="0" lvl="0" indent="0" algn="just" rtl="0">
              <a:lnSpc>
                <a:spcPct val="90000"/>
              </a:lnSpc>
              <a:spcBef>
                <a:spcPts val="560"/>
              </a:spcBef>
              <a:buClr>
                <a:srgbClr val="E600E6"/>
              </a:buClr>
              <a:buSzPct val="25000"/>
              <a:buFont typeface="Arial"/>
              <a:buNone/>
            </a:pPr>
            <a:r>
              <a:rPr lang="en-US" sz="2800" b="1" i="0" u="none" strike="noStrike" cap="none" baseline="0" dirty="0" smtClean="0">
                <a:solidFill>
                  <a:srgbClr val="E600E6"/>
                </a:solidFill>
                <a:latin typeface="+mj-lt"/>
                <a:ea typeface="Calibri"/>
                <a:cs typeface="Calibri"/>
                <a:sym typeface="Calibri"/>
              </a:rPr>
              <a:t>Brand </a:t>
            </a:r>
            <a:r>
              <a:rPr lang="en-US" sz="2800" b="1" i="0" u="none" strike="noStrike" cap="none" baseline="0" dirty="0">
                <a:solidFill>
                  <a:srgbClr val="E600E6"/>
                </a:solidFill>
                <a:latin typeface="+mj-lt"/>
                <a:ea typeface="Calibri"/>
                <a:cs typeface="Calibri"/>
                <a:sym typeface="Calibri"/>
              </a:rPr>
              <a:t>visibility 			 Advertisement </a:t>
            </a:r>
          </a:p>
          <a:p>
            <a:pPr marL="0" marR="0" lvl="0" indent="0" algn="just" rtl="0">
              <a:lnSpc>
                <a:spcPct val="90000"/>
              </a:lnSpc>
              <a:spcBef>
                <a:spcPts val="560"/>
              </a:spcBef>
              <a:buClr>
                <a:schemeClr val="dk1"/>
              </a:buClr>
              <a:buFont typeface="Arial"/>
              <a:buNone/>
            </a:pPr>
            <a:endParaRPr sz="2800" b="0" i="0" u="none" strike="noStrike" cap="none" baseline="0" dirty="0">
              <a:solidFill>
                <a:srgbClr val="E600E6"/>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37639"/>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E600E6"/>
              </a:buClr>
              <a:buSzPct val="25000"/>
              <a:buFont typeface="Arial"/>
              <a:buNone/>
            </a:pPr>
            <a:r>
              <a:rPr lang="en-US" sz="4400" b="0" i="0" u="none" strike="noStrike" cap="none" baseline="0" dirty="0">
                <a:solidFill>
                  <a:srgbClr val="E600E6"/>
                </a:solidFill>
                <a:latin typeface="Arial"/>
                <a:ea typeface="Arial"/>
                <a:cs typeface="Arial"/>
                <a:sym typeface="Arial"/>
              </a:rPr>
              <a:t>Direct Competition</a:t>
            </a:r>
          </a:p>
        </p:txBody>
      </p:sp>
      <p:pic>
        <p:nvPicPr>
          <p:cNvPr id="222" name="Shape 222"/>
          <p:cNvPicPr preferRelativeResize="0"/>
          <p:nvPr/>
        </p:nvPicPr>
        <p:blipFill rotWithShape="1">
          <a:blip r:embed="rId3">
            <a:alphaModFix/>
          </a:blip>
          <a:srcRect/>
          <a:stretch/>
        </p:blipFill>
        <p:spPr>
          <a:xfrm>
            <a:off x="3314764" y="1252115"/>
            <a:ext cx="2830592" cy="2222500"/>
          </a:xfrm>
          <a:prstGeom prst="rect">
            <a:avLst/>
          </a:prstGeom>
          <a:noFill/>
          <a:ln>
            <a:noFill/>
          </a:ln>
        </p:spPr>
      </p:pic>
      <p:sp>
        <p:nvSpPr>
          <p:cNvPr id="223" name="Shape 223"/>
          <p:cNvSpPr txBox="1"/>
          <p:nvPr/>
        </p:nvSpPr>
        <p:spPr>
          <a:xfrm>
            <a:off x="3314764" y="3599478"/>
            <a:ext cx="31047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dirty="0">
                <a:solidFill>
                  <a:schemeClr val="lt1"/>
                </a:solidFill>
                <a:latin typeface="Arial"/>
                <a:ea typeface="Arial"/>
                <a:cs typeface="Arial"/>
                <a:sym typeface="Arial"/>
              </a:rPr>
              <a:t>Offers: Makeup, and Hair</a:t>
            </a:r>
          </a:p>
        </p:txBody>
      </p:sp>
      <p:sp>
        <p:nvSpPr>
          <p:cNvPr id="224" name="Shape 224"/>
          <p:cNvSpPr txBox="1"/>
          <p:nvPr/>
        </p:nvSpPr>
        <p:spPr>
          <a:xfrm>
            <a:off x="3177671" y="4708560"/>
            <a:ext cx="3104781" cy="40010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000" b="1" i="0" u="none" strike="noStrike" cap="none" baseline="0" dirty="0">
                <a:solidFill>
                  <a:schemeClr val="lt1"/>
                </a:solidFill>
                <a:latin typeface="Arial"/>
                <a:ea typeface="Arial"/>
                <a:cs typeface="Arial"/>
                <a:sym typeface="Arial"/>
              </a:rPr>
              <a:t>Prices</a:t>
            </a:r>
          </a:p>
        </p:txBody>
      </p:sp>
      <p:graphicFrame>
        <p:nvGraphicFramePr>
          <p:cNvPr id="225" name="Shape 225"/>
          <p:cNvGraphicFramePr/>
          <p:nvPr>
            <p:extLst>
              <p:ext uri="{D42A27DB-BD31-4B8C-83A1-F6EECF244321}">
                <p14:modId xmlns:p14="http://schemas.microsoft.com/office/powerpoint/2010/main" val="1172215694"/>
              </p:ext>
            </p:extLst>
          </p:nvPr>
        </p:nvGraphicFramePr>
        <p:xfrm>
          <a:off x="2900300" y="5293369"/>
          <a:ext cx="3917098" cy="998910"/>
        </p:xfrm>
        <a:graphic>
          <a:graphicData uri="http://schemas.openxmlformats.org/drawingml/2006/table">
            <a:tbl>
              <a:tblPr>
                <a:noFill/>
                <a:tableStyleId>{D9A17F76-E915-4B29-94A6-EFA0E54DC82E}</a:tableStyleId>
              </a:tblPr>
              <a:tblGrid>
                <a:gridCol w="1958549"/>
                <a:gridCol w="1958549"/>
              </a:tblGrid>
              <a:tr h="499455">
                <a:tc>
                  <a:txBody>
                    <a:bodyPr/>
                    <a:lstStyle/>
                    <a:p>
                      <a:pPr marL="0" marR="0" lvl="0" indent="0" algn="l" rtl="0">
                        <a:spcBef>
                          <a:spcPts val="0"/>
                        </a:spcBef>
                        <a:buSzPct val="25000"/>
                        <a:buNone/>
                      </a:pPr>
                      <a:r>
                        <a:rPr lang="en-US" sz="1800" u="none" strike="noStrike" cap="none" baseline="0" dirty="0">
                          <a:solidFill>
                            <a:schemeClr val="lt1"/>
                          </a:solidFill>
                        </a:rPr>
                        <a:t>Makeup</a:t>
                      </a:r>
                    </a:p>
                  </a:txBody>
                  <a:tcPr marL="91450" marR="91450" marT="45725" marB="45725"/>
                </a:tc>
                <a:tc>
                  <a:txBody>
                    <a:bodyPr/>
                    <a:lstStyle/>
                    <a:p>
                      <a:pPr marL="0" marR="0" lvl="0" indent="0" algn="r" rtl="0">
                        <a:spcBef>
                          <a:spcPts val="0"/>
                        </a:spcBef>
                        <a:buSzPct val="25000"/>
                        <a:buNone/>
                      </a:pPr>
                      <a:r>
                        <a:rPr lang="en-US" sz="1800" u="none" strike="noStrike" cap="none" baseline="0" dirty="0">
                          <a:solidFill>
                            <a:srgbClr val="FFA54E"/>
                          </a:solidFill>
                        </a:rPr>
                        <a:t>$75-$115</a:t>
                      </a:r>
                    </a:p>
                  </a:txBody>
                  <a:tcPr marL="91450" marR="91450" marT="45725" marB="45725"/>
                </a:tc>
              </a:tr>
              <a:tr h="499455">
                <a:tc>
                  <a:txBody>
                    <a:bodyPr/>
                    <a:lstStyle/>
                    <a:p>
                      <a:pPr marL="0" marR="0" lvl="0" indent="0" algn="l" rtl="0">
                        <a:spcBef>
                          <a:spcPts val="0"/>
                        </a:spcBef>
                        <a:buSzPct val="25000"/>
                        <a:buNone/>
                      </a:pPr>
                      <a:r>
                        <a:rPr lang="en-US" sz="1800" u="none" strike="noStrike" cap="none" baseline="0">
                          <a:solidFill>
                            <a:srgbClr val="FFFFFF"/>
                          </a:solidFill>
                        </a:rPr>
                        <a:t>Hair</a:t>
                      </a:r>
                    </a:p>
                  </a:txBody>
                  <a:tcPr marL="91450" marR="91450" marT="45725" marB="45725"/>
                </a:tc>
                <a:tc>
                  <a:txBody>
                    <a:bodyPr/>
                    <a:lstStyle/>
                    <a:p>
                      <a:pPr marL="0" marR="0" lvl="0" indent="0" algn="r" rtl="0">
                        <a:spcBef>
                          <a:spcPts val="0"/>
                        </a:spcBef>
                        <a:buSzPct val="25000"/>
                        <a:buNone/>
                      </a:pPr>
                      <a:r>
                        <a:rPr lang="en-US" sz="1800" u="none" strike="noStrike" cap="none" baseline="0" dirty="0">
                          <a:solidFill>
                            <a:srgbClr val="FFA54E"/>
                          </a:solidFill>
                        </a:rPr>
                        <a:t>$50-$85</a:t>
                      </a:r>
                    </a:p>
                  </a:txBody>
                  <a:tcPr marL="91450" marR="91450" marT="45725" marB="45725"/>
                </a:tc>
              </a:tr>
            </a:tbl>
          </a:graphicData>
        </a:graphic>
      </p:graphicFrame>
      <p:sp>
        <p:nvSpPr>
          <p:cNvPr id="226" name="Shape 226"/>
          <p:cNvSpPr txBox="1"/>
          <p:nvPr/>
        </p:nvSpPr>
        <p:spPr>
          <a:xfrm>
            <a:off x="3314764" y="4031241"/>
            <a:ext cx="310478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lt1"/>
                </a:solidFill>
                <a:latin typeface="Arial"/>
                <a:ea typeface="Arial"/>
                <a:cs typeface="Arial"/>
                <a:sym typeface="Arial"/>
              </a:rPr>
              <a:t>Works from 6am to 9pm</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979</Words>
  <Application>Microsoft Office PowerPoint</Application>
  <PresentationFormat>On-screen Show (4:3)</PresentationFormat>
  <Paragraphs>193</Paragraphs>
  <Slides>24</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What is BeautyFit?</vt:lpstr>
      <vt:lpstr>A Problem? We have the Solution!</vt:lpstr>
      <vt:lpstr>Who has the problem?</vt:lpstr>
      <vt:lpstr>How does it work?</vt:lpstr>
      <vt:lpstr>Benefits</vt:lpstr>
      <vt:lpstr>How do we ensure quality?</vt:lpstr>
      <vt:lpstr>Our Partners</vt:lpstr>
      <vt:lpstr>Direct Competition</vt:lpstr>
      <vt:lpstr>Indirect Competition</vt:lpstr>
      <vt:lpstr>How we differentiate from competitors?</vt:lpstr>
      <vt:lpstr>What is our greatest risk?</vt:lpstr>
      <vt:lpstr>Bloggers</vt:lpstr>
      <vt:lpstr>Sources of Revenue</vt:lpstr>
      <vt:lpstr>Ownership</vt:lpstr>
      <vt:lpstr>Financial Projections </vt:lpstr>
      <vt:lpstr>Where Will The Money Go?</vt:lpstr>
      <vt:lpstr>When Do We Become Profitable?</vt:lpstr>
      <vt:lpstr>When Do We Become Profitable?</vt:lpstr>
      <vt:lpstr>Financial Projections </vt:lpstr>
      <vt:lpstr>How Will We Fuel Growth?</vt:lpstr>
      <vt:lpstr>Financial Projections </vt:lpstr>
      <vt:lpstr>BeautyFit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Ramalho</dc:creator>
  <cp:lastModifiedBy>Marton, Peter</cp:lastModifiedBy>
  <cp:revision>10</cp:revision>
  <dcterms:modified xsi:type="dcterms:W3CDTF">2016-03-28T14:42:06Z</dcterms:modified>
</cp:coreProperties>
</file>