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2304645-C8BD-4D83-9C31-6A25F32CC072}">
  <a:tblStyle styleId="{82304645-C8BD-4D83-9C31-6A25F32CC072}" styleName="Table_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8B1651BD-FBEC-42EF-878A-4AEFB4A3E929}" styleName="Table_1">
    <a:wholeTbl>
      <a:tcStyle>
        <a:tcBdr>
          <a:left>
            <a:ln cap="flat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Slides: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1 	- (Group) title slide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2	- (Carlton) introduction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3	- (Carlton) overview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4	- (Amir) opportunity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5	- (Louis) solution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6	- (Carlton) intelligent platform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7	- (Carlton) how it works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8	- (Michael) our secret sauce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9	- (Carlton) competition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10	- (Amir) market strategy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11	- (Amir) financials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12	- (Amir) funding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13	- (Amir) summary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Amir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Market strategy: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market in regions with expensive water, a lot of people living in single family homes, and regions with drought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Our product’s benefits are most tangible in areas with drought, but also practical in places with expensive water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Go to market: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we plan to debut in California ASAP - best potential to attract customers there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(lots of tech savvy, environmentally conscious, smart home loving types)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Sell through the usual channels: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directly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through online retailers</a:t>
            </a:r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home goods stores (lowes, home depot, best buy)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Amir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Part of our revenue also comes from product placement and advertising within our app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We can point users to products that can help them save even more money, and water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In year 5, Nest is selling 80,000 units per month in a similar space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Demand for these kind of products is real, we think we have a huge, untapped market in front of us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Amir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To get our product out we need $1M series A funding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This gets us a proven product and all of the leg work needed to launch into our market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Series B funding feeds that launch and helps us grow with demand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Carlton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Just summarize everything. basically read the bullet points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Appendix for areas with high water prices (not just california)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Severe californian drought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Carlton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Green Bridge, Lake Oroville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before - 2011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after - 2014 (last summer)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There is a real and growing water problem in the United States and abroad.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Water is growing scarcer and more expensive.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This poses a problem for consumers who are experiencing water shortages and drought.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Carlton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Our solution to the water problem: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intelligent platform that monitors total home water use in real time.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We show you how much money your water use is costing you BEFORE you get your monthly bill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This saves consumers from the pain of high water prices and helps them adjust their water use habits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Entire municipalities benefit from our product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Amir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Our opportunity: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water will only become scarcer and more expensive over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Monthly water bill comes too late to help you change your habits or save money - this costs the consumer $$$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Large, untapped market: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everyone uses water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huge potential in drought stricken areas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our product appeals to eco-friendly and tech-savvy types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Louis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Our solution: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real-time, personalized monitoring of the total water flow into your home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affordable, pays for itself within a year; less if subsidized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intelligent: learns your water use patterns, helping us make informed suggesting for how to improve your water use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Our goal is to help consumers: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conserve water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save money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r>
              <a:rPr lang="en"/>
              <a:t>save the environment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Carlton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The intelligent platform: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wireless sensor box that takes real-time flow readings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intelligent mobile application that learns your water use habits and provides suggestions for saving water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Long-term benefits: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Alerts you to abnormal water flow that could come from costly leakages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(Nest does a similar thing with smoke detectors - insurance companies love this stuff!)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Mention advertising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Carlton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ultrasonic sensors that measure the speed of particles in the water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measures </a:t>
            </a:r>
            <a:r>
              <a:rPr b="1" lang="en"/>
              <a:t>total</a:t>
            </a:r>
            <a:r>
              <a:rPr lang="en"/>
              <a:t> water flow into your home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but… can train the sensor box to recognize major sources of water consumption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(ex - train to recognize your shower, sprinkler, kitchen sink, etc.)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Michael, just read the bullet points to summarize our product:</a:t>
            </a:r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“To summarize, we have a cutting-edge intelligent platform coupled with affordable,</a:t>
            </a:r>
            <a:br>
              <a:rPr lang="en"/>
            </a:br>
            <a:r>
              <a:rPr lang="en"/>
              <a:t>very easy-to-use technology. Think of us as Nest in the smart water market.”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Carlton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No market is without competition, but ours is weak: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Elster - large German Company specializing in smart water meters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they offer a cheap product that takes the place of conventional meters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but they present only raw data to their users. They have no intelligent platform.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Requires professional installation.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Aquiba - British company manufacturing ultrasonic flow meters. Their product uses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 similar technology but is 10x as expensive. Only practical in industrial applications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No user interface, requires professional installation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Driblet - our closest potential competitor, but still a ways off. They offer a similar cloud-based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platform, but their product is limited to measuring flow through only one device at a time,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such as a showerhead. Easy enough for the homeowner to install, but still challenging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We are everything our competitors aren’t - we have the price, product, and the platform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-3832" y="12039"/>
            <a:ext cx="10925833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14659" y="660"/>
            <a:ext cx="10500940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846666" y="-661"/>
            <a:ext cx="2167466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 flipH="1" rot="10800000">
            <a:off x="-524933" y="131"/>
            <a:ext cx="1403434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40" name="Shape 40"/>
            <p:cNvSpPr/>
            <p:nvPr/>
          </p:nvSpPr>
          <p:spPr>
            <a:xfrm>
              <a:off x="-7" y="5537200"/>
              <a:ext cx="9144008" cy="1574769"/>
            </a:xfrm>
            <a:custGeom>
              <a:pathLst>
                <a:path extrusionOk="0" h="1257301" w="9144009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flipH="1" rot="5400000">
              <a:off x="3018543" y="1908578"/>
              <a:ext cx="3100650" cy="9150266"/>
            </a:xfrm>
            <a:custGeom>
              <a:pathLst>
                <a:path extrusionOk="0" h="6879900" w="8053639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-7" y="5740400"/>
              <a:ext cx="9144010" cy="1574769"/>
            </a:xfrm>
            <a:custGeom>
              <a:pathLst>
                <a:path extrusionOk="0" h="1257301" w="9144011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Shape 43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image" Target="../media/image01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5.png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jpg"/><Relationship Id="rId3" Type="http://schemas.openxmlformats.org/officeDocument/2006/relationships/image" Target="../media/image07.png"/><Relationship Id="rId6" Type="http://schemas.openxmlformats.org/officeDocument/2006/relationships/image" Target="../media/image09.png"/><Relationship Id="rId5" Type="http://schemas.openxmlformats.org/officeDocument/2006/relationships/image" Target="../media/image08.png"/><Relationship Id="rId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x="1082040" y="1362885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7200"/>
              <a:t>AquaSense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2400"/>
              <a:t>Real-Time Water Use Monitoring</a:t>
            </a:r>
          </a:p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1089550" y="2742461"/>
            <a:ext cx="7035899" cy="163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Carlton Duffett</a:t>
            </a:r>
            <a:br>
              <a:rPr lang="en">
                <a:solidFill>
                  <a:schemeClr val="lt2"/>
                </a:solidFill>
              </a:rPr>
            </a:br>
            <a:r>
              <a:rPr lang="en">
                <a:solidFill>
                  <a:schemeClr val="lt2"/>
                </a:solidFill>
              </a:rPr>
              <a:t>Amir Soltanianzadeh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Louis Kim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Michael Zhu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838200" y="1200175"/>
            <a:ext cx="5988299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Market in regions with large suburban populations, drought, or expensive water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Debut in California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Sell our product: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 sz="2400"/>
              <a:t>directly from our website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 sz="2400"/>
              <a:t>through online retailers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-"/>
            </a:pPr>
            <a:r>
              <a:rPr lang="en" sz="2400"/>
              <a:t>home goods stores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838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Market Strategy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300" y="721900"/>
            <a:ext cx="242887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6650" y="3848575"/>
            <a:ext cx="1763475" cy="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5775" y="3122200"/>
            <a:ext cx="2289900" cy="53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838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Financial Plan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52396" l="13266" r="17957" t="7285"/>
          <a:stretch/>
        </p:blipFill>
        <p:spPr>
          <a:xfrm>
            <a:off x="838200" y="1200175"/>
            <a:ext cx="7799525" cy="353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838200" y="1244250"/>
            <a:ext cx="77487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3000"/>
              <a:t>What we need now: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8761D"/>
                </a:solidFill>
              </a:rPr>
              <a:t>$1 million</a:t>
            </a:r>
            <a:r>
              <a:rPr lang="en" sz="3000">
                <a:solidFill>
                  <a:schemeClr val="accent2"/>
                </a:solidFill>
              </a:rPr>
              <a:t> </a:t>
            </a:r>
            <a:r>
              <a:rPr lang="en" sz="3000">
                <a:solidFill>
                  <a:srgbClr val="00387E"/>
                </a:solidFill>
              </a:rPr>
              <a:t>- Seed funding gets us to a</a:t>
            </a:r>
          </a:p>
          <a:p>
            <a:pPr indent="457200" marL="914400" rtl="0">
              <a:spcBef>
                <a:spcPts val="0"/>
              </a:spcBef>
              <a:buNone/>
            </a:pPr>
            <a:r>
              <a:rPr lang="en" sz="3000">
                <a:solidFill>
                  <a:srgbClr val="00387E"/>
                </a:solidFill>
              </a:rPr>
              <a:t> prototype and market-ready scale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rtl="0">
              <a:spcBef>
                <a:spcPts val="0"/>
              </a:spcBef>
              <a:buNone/>
            </a:pPr>
            <a:r>
              <a:rPr b="1" lang="en" sz="3000"/>
              <a:t>1 year from now: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b="1" lang="en" sz="3000">
                <a:solidFill>
                  <a:srgbClr val="38761D"/>
                </a:solidFill>
              </a:rPr>
              <a:t>$3 million</a:t>
            </a:r>
            <a:r>
              <a:rPr lang="en" sz="3000"/>
              <a:t> - Series A funds our launch</a:t>
            </a:r>
          </a:p>
          <a:p>
            <a:pPr indent="457200" marL="1828800">
              <a:spcBef>
                <a:spcPts val="0"/>
              </a:spcBef>
              <a:buNone/>
            </a:pPr>
            <a:r>
              <a:rPr lang="en" sz="3000"/>
              <a:t>and growth</a:t>
            </a:r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838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Funding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838200" y="1235617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400"/>
              <a:t>Why we’re different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Unparalleled technology and a cutting-edge intelligent platform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rtl="0">
              <a:spcBef>
                <a:spcPts val="0"/>
              </a:spcBef>
              <a:buNone/>
            </a:pPr>
            <a:r>
              <a:rPr b="1" lang="en" sz="2400"/>
              <a:t>Why we’ll win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Easy to use, affordable product with no appealing competition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rtl="0">
              <a:spcBef>
                <a:spcPts val="0"/>
              </a:spcBef>
              <a:buNone/>
            </a:pPr>
            <a:r>
              <a:rPr b="1" lang="en" sz="2400"/>
              <a:t>Why you should invest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Early entrants in a new market that has a rapidly growing problem</a:t>
            </a:r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838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 Summary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93000" y="2074653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6000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Shape 156"/>
          <p:cNvGraphicFramePr/>
          <p:nvPr/>
        </p:nvGraphicFramePr>
        <p:xfrm>
          <a:off x="921950" y="138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{8B1651BD-FBEC-42EF-878A-4AEFB4A3E929}</a:tableStyleId>
              </a:tblPr>
              <a:tblGrid>
                <a:gridCol w="3548875"/>
                <a:gridCol w="146467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Description of Key Components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Cost (USD)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TI cc2590 wireless RF transceiver and MCU</a:t>
                      </a: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1.98</a:t>
                      </a: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Futurlec waterproof ultrasonic sensors</a:t>
                      </a: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3.90</a:t>
                      </a: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Molex Inc wireless RF antenna</a:t>
                      </a: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2.06</a:t>
                      </a: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TI TLC7701 power control unit</a:t>
                      </a: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0.63</a:t>
                      </a: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Plastic ABS enclosure</a:t>
                      </a: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1.00</a:t>
                      </a: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AA battery holder</a:t>
                      </a: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0.85</a:t>
                      </a: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Mounting hardware</a:t>
                      </a: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0.79</a:t>
                      </a: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Conservative Estimated Cost of Materials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$15.00</a:t>
                      </a: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157" name="Shape 157"/>
          <p:cNvSpPr txBox="1"/>
          <p:nvPr>
            <p:ph type="title"/>
          </p:nvPr>
        </p:nvSpPr>
        <p:spPr>
          <a:xfrm>
            <a:off x="921950" y="205975"/>
            <a:ext cx="7764899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Cost Breakdown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921950" y="4189200"/>
            <a:ext cx="5143499" cy="50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/>
              <a:t>Manufacturing cost: additional $10/unit (est)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96"/>
            <a:ext cx="9143998" cy="5134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85200" y="205975"/>
            <a:ext cx="78015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Water Problem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450" y="1200175"/>
            <a:ext cx="5675100" cy="37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4450" y="1176606"/>
            <a:ext cx="5675100" cy="3787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4450" y="1158875"/>
            <a:ext cx="5675150" cy="38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838200" y="1200175"/>
            <a:ext cx="78177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AquaSense is an intelligent platform that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monitors your water use in real-time, helping you save money </a:t>
            </a:r>
            <a:r>
              <a:rPr i="1" lang="en"/>
              <a:t>before</a:t>
            </a:r>
            <a:r>
              <a:rPr lang="en"/>
              <a:t> you get your bill.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Affordable</a:t>
            </a:r>
            <a:r>
              <a:rPr lang="en"/>
              <a:t> |</a:t>
            </a:r>
            <a:r>
              <a:rPr lang="en">
                <a:solidFill>
                  <a:schemeClr val="accent6"/>
                </a:solidFill>
              </a:rPr>
              <a:t> Easy to Use</a:t>
            </a:r>
            <a:r>
              <a:rPr lang="en"/>
              <a:t> | </a:t>
            </a:r>
            <a:r>
              <a:rPr lang="en">
                <a:solidFill>
                  <a:srgbClr val="38761D"/>
                </a:solidFill>
              </a:rPr>
              <a:t>Eco-Friendly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838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Company Overview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879875" y="1209725"/>
            <a:ext cx="7871099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Water is increasingly </a:t>
            </a:r>
            <a:r>
              <a:rPr lang="en" sz="2400" u="sng"/>
              <a:t>scarce</a:t>
            </a:r>
            <a:r>
              <a:rPr lang="en" sz="2400"/>
              <a:t> and </a:t>
            </a:r>
            <a:r>
              <a:rPr lang="en" sz="2400" u="sng"/>
              <a:t>expensive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Consumers pay for what they don’t know</a:t>
            </a:r>
          </a:p>
          <a:p>
            <a:pPr indent="-355600" lvl="1" marL="914400" rtl="0">
              <a:spcBef>
                <a:spcPts val="0"/>
              </a:spcBef>
              <a:buClr>
                <a:schemeClr val="dk2"/>
              </a:buClr>
              <a:buSzPct val="83333"/>
              <a:buFont typeface="Courier New"/>
              <a:buChar char="o"/>
            </a:pPr>
            <a:r>
              <a:rPr lang="en" sz="2400"/>
              <a:t>Monthly water bill = </a:t>
            </a:r>
            <a:r>
              <a:rPr lang="en" sz="2400">
                <a:solidFill>
                  <a:schemeClr val="accent2"/>
                </a:solidFill>
              </a:rPr>
              <a:t>uninformative / too late</a:t>
            </a:r>
          </a:p>
          <a:p>
            <a:pPr indent="-381000" lvl="0" marL="457200" rtl="0">
              <a:spcBef>
                <a:spcPts val="56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Current Market: homeowners, small businesses</a:t>
            </a:r>
          </a:p>
          <a:p>
            <a:pPr indent="457200" lvl="0" rtl="0">
              <a:spcBef>
                <a:spcPts val="56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~15M people = </a:t>
            </a:r>
            <a:r>
              <a:rPr lang="en" sz="2400" u="sng">
                <a:solidFill>
                  <a:srgbClr val="000000"/>
                </a:solidFill>
              </a:rPr>
              <a:t>$1.5 Billion market</a:t>
            </a:r>
          </a:p>
          <a:p>
            <a:pPr indent="-355600" lvl="1" marL="914400" rtl="0">
              <a:spcBef>
                <a:spcPts val="0"/>
              </a:spcBef>
              <a:buClr>
                <a:schemeClr val="dk2"/>
              </a:buClr>
              <a:buSzPct val="83333"/>
              <a:buFont typeface="Courier New"/>
              <a:buChar char="o"/>
            </a:pPr>
            <a:r>
              <a:rPr lang="en" sz="2400">
                <a:solidFill>
                  <a:srgbClr val="BF9000"/>
                </a:solidFill>
              </a:rPr>
              <a:t>Drought-stricken areas</a:t>
            </a:r>
          </a:p>
          <a:p>
            <a:pPr indent="-355600" lvl="1" marL="914400" rtl="0">
              <a:spcBef>
                <a:spcPts val="0"/>
              </a:spcBef>
              <a:buClr>
                <a:srgbClr val="1155CC"/>
              </a:buClr>
              <a:buSzPct val="83333"/>
              <a:buFont typeface="Courier New"/>
              <a:buChar char="o"/>
            </a:pPr>
            <a:r>
              <a:rPr lang="en" sz="2400">
                <a:solidFill>
                  <a:srgbClr val="1155CC"/>
                </a:solidFill>
              </a:rPr>
              <a:t>High/increasing water prices</a:t>
            </a:r>
          </a:p>
          <a:p>
            <a:pPr indent="-355600" lvl="1" marL="914400" rtl="0">
              <a:spcBef>
                <a:spcPts val="0"/>
              </a:spcBef>
              <a:buClr>
                <a:schemeClr val="dk2"/>
              </a:buClr>
              <a:buSzPct val="83333"/>
              <a:buFont typeface="Courier New"/>
              <a:buChar char="o"/>
            </a:pPr>
            <a:r>
              <a:rPr lang="en" sz="2400">
                <a:solidFill>
                  <a:srgbClr val="274E13"/>
                </a:solidFill>
              </a:rPr>
              <a:t>Eco-friendly</a:t>
            </a:r>
          </a:p>
          <a:p>
            <a:pPr indent="-355600" lvl="1" marL="914400" rtl="0">
              <a:spcBef>
                <a:spcPts val="0"/>
              </a:spcBef>
              <a:buClr>
                <a:schemeClr val="dk2"/>
              </a:buClr>
              <a:buSzPct val="83333"/>
              <a:buFont typeface="Courier New"/>
              <a:buChar char="o"/>
            </a:pPr>
            <a:r>
              <a:rPr lang="en" sz="2400"/>
              <a:t>Future Markets: apartments, farmers</a:t>
            </a: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879875" y="121153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Opportunity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838200" y="1244250"/>
            <a:ext cx="78351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800">
                <a:solidFill>
                  <a:schemeClr val="accent2"/>
                </a:solidFill>
              </a:rPr>
              <a:t>Real-time</a:t>
            </a:r>
            <a:r>
              <a:rPr lang="en" sz="2800"/>
              <a:t>, personalized monitoring</a:t>
            </a:r>
          </a:p>
          <a:p>
            <a:pPr indent="-4064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800">
                <a:solidFill>
                  <a:schemeClr val="accent2"/>
                </a:solidFill>
              </a:rPr>
              <a:t>Affordable</a:t>
            </a:r>
            <a:r>
              <a:rPr lang="en" sz="2800"/>
              <a:t> - pays for itself</a:t>
            </a:r>
          </a:p>
          <a:p>
            <a:pPr indent="-4064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800">
                <a:solidFill>
                  <a:schemeClr val="accent2"/>
                </a:solidFill>
              </a:rPr>
              <a:t>Intelligent</a:t>
            </a:r>
            <a:r>
              <a:rPr lang="en" sz="2800"/>
              <a:t>: Learns user’s consumption habits</a:t>
            </a:r>
          </a:p>
          <a:p>
            <a:pPr indent="-4064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800"/>
              <a:t>Informs them how to:</a:t>
            </a:r>
          </a:p>
          <a:p>
            <a:pPr indent="-406400" lvl="1" marL="914400" rtl="0"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Conserve water</a:t>
            </a:r>
          </a:p>
          <a:p>
            <a:pPr indent="-406400" lvl="1" marL="914400" rtl="0"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Save money</a:t>
            </a:r>
          </a:p>
          <a:p>
            <a:pPr indent="-406400" lvl="1" marL="914400" rtl="0">
              <a:spcBef>
                <a:spcPts val="0"/>
              </a:spcBef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Save the environment</a:t>
            </a: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838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Solution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1006575" y="1244250"/>
            <a:ext cx="37803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/>
              <a:t>Wireless sensor box streams real-time flow data to the cloud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>
              <a:spcBef>
                <a:spcPts val="0"/>
              </a:spcBef>
              <a:buNone/>
            </a:pPr>
            <a:r>
              <a:rPr lang="en" sz="2000"/>
              <a:t>Intelligent application learns your water use habits and helps you establish good trends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>
              <a:spcBef>
                <a:spcPts val="0"/>
              </a:spcBef>
              <a:buNone/>
            </a:pPr>
            <a:r>
              <a:rPr lang="en" sz="2000"/>
              <a:t>Alerts you to abnormal water </a:t>
            </a:r>
            <a:br>
              <a:rPr lang="en" sz="2000"/>
            </a:br>
            <a:r>
              <a:rPr lang="en" sz="2000"/>
              <a:t>flow that could be from a disastrous leak!</a:t>
            </a:r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854175" y="250053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Intelligent Platform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0" l="0" r="12242" t="0"/>
          <a:stretch/>
        </p:blipFill>
        <p:spPr>
          <a:xfrm>
            <a:off x="4720425" y="1320450"/>
            <a:ext cx="4140249" cy="35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905975" y="173850"/>
            <a:ext cx="7682699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it Works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8522" l="34420" r="37998" t="8331"/>
          <a:stretch/>
        </p:blipFill>
        <p:spPr>
          <a:xfrm>
            <a:off x="6629050" y="928249"/>
            <a:ext cx="1727224" cy="39053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872650" y="1261250"/>
            <a:ext cx="5832600" cy="3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2400"/>
              <a:t>Ultrasonic</a:t>
            </a:r>
            <a:r>
              <a:rPr lang="en" sz="2400">
                <a:solidFill>
                  <a:schemeClr val="dk2"/>
                </a:solidFill>
              </a:rPr>
              <a:t> sensors require no invasive cutting or professional installation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Attaches to the main water line in your home, measuring aggregate usage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chemeClr val="dk2"/>
                </a:solidFill>
              </a:rPr>
              <a:t>Teach your sensor to recognize each major source of water use in your home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838200" y="1244250"/>
            <a:ext cx="76191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>
                <a:solidFill>
                  <a:srgbClr val="38761D"/>
                </a:solidFill>
              </a:rPr>
              <a:t>Cutting-edge</a:t>
            </a:r>
            <a:r>
              <a:rPr lang="en" sz="3000"/>
              <a:t> intelligent platform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rtl="0">
              <a:spcBef>
                <a:spcPts val="0"/>
              </a:spcBef>
              <a:buNone/>
            </a:pPr>
            <a:r>
              <a:rPr lang="en" sz="3000">
                <a:solidFill>
                  <a:srgbClr val="38761D"/>
                </a:solidFill>
              </a:rPr>
              <a:t>Easy to use</a:t>
            </a:r>
            <a:r>
              <a:rPr lang="en" sz="3000"/>
              <a:t>, non-invasive technology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rgbClr val="38761D"/>
                </a:solidFill>
              </a:rPr>
              <a:t>Most affordable</a:t>
            </a:r>
            <a:r>
              <a:rPr lang="en" sz="3000"/>
              <a:t> ultrasonic</a:t>
            </a:r>
            <a:br>
              <a:rPr lang="en" sz="3000"/>
            </a:br>
            <a:r>
              <a:rPr lang="en" sz="3000"/>
              <a:t>technology on the market</a:t>
            </a:r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838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Competitive Edge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075" y="3198866"/>
            <a:ext cx="2046850" cy="1391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0975" y="775050"/>
            <a:ext cx="19050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911675" y="12082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Competition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26299" l="8025" r="7501" t="17888"/>
          <a:stretch/>
        </p:blipFill>
        <p:spPr>
          <a:xfrm>
            <a:off x="5168925" y="972624"/>
            <a:ext cx="1582901" cy="71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>
            <a:off x="3715950" y="1292850"/>
            <a:ext cx="1376775" cy="423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" name="Shape 105"/>
          <p:cNvGraphicFramePr/>
          <p:nvPr/>
        </p:nvGraphicFramePr>
        <p:xfrm>
          <a:off x="1205612" y="18197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{82304645-C8BD-4D83-9C31-6A25F32CC072}</a:tableStyleId>
              </a:tblPr>
              <a:tblGrid>
                <a:gridCol w="1093975"/>
                <a:gridCol w="1447800"/>
                <a:gridCol w="1447800"/>
                <a:gridCol w="1447800"/>
                <a:gridCol w="1447800"/>
              </a:tblGrid>
              <a:tr h="4023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Elster</a:t>
                      </a:r>
                    </a:p>
                  </a:txBody>
                  <a:tcPr marT="91425" marB="91425" marR="91425" marL="91425">
                    <a:lnL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Aquiba</a:t>
                      </a:r>
                    </a:p>
                  </a:txBody>
                  <a:tcPr marT="91425" marB="91425" marR="91425" marL="91425">
                    <a:lnL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Driblet</a:t>
                      </a:r>
                    </a:p>
                  </a:txBody>
                  <a:tcPr marT="91425" marB="91425" marR="91425" marL="91425">
                    <a:lnL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AquaSense</a:t>
                      </a:r>
                    </a:p>
                  </a:txBody>
                  <a:tcPr marT="91425" marB="91425" marR="91425" marL="91425">
                    <a:lnL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</a:tr>
              <a:tr h="76347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Price</a:t>
                      </a:r>
                    </a:p>
                  </a:txBody>
                  <a:tcPr marT="91425" marB="91425" marR="91425" marL="91425" anchor="ctr">
                    <a:lnL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4800"/>
                    </a:p>
                  </a:txBody>
                  <a:tcPr marT="91425" marB="91425" marR="91425" marL="91425">
                    <a:lnL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4800"/>
                    </a:p>
                  </a:txBody>
                  <a:tcPr marT="91425" marB="91425" marR="91425" marL="91425">
                    <a:lnL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4800"/>
                    </a:p>
                  </a:txBody>
                  <a:tcPr marT="91425" marB="91425" marR="91425" marL="91425">
                    <a:lnL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4800"/>
                    </a:p>
                  </a:txBody>
                  <a:tcPr marT="91425" marB="91425" marR="91425" marL="91425">
                    <a:lnL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</a:tr>
              <a:tr h="7561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Product</a:t>
                      </a:r>
                    </a:p>
                  </a:txBody>
                  <a:tcPr marT="91425" marB="91425" marR="91425" marL="91425" anchor="ctr">
                    <a:lnL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4800"/>
                    </a:p>
                  </a:txBody>
                  <a:tcPr marT="91425" marB="91425" marR="91425" marL="91425">
                    <a:lnL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4800"/>
                    </a:p>
                  </a:txBody>
                  <a:tcPr marT="91425" marB="91425" marR="91425" marL="91425">
                    <a:lnL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4800"/>
                    </a:p>
                  </a:txBody>
                  <a:tcPr marT="91425" marB="91425" marR="91425" marL="91425">
                    <a:lnL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4800"/>
                    </a:p>
                  </a:txBody>
                  <a:tcPr marT="91425" marB="91425" marR="91425" marL="91425">
                    <a:lnL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</a:tr>
              <a:tr h="7561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Platform</a:t>
                      </a:r>
                    </a:p>
                  </a:txBody>
                  <a:tcPr marT="91425" marB="91425" marR="91425" marL="91425" anchor="ctr">
                    <a:lnL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4800"/>
                    </a:p>
                  </a:txBody>
                  <a:tcPr marT="91425" marB="91425" marR="91425" marL="91425">
                    <a:lnL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4800"/>
                    </a:p>
                  </a:txBody>
                  <a:tcPr marT="91425" marB="91425" marR="91425" marL="91425">
                    <a:lnL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4800"/>
                    </a:p>
                  </a:txBody>
                  <a:tcPr marT="91425" marB="91425" marR="91425" marL="91425">
                    <a:lnL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4800"/>
                    </a:p>
                  </a:txBody>
                  <a:tcPr marT="91425" marB="91425" marR="91425" marL="91425">
                    <a:lnL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19050">
                      <a:solidFill>
                        <a:srgbClr val="666666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pic>
        <p:nvPicPr>
          <p:cNvPr id="106" name="Shape 106"/>
          <p:cNvPicPr preferRelativeResize="0"/>
          <p:nvPr/>
        </p:nvPicPr>
        <p:blipFill rotWithShape="1">
          <a:blip r:embed="rId5">
            <a:alphaModFix/>
          </a:blip>
          <a:srcRect b="18804" l="0" r="8617" t="0"/>
          <a:stretch/>
        </p:blipFill>
        <p:spPr>
          <a:xfrm>
            <a:off x="2572850" y="1245037"/>
            <a:ext cx="876224" cy="5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6660400" y="1321300"/>
            <a:ext cx="1582799" cy="51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</a:rPr>
              <a:t>AquaSense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9325" y="2337150"/>
            <a:ext cx="643149" cy="64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9325" y="3290875"/>
            <a:ext cx="643149" cy="64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9325" y="4168400"/>
            <a:ext cx="643149" cy="64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3900" y="4168400"/>
            <a:ext cx="643149" cy="64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2650" y="3290875"/>
            <a:ext cx="643149" cy="64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5587" y="2337150"/>
            <a:ext cx="643149" cy="64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0837" y="2399025"/>
            <a:ext cx="519400" cy="5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28562" y="2399025"/>
            <a:ext cx="519400" cy="5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28562" y="3359912"/>
            <a:ext cx="519400" cy="5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0837" y="4306475"/>
            <a:ext cx="519400" cy="5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51250" y="3359912"/>
            <a:ext cx="519400" cy="5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51237" y="4292150"/>
            <a:ext cx="519400" cy="5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