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73" r:id="rId15"/>
    <p:sldId id="267" r:id="rId16"/>
    <p:sldId id="268" r:id="rId17"/>
    <p:sldId id="270" r:id="rId18"/>
    <p:sldId id="271" r:id="rId19"/>
    <p:sldId id="272" r:id="rId20"/>
    <p:sldId id="277" r:id="rId21"/>
    <p:sldId id="278" r:id="rId22"/>
    <p:sldId id="280" r:id="rId23"/>
    <p:sldId id="281" r:id="rId24"/>
    <p:sldId id="285" r:id="rId25"/>
    <p:sldId id="282" r:id="rId26"/>
    <p:sldId id="284" r:id="rId27"/>
  </p:sldIdLst>
  <p:sldSz cx="9144000" cy="5143500" type="screen16x9"/>
  <p:notesSz cx="6858000" cy="9144000"/>
  <p:embeddedFontLst>
    <p:embeddedFont>
      <p:font typeface="Amatic SC" panose="020B0604020202020204" charset="0"/>
      <p:regular r:id="rId30"/>
      <p:bold r:id="rId31"/>
    </p:embeddedFont>
    <p:embeddedFont>
      <p:font typeface="Ubuntu" panose="020B0604020202020204" charset="0"/>
      <p:regular r:id="rId32"/>
      <p:bold r:id="rId33"/>
      <p:italic r:id="rId34"/>
      <p:boldItalic r:id="rId35"/>
    </p:embeddedFont>
    <p:embeddedFont>
      <p:font typeface="Source Code Pro" panose="020B060402020202020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61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\AppData\Local\Microsoft\Windows\Temporary%20Internet%20Files\Content.IE5\WKEJHHO7\marketing%20Julias%20Jewel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ulia\AppData\Local\Microsoft\Windows\Temporary%20Internet%20Files\Content.IE5\WKEJHHO7\marketing%20Julias%20Jewels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200"/>
            </a:pPr>
            <a:r>
              <a:rPr lang="de-DE" sz="1400" b="0" dirty="0" smtClean="0"/>
              <a:t>Awarness Sources Year 1</a:t>
            </a:r>
            <a:endParaRPr lang="en-US" sz="1400" b="0" dirty="0"/>
          </a:p>
        </c:rich>
      </c:tx>
      <c:layout>
        <c:manualLayout>
          <c:xMode val="edge"/>
          <c:yMode val="edge"/>
          <c:x val="4.7226957421397618E-2"/>
          <c:y val="9.6861927270442266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1"/>
            <c:bubble3D val="0"/>
            <c:spPr>
              <a:solidFill>
                <a:srgbClr val="00B0F0"/>
              </a:solidFill>
            </c:spPr>
          </c:dPt>
          <c:dPt>
            <c:idx val="2"/>
            <c:bubble3D val="0"/>
            <c:spPr>
              <a:solidFill>
                <a:srgbClr val="00B050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dPt>
            <c:idx val="4"/>
            <c:bubble3D val="0"/>
            <c:spPr>
              <a:solidFill>
                <a:srgbClr val="FFC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'[marketing Julias Jewels.xlsx]Sheet1'!$B$3:$B$7</c:f>
              <c:strCache>
                <c:ptCount val="5"/>
                <c:pt idx="0">
                  <c:v>WOM</c:v>
                </c:pt>
                <c:pt idx="1">
                  <c:v>Online Paid Advertisement</c:v>
                </c:pt>
                <c:pt idx="2">
                  <c:v>In-Store POP Demonstrations</c:v>
                </c:pt>
                <c:pt idx="3">
                  <c:v>Organic Social Reach</c:v>
                </c:pt>
                <c:pt idx="4">
                  <c:v>Mobile Paid Advertisement</c:v>
                </c:pt>
              </c:strCache>
            </c:strRef>
          </c:cat>
          <c:val>
            <c:numRef>
              <c:f>'[marketing Julias Jewels.xlsx]Sheet1'!$C$3:$C$7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0.05</c:v>
                </c:pt>
                <c:pt idx="3">
                  <c:v>0.1</c:v>
                </c:pt>
                <c:pt idx="4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0031069344785448"/>
          <c:y val="0.24560856865764655"/>
          <c:w val="0.36310022066513681"/>
          <c:h val="0.7400544383957338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400">
          <a:solidFill>
            <a:schemeClr val="accent1"/>
          </a:solidFill>
          <a:latin typeface="Ubuntu" panose="020B0604020202020204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de-DE" sz="1400" b="0"/>
              <a:t>Awareness Sources Year 2</a:t>
            </a:r>
            <a:endParaRPr lang="en-US" sz="1400" b="0"/>
          </a:p>
        </c:rich>
      </c:tx>
      <c:layout>
        <c:manualLayout>
          <c:xMode val="edge"/>
          <c:yMode val="edge"/>
          <c:x val="3.1954071778763513E-2"/>
          <c:y val="2.6737967914438502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C00000"/>
              </a:solidFill>
            </c:spPr>
          </c:dPt>
          <c:dPt>
            <c:idx val="1"/>
            <c:bubble3D val="0"/>
            <c:spPr>
              <a:solidFill>
                <a:srgbClr val="00B0F0"/>
              </a:solidFill>
            </c:spPr>
          </c:dPt>
          <c:dPt>
            <c:idx val="2"/>
            <c:bubble3D val="0"/>
            <c:spPr>
              <a:solidFill>
                <a:srgbClr val="00B050"/>
              </a:solidFill>
            </c:spPr>
          </c:dPt>
          <c:dPt>
            <c:idx val="3"/>
            <c:bubble3D val="0"/>
            <c:spPr>
              <a:solidFill>
                <a:srgbClr val="92D050"/>
              </a:solidFill>
            </c:spPr>
          </c:dPt>
          <c:dPt>
            <c:idx val="4"/>
            <c:bubble3D val="0"/>
            <c:spPr>
              <a:solidFill>
                <a:srgbClr val="FFC000"/>
              </a:solidFill>
            </c:spPr>
          </c:dPt>
          <c:dPt>
            <c:idx val="5"/>
            <c:bubble3D val="0"/>
            <c:spPr>
              <a:solidFill>
                <a:srgbClr val="FFFF00"/>
              </a:solidFill>
            </c:spPr>
          </c:dPt>
          <c:dPt>
            <c:idx val="6"/>
            <c:bubble3D val="0"/>
            <c:spPr>
              <a:solidFill>
                <a:schemeClr val="accent1">
                  <a:lumMod val="25000"/>
                  <a:lumOff val="75000"/>
                </a:schemeClr>
              </a:solidFill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Sheet1!$B$3:$B$9</c:f>
              <c:strCache>
                <c:ptCount val="7"/>
                <c:pt idx="0">
                  <c:v>WOM</c:v>
                </c:pt>
                <c:pt idx="1">
                  <c:v>Online Paid Advertisement</c:v>
                </c:pt>
                <c:pt idx="2">
                  <c:v>In-Store POP Demonstrations</c:v>
                </c:pt>
                <c:pt idx="3">
                  <c:v>Organic Social Reach</c:v>
                </c:pt>
                <c:pt idx="4">
                  <c:v>Mobile Paid Advertisement</c:v>
                </c:pt>
                <c:pt idx="5">
                  <c:v>Fashion Magazines</c:v>
                </c:pt>
                <c:pt idx="6">
                  <c:v>Trade Shows/Fairs</c:v>
                </c:pt>
              </c:strCache>
            </c:strRef>
          </c:cat>
          <c:val>
            <c:numRef>
              <c:f>Sheet1!$C$3:$C$9</c:f>
              <c:numCache>
                <c:formatCode>0%</c:formatCode>
                <c:ptCount val="7"/>
                <c:pt idx="0">
                  <c:v>0.4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54874143090604244"/>
          <c:y val="0.15048914340252922"/>
          <c:w val="0.44317231572468535"/>
          <c:h val="0.8108088761632068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200">
          <a:solidFill>
            <a:schemeClr val="accent1"/>
          </a:solidFill>
          <a:latin typeface="Ubuntu" panose="020B060402020202020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Income Statement Summary Year 1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'[Revision 1.xlsx]工作表1'!$A$3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'[Revision 1.xlsx]工作表1'!$B$2:$M$2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 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'[Revision 1.xlsx]工作表1'!$B$3:$M$3</c:f>
              <c:numCache>
                <c:formatCode>#,##0</c:formatCode>
                <c:ptCount val="12"/>
                <c:pt idx="0">
                  <c:v>1920</c:v>
                </c:pt>
                <c:pt idx="1">
                  <c:v>2247</c:v>
                </c:pt>
                <c:pt idx="2">
                  <c:v>2568</c:v>
                </c:pt>
                <c:pt idx="3">
                  <c:v>2889</c:v>
                </c:pt>
                <c:pt idx="4">
                  <c:v>3210</c:v>
                </c:pt>
                <c:pt idx="5">
                  <c:v>4494</c:v>
                </c:pt>
                <c:pt idx="6">
                  <c:v>5778</c:v>
                </c:pt>
                <c:pt idx="7">
                  <c:v>7062</c:v>
                </c:pt>
                <c:pt idx="8">
                  <c:v>8346</c:v>
                </c:pt>
                <c:pt idx="9" formatCode="&quot;$&quot;#.##0;[Red]\-&quot;$&quot;#.##0">
                  <c:v>9630</c:v>
                </c:pt>
                <c:pt idx="10">
                  <c:v>10914</c:v>
                </c:pt>
                <c:pt idx="11">
                  <c:v>12198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'[Revision 1.xlsx]工作表1'!$A$4</c:f>
              <c:strCache>
                <c:ptCount val="1"/>
                <c:pt idx="0">
                  <c:v>Cumulative income</c:v>
                </c:pt>
              </c:strCache>
            </c:strRef>
          </c:tx>
          <c:spPr>
            <a:ln w="28575" cap="rnd">
              <a:solidFill>
                <a:srgbClr val="E91D63"/>
              </a:solidFill>
              <a:round/>
            </a:ln>
            <a:effectLst/>
          </c:spPr>
          <c:marker>
            <c:symbol val="none"/>
          </c:marker>
          <c:cat>
            <c:strRef>
              <c:f>'[Revision 1.xlsx]工作表1'!$B$2:$M$2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 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'[Revision 1.xlsx]工作表1'!$B$4:$M$4</c:f>
              <c:numCache>
                <c:formatCode>#,##0</c:formatCode>
                <c:ptCount val="12"/>
                <c:pt idx="0">
                  <c:v>-6580</c:v>
                </c:pt>
                <c:pt idx="1">
                  <c:v>-12906</c:v>
                </c:pt>
                <c:pt idx="2">
                  <c:v>-18979</c:v>
                </c:pt>
                <c:pt idx="3">
                  <c:v>-24799</c:v>
                </c:pt>
                <c:pt idx="4">
                  <c:v>-30365</c:v>
                </c:pt>
                <c:pt idx="5">
                  <c:v>-35143</c:v>
                </c:pt>
                <c:pt idx="6">
                  <c:v>-40271</c:v>
                </c:pt>
                <c:pt idx="7">
                  <c:v>-44450</c:v>
                </c:pt>
                <c:pt idx="8">
                  <c:v>-47680</c:v>
                </c:pt>
                <c:pt idx="9">
                  <c:v>-49960</c:v>
                </c:pt>
                <c:pt idx="10">
                  <c:v>-51291</c:v>
                </c:pt>
                <c:pt idx="11">
                  <c:v>-51673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'[Revision 1.xlsx]工作表1'!$A$5</c:f>
              <c:strCache>
                <c:ptCount val="1"/>
                <c:pt idx="0">
                  <c:v>EBIT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'[Revision 1.xlsx]工作表1'!$B$2:$M$2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 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'[Revision 1.xlsx]工作表1'!$B$5:$M$5</c:f>
              <c:numCache>
                <c:formatCode>#,##0</c:formatCode>
                <c:ptCount val="12"/>
                <c:pt idx="0">
                  <c:v>-6580</c:v>
                </c:pt>
                <c:pt idx="1">
                  <c:v>-6326</c:v>
                </c:pt>
                <c:pt idx="2">
                  <c:v>-6073</c:v>
                </c:pt>
                <c:pt idx="3">
                  <c:v>-5820</c:v>
                </c:pt>
                <c:pt idx="4">
                  <c:v>-5566</c:v>
                </c:pt>
                <c:pt idx="5">
                  <c:v>-4778</c:v>
                </c:pt>
                <c:pt idx="6">
                  <c:v>-5128</c:v>
                </c:pt>
                <c:pt idx="7">
                  <c:v>-4179</c:v>
                </c:pt>
                <c:pt idx="8">
                  <c:v>-3230</c:v>
                </c:pt>
                <c:pt idx="9">
                  <c:v>-2280</c:v>
                </c:pt>
                <c:pt idx="10">
                  <c:v>-1331</c:v>
                </c:pt>
                <c:pt idx="11">
                  <c:v>-382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100192"/>
        <c:axId val="648100752"/>
      </c:lineChart>
      <c:catAx>
        <c:axId val="64810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100"/>
            </a:pPr>
            <a:endParaRPr lang="en-US"/>
          </a:p>
        </c:txPr>
        <c:crossAx val="648100752"/>
        <c:crosses val="autoZero"/>
        <c:auto val="1"/>
        <c:lblAlgn val="ctr"/>
        <c:lblOffset val="100"/>
        <c:noMultiLvlLbl val="0"/>
      </c:catAx>
      <c:valAx>
        <c:axId val="64810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100"/>
            </a:pPr>
            <a:endParaRPr lang="en-US"/>
          </a:p>
        </c:txPr>
        <c:crossAx val="648100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Ubuntu" panose="020B0604020202020204" charset="0"/>
        </a:defRPr>
      </a:pPr>
      <a:endParaRPr lang="en-US"/>
    </a:p>
  </c:txPr>
  <c:externalData r:id="rId2">
    <c:autoUpdate val="0"/>
  </c:externalData>
  <c:userShapes r:id="rId3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vert="horz"/>
          <a:lstStyle/>
          <a:p>
            <a:pPr>
              <a:defRPr/>
            </a:pPr>
            <a:r>
              <a:rPr lang="en-US"/>
              <a:t>Income Statement Summary Year 2</a:t>
            </a:r>
            <a:endParaRPr lang="zh-TW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'[Revision 1.xlsx]工作表1'!$A$14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'[Revision 1.xlsx]工作表1'!$B$13:$M$13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 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'[Revision 1.xlsx]工作表1'!$B$14:$M$14</c:f>
              <c:numCache>
                <c:formatCode>#,##0</c:formatCode>
                <c:ptCount val="12"/>
                <c:pt idx="0">
                  <c:v>14720</c:v>
                </c:pt>
                <c:pt idx="1">
                  <c:v>17013</c:v>
                </c:pt>
                <c:pt idx="2">
                  <c:v>19260</c:v>
                </c:pt>
                <c:pt idx="3">
                  <c:v>21507</c:v>
                </c:pt>
                <c:pt idx="4">
                  <c:v>23754</c:v>
                </c:pt>
                <c:pt idx="5">
                  <c:v>26001</c:v>
                </c:pt>
                <c:pt idx="6">
                  <c:v>28248</c:v>
                </c:pt>
                <c:pt idx="7">
                  <c:v>30495</c:v>
                </c:pt>
                <c:pt idx="8">
                  <c:v>32100</c:v>
                </c:pt>
                <c:pt idx="9">
                  <c:v>32100</c:v>
                </c:pt>
                <c:pt idx="10">
                  <c:v>32100</c:v>
                </c:pt>
                <c:pt idx="11">
                  <c:v>32100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'[Revision 1.xlsx]工作表1'!$A$15</c:f>
              <c:strCache>
                <c:ptCount val="1"/>
                <c:pt idx="0">
                  <c:v>Cumulative income</c:v>
                </c:pt>
              </c:strCache>
            </c:strRef>
          </c:tx>
          <c:spPr>
            <a:ln w="28575" cap="rnd">
              <a:solidFill>
                <a:srgbClr val="E91D63"/>
              </a:solidFill>
              <a:round/>
            </a:ln>
            <a:effectLst/>
          </c:spPr>
          <c:marker>
            <c:symbol val="none"/>
          </c:marker>
          <c:cat>
            <c:strRef>
              <c:f>'[Revision 1.xlsx]工作表1'!$B$13:$M$13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 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'[Revision 1.xlsx]工作表1'!$B$15:$M$15</c:f>
              <c:numCache>
                <c:formatCode>#,##0</c:formatCode>
                <c:ptCount val="12"/>
                <c:pt idx="0">
                  <c:v>-52440</c:v>
                </c:pt>
                <c:pt idx="1">
                  <c:v>-51613</c:v>
                </c:pt>
                <c:pt idx="2">
                  <c:v>-49413</c:v>
                </c:pt>
                <c:pt idx="3">
                  <c:v>-45778</c:v>
                </c:pt>
                <c:pt idx="4">
                  <c:v>-40709</c:v>
                </c:pt>
                <c:pt idx="5">
                  <c:v>-34206</c:v>
                </c:pt>
                <c:pt idx="6">
                  <c:v>-26268</c:v>
                </c:pt>
                <c:pt idx="7">
                  <c:v>-16896</c:v>
                </c:pt>
                <c:pt idx="8">
                  <c:v>-6500</c:v>
                </c:pt>
                <c:pt idx="9">
                  <c:v>3896</c:v>
                </c:pt>
                <c:pt idx="10">
                  <c:v>14292</c:v>
                </c:pt>
                <c:pt idx="11">
                  <c:v>24689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'[Revision 1.xlsx]工作表1'!$A$16</c:f>
              <c:strCache>
                <c:ptCount val="1"/>
                <c:pt idx="0">
                  <c:v>EBIT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'[Revision 1.xlsx]工作表1'!$B$13:$M$13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 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 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'[Revision 1.xlsx]工作表1'!$B$16:$M$16</c:f>
              <c:numCache>
                <c:formatCode>General</c:formatCode>
                <c:ptCount val="12"/>
                <c:pt idx="0" formatCode="#,##0">
                  <c:v>-768</c:v>
                </c:pt>
                <c:pt idx="1">
                  <c:v>827</c:v>
                </c:pt>
                <c:pt idx="2" formatCode="#,##0">
                  <c:v>2376</c:v>
                </c:pt>
                <c:pt idx="3" formatCode="#,##0">
                  <c:v>3925</c:v>
                </c:pt>
                <c:pt idx="4" formatCode="#,##0">
                  <c:v>5474</c:v>
                </c:pt>
                <c:pt idx="5" formatCode="#,##0">
                  <c:v>7023</c:v>
                </c:pt>
                <c:pt idx="6" formatCode="#,##0">
                  <c:v>8572</c:v>
                </c:pt>
                <c:pt idx="7" formatCode="#,##0">
                  <c:v>10121</c:v>
                </c:pt>
                <c:pt idx="8" formatCode="#,##0">
                  <c:v>11227</c:v>
                </c:pt>
                <c:pt idx="9" formatCode="#,##0">
                  <c:v>11227</c:v>
                </c:pt>
                <c:pt idx="10" formatCode="#,##0">
                  <c:v>11227</c:v>
                </c:pt>
                <c:pt idx="11" formatCode="#,##0">
                  <c:v>11227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189408"/>
        <c:axId val="655189968"/>
      </c:lineChart>
      <c:catAx>
        <c:axId val="65518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 sz="1100"/>
            </a:pPr>
            <a:endParaRPr lang="en-US"/>
          </a:p>
        </c:txPr>
        <c:crossAx val="655189968"/>
        <c:crosses val="autoZero"/>
        <c:auto val="1"/>
        <c:lblAlgn val="ctr"/>
        <c:lblOffset val="100"/>
        <c:noMultiLvlLbl val="0"/>
      </c:catAx>
      <c:valAx>
        <c:axId val="65518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 sz="1100"/>
            </a:pPr>
            <a:endParaRPr lang="en-US"/>
          </a:p>
        </c:txPr>
        <c:crossAx val="65518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Ubuntu" panose="020B0604020202020204" charset="0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5 Year Growth Projection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'[Revision 1.xlsx]Sheet1'!$A$3</c:f>
              <c:strCache>
                <c:ptCount val="1"/>
                <c:pt idx="0">
                  <c:v>Units Sold (#)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-2.556076700012397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556076700012397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2.5560767000123979E-2"/>
                  <c:y val="7.05477169203421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'[Revision 1.xlsx]Sheet1'!$B$2:$F$2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'[Revision 1.xlsx]Sheet1'!$B$3:$F$3</c:f>
              <c:numCache>
                <c:formatCode>#,##0</c:formatCode>
                <c:ptCount val="5"/>
                <c:pt idx="0">
                  <c:v>2220</c:v>
                </c:pt>
                <c:pt idx="1">
                  <c:v>9640</c:v>
                </c:pt>
                <c:pt idx="2">
                  <c:v>11086</c:v>
                </c:pt>
                <c:pt idx="3">
                  <c:v>12749</c:v>
                </c:pt>
                <c:pt idx="4">
                  <c:v>14661</c:v>
                </c:pt>
              </c:numCache>
            </c:numRef>
          </c:val>
        </c:ser>
        <c:ser>
          <c:idx val="1"/>
          <c:order val="1"/>
          <c:tx>
            <c:strRef>
              <c:f>'[Revision 1.xlsx]Sheet1'!$A$4</c:f>
              <c:strCache>
                <c:ptCount val="1"/>
                <c:pt idx="0">
                  <c:v>Net Income ($)</c:v>
                </c:pt>
              </c:strCache>
            </c:strRef>
          </c:tx>
          <c:spPr>
            <a:solidFill>
              <a:srgbClr val="E91D6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'[Revision 1.xlsx]Sheet1'!$B$2:$F$2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'[Revision 1.xlsx]Sheet1'!$B$4:$F$4</c:f>
              <c:numCache>
                <c:formatCode>#,##0</c:formatCode>
                <c:ptCount val="5"/>
                <c:pt idx="0">
                  <c:v>-51673</c:v>
                </c:pt>
                <c:pt idx="1">
                  <c:v>76400</c:v>
                </c:pt>
                <c:pt idx="2">
                  <c:v>76025</c:v>
                </c:pt>
                <c:pt idx="3">
                  <c:v>105653</c:v>
                </c:pt>
                <c:pt idx="4">
                  <c:v>140206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655192768"/>
        <c:axId val="655193328"/>
      </c:barChart>
      <c:catAx>
        <c:axId val="6551927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655193328"/>
        <c:crosses val="autoZero"/>
        <c:auto val="1"/>
        <c:lblAlgn val="ctr"/>
        <c:lblOffset val="100"/>
        <c:noMultiLvlLbl val="0"/>
      </c:catAx>
      <c:valAx>
        <c:axId val="65519332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55192768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latin typeface="Ubuntu" panose="020B0604020202020204" charset="0"/>
        </a:defRPr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C42DA-F0ED-4B99-9A81-321629E17240}" type="doc">
      <dgm:prSet loTypeId="urn:microsoft.com/office/officeart/2011/layout/Circle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742845-E690-471A-8C5B-DCD081EAFA10}">
      <dgm:prSet phldrT="[Text]" custT="1"/>
      <dgm:spPr/>
      <dgm:t>
        <a:bodyPr/>
        <a:lstStyle/>
        <a:p>
          <a:pPr rtl="0"/>
          <a:r>
            <a:rPr lang="en" sz="14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Customer sends photo of broken piece via app, website or email</a:t>
          </a:r>
          <a:endParaRPr lang="en-US" sz="1400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18F81844-DCCF-452A-BE18-C6E23CCD6830}" type="parTrans" cxnId="{691C68EE-8F86-4B0D-A1E2-436F4A4E569C}">
      <dgm:prSet/>
      <dgm:spPr/>
      <dgm:t>
        <a:bodyPr/>
        <a:lstStyle/>
        <a:p>
          <a:endParaRPr lang="en-US"/>
        </a:p>
      </dgm:t>
    </dgm:pt>
    <dgm:pt modelId="{C0DCD32F-C4E1-4DB6-B7B5-8E341007A2B6}" type="sibTrans" cxnId="{691C68EE-8F86-4B0D-A1E2-436F4A4E569C}">
      <dgm:prSet/>
      <dgm:spPr/>
      <dgm:t>
        <a:bodyPr/>
        <a:lstStyle/>
        <a:p>
          <a:endParaRPr lang="en-US"/>
        </a:p>
      </dgm:t>
    </dgm:pt>
    <dgm:pt modelId="{910C5DB4-C153-462C-8C09-02D54BC081A5}">
      <dgm:prSet phldrT="[Text]" custT="1"/>
      <dgm:spPr/>
      <dgm:t>
        <a:bodyPr/>
        <a:lstStyle/>
        <a:p>
          <a:pPr rtl="0"/>
          <a:r>
            <a:rPr lang="en" sz="14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Accept quote + mail broken piece in padded envelope via USPS priority mail</a:t>
          </a:r>
          <a:endParaRPr lang="en-US" sz="1400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E9284C94-C3FE-4DA4-B4BD-0B3FC4DB4607}" type="parTrans" cxnId="{29203705-5F24-4EBB-BE22-67A20CDC89DF}">
      <dgm:prSet/>
      <dgm:spPr/>
      <dgm:t>
        <a:bodyPr/>
        <a:lstStyle/>
        <a:p>
          <a:endParaRPr lang="en-US"/>
        </a:p>
      </dgm:t>
    </dgm:pt>
    <dgm:pt modelId="{2F024E52-DD2F-430F-8764-BA392AE00207}" type="sibTrans" cxnId="{29203705-5F24-4EBB-BE22-67A20CDC89DF}">
      <dgm:prSet/>
      <dgm:spPr/>
      <dgm:t>
        <a:bodyPr/>
        <a:lstStyle/>
        <a:p>
          <a:endParaRPr lang="en-US"/>
        </a:p>
      </dgm:t>
    </dgm:pt>
    <dgm:pt modelId="{7BA4853D-E293-4729-BA08-71A6C351CAD2}">
      <dgm:prSet phldrT="[Text]" custT="1"/>
      <dgm:spPr/>
      <dgm:t>
        <a:bodyPr/>
        <a:lstStyle/>
        <a:p>
          <a:pPr rtl="0"/>
          <a:r>
            <a:rPr lang="en" sz="14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We fix it piece in our warehouse in Idaho</a:t>
          </a:r>
          <a:endParaRPr lang="en-US" sz="1400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615629D1-4504-4183-BCC2-5D266652B81A}" type="parTrans" cxnId="{C466670C-BAE1-4735-B8C3-027334810D8E}">
      <dgm:prSet/>
      <dgm:spPr/>
      <dgm:t>
        <a:bodyPr/>
        <a:lstStyle/>
        <a:p>
          <a:endParaRPr lang="en-US"/>
        </a:p>
      </dgm:t>
    </dgm:pt>
    <dgm:pt modelId="{CFF56D1A-1076-4A23-8E88-7EB42D5A2547}" type="sibTrans" cxnId="{C466670C-BAE1-4735-B8C3-027334810D8E}">
      <dgm:prSet/>
      <dgm:spPr/>
      <dgm:t>
        <a:bodyPr/>
        <a:lstStyle/>
        <a:p>
          <a:endParaRPr lang="en-US"/>
        </a:p>
      </dgm:t>
    </dgm:pt>
    <dgm:pt modelId="{302F7AFA-A87D-4FC7-8E3A-BCB0869EFAF3}">
      <dgm:prSet custT="1"/>
      <dgm:spPr/>
      <dgm:t>
        <a:bodyPr/>
        <a:lstStyle/>
        <a:p>
          <a:pPr rtl="0"/>
          <a:r>
            <a:rPr lang="en" sz="14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Receive cost and time quote within 24 hours</a:t>
          </a:r>
          <a:endParaRPr lang="en-US" sz="1400" dirty="0">
            <a:solidFill>
              <a:schemeClr val="accent1"/>
            </a:solidFill>
            <a:latin typeface="Ubuntu" panose="020B0604020202020204" charset="0"/>
            <a:ea typeface="Ubuntu"/>
            <a:cs typeface="Ubuntu"/>
            <a:sym typeface="Ubuntu"/>
          </a:endParaRPr>
        </a:p>
      </dgm:t>
    </dgm:pt>
    <dgm:pt modelId="{BC947D31-0149-4329-A13F-A20C18035979}" type="parTrans" cxnId="{24CF93D4-A847-4A0C-932A-364D7D84A869}">
      <dgm:prSet/>
      <dgm:spPr/>
      <dgm:t>
        <a:bodyPr/>
        <a:lstStyle/>
        <a:p>
          <a:endParaRPr lang="en-US"/>
        </a:p>
      </dgm:t>
    </dgm:pt>
    <dgm:pt modelId="{274148D5-16EA-4F6E-9BF8-B279D4A30A44}" type="sibTrans" cxnId="{24CF93D4-A847-4A0C-932A-364D7D84A869}">
      <dgm:prSet/>
      <dgm:spPr/>
      <dgm:t>
        <a:bodyPr/>
        <a:lstStyle/>
        <a:p>
          <a:endParaRPr lang="en-US"/>
        </a:p>
      </dgm:t>
    </dgm:pt>
    <dgm:pt modelId="{723FF46D-9CAF-47BE-8439-4961B3709102}">
      <dgm:prSet custT="1"/>
      <dgm:spPr/>
      <dgm:t>
        <a:bodyPr/>
        <a:lstStyle/>
        <a:p>
          <a:pPr rtl="0"/>
          <a:r>
            <a:rPr lang="en" sz="14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Promptly return </a:t>
          </a:r>
          <a:endParaRPr lang="en-US" sz="1400" dirty="0">
            <a:solidFill>
              <a:schemeClr val="accent1"/>
            </a:solidFill>
            <a:latin typeface="Ubuntu" panose="020B0604020202020204" charset="0"/>
            <a:ea typeface="Ubuntu"/>
            <a:cs typeface="Ubuntu"/>
            <a:sym typeface="Ubuntu"/>
          </a:endParaRPr>
        </a:p>
      </dgm:t>
    </dgm:pt>
    <dgm:pt modelId="{0B363968-9C05-4CD1-BF3B-E7C5439F2C5F}" type="parTrans" cxnId="{1B9DBEB8-27BF-445B-A7C3-5BC6F6282A03}">
      <dgm:prSet/>
      <dgm:spPr/>
      <dgm:t>
        <a:bodyPr/>
        <a:lstStyle/>
        <a:p>
          <a:endParaRPr lang="en-US"/>
        </a:p>
      </dgm:t>
    </dgm:pt>
    <dgm:pt modelId="{41678273-3B7C-4EE4-AB91-B076A20EACD9}" type="sibTrans" cxnId="{1B9DBEB8-27BF-445B-A7C3-5BC6F6282A03}">
      <dgm:prSet/>
      <dgm:spPr/>
      <dgm:t>
        <a:bodyPr/>
        <a:lstStyle/>
        <a:p>
          <a:endParaRPr lang="en-US"/>
        </a:p>
      </dgm:t>
    </dgm:pt>
    <dgm:pt modelId="{051FC984-5C4E-4969-9452-EFBECA1ED40C}" type="pres">
      <dgm:prSet presAssocID="{A61C42DA-F0ED-4B99-9A81-321629E17240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19DB2BE-7A90-48EE-B32A-E5EEF84E1B42}" type="pres">
      <dgm:prSet presAssocID="{723FF46D-9CAF-47BE-8439-4961B3709102}" presName="Accent5" presStyleCnt="0"/>
      <dgm:spPr/>
    </dgm:pt>
    <dgm:pt modelId="{6FF6CC8C-9739-4AB6-9B33-70F22DC6764E}" type="pres">
      <dgm:prSet presAssocID="{723FF46D-9CAF-47BE-8439-4961B3709102}" presName="Accent" presStyleLbl="node1" presStyleIdx="0" presStyleCnt="5"/>
      <dgm:spPr/>
    </dgm:pt>
    <dgm:pt modelId="{34D874F2-4F2C-46F4-B0E4-0F43B7151649}" type="pres">
      <dgm:prSet presAssocID="{723FF46D-9CAF-47BE-8439-4961B3709102}" presName="ParentBackground5" presStyleCnt="0"/>
      <dgm:spPr/>
    </dgm:pt>
    <dgm:pt modelId="{46FBE069-C6EB-4025-BA65-D94B8158E519}" type="pres">
      <dgm:prSet presAssocID="{723FF46D-9CAF-47BE-8439-4961B3709102}" presName="ParentBackground" presStyleLbl="fgAcc1" presStyleIdx="0" presStyleCnt="5"/>
      <dgm:spPr/>
      <dgm:t>
        <a:bodyPr/>
        <a:lstStyle/>
        <a:p>
          <a:endParaRPr lang="en-US"/>
        </a:p>
      </dgm:t>
    </dgm:pt>
    <dgm:pt modelId="{6F994364-FFF8-44AE-8F18-9DDEDAA49687}" type="pres">
      <dgm:prSet presAssocID="{723FF46D-9CAF-47BE-8439-4961B3709102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7DEB1-4FA4-4A51-A666-0E7D8EF4D56F}" type="pres">
      <dgm:prSet presAssocID="{7BA4853D-E293-4729-BA08-71A6C351CAD2}" presName="Accent4" presStyleCnt="0"/>
      <dgm:spPr/>
    </dgm:pt>
    <dgm:pt modelId="{79AF16A2-5466-4EB6-BAC9-235E8A064BBD}" type="pres">
      <dgm:prSet presAssocID="{7BA4853D-E293-4729-BA08-71A6C351CAD2}" presName="Accent" presStyleLbl="node1" presStyleIdx="1" presStyleCnt="5"/>
      <dgm:spPr/>
    </dgm:pt>
    <dgm:pt modelId="{8D90B05B-328E-4271-B100-5A99E4E83C95}" type="pres">
      <dgm:prSet presAssocID="{7BA4853D-E293-4729-BA08-71A6C351CAD2}" presName="ParentBackground4" presStyleCnt="0"/>
      <dgm:spPr/>
    </dgm:pt>
    <dgm:pt modelId="{70D21B9C-FAA8-485E-9673-20F875C6633D}" type="pres">
      <dgm:prSet presAssocID="{7BA4853D-E293-4729-BA08-71A6C351CAD2}" presName="ParentBackground" presStyleLbl="fgAcc1" presStyleIdx="1" presStyleCnt="5"/>
      <dgm:spPr/>
      <dgm:t>
        <a:bodyPr/>
        <a:lstStyle/>
        <a:p>
          <a:endParaRPr lang="en-US"/>
        </a:p>
      </dgm:t>
    </dgm:pt>
    <dgm:pt modelId="{7B983AE2-2811-4CEE-9C2A-CA7110632A5A}" type="pres">
      <dgm:prSet presAssocID="{7BA4853D-E293-4729-BA08-71A6C351CAD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9851EB-3B9D-49F1-AFC2-A90A004F4F4F}" type="pres">
      <dgm:prSet presAssocID="{910C5DB4-C153-462C-8C09-02D54BC081A5}" presName="Accent3" presStyleCnt="0"/>
      <dgm:spPr/>
    </dgm:pt>
    <dgm:pt modelId="{746A864E-8008-435A-A795-2265BC4F6FB6}" type="pres">
      <dgm:prSet presAssocID="{910C5DB4-C153-462C-8C09-02D54BC081A5}" presName="Accent" presStyleLbl="node1" presStyleIdx="2" presStyleCnt="5"/>
      <dgm:spPr/>
    </dgm:pt>
    <dgm:pt modelId="{8E3DD4D9-8A1D-41A2-B5A0-35B97811752C}" type="pres">
      <dgm:prSet presAssocID="{910C5DB4-C153-462C-8C09-02D54BC081A5}" presName="ParentBackground3" presStyleCnt="0"/>
      <dgm:spPr/>
    </dgm:pt>
    <dgm:pt modelId="{4193D2EC-F0ED-4CB9-AE91-D854EA998942}" type="pres">
      <dgm:prSet presAssocID="{910C5DB4-C153-462C-8C09-02D54BC081A5}" presName="ParentBackground" presStyleLbl="fgAcc1" presStyleIdx="2" presStyleCnt="5"/>
      <dgm:spPr/>
      <dgm:t>
        <a:bodyPr/>
        <a:lstStyle/>
        <a:p>
          <a:endParaRPr lang="en-US"/>
        </a:p>
      </dgm:t>
    </dgm:pt>
    <dgm:pt modelId="{B9460697-D892-4CC3-B4D6-9BFC2B4C6DF0}" type="pres">
      <dgm:prSet presAssocID="{910C5DB4-C153-462C-8C09-02D54BC081A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4A70A-7978-4E05-B85E-C877B1C18348}" type="pres">
      <dgm:prSet presAssocID="{302F7AFA-A87D-4FC7-8E3A-BCB0869EFAF3}" presName="Accent2" presStyleCnt="0"/>
      <dgm:spPr/>
    </dgm:pt>
    <dgm:pt modelId="{91CBF7A8-78B2-4359-86DE-C89D95FFE75C}" type="pres">
      <dgm:prSet presAssocID="{302F7AFA-A87D-4FC7-8E3A-BCB0869EFAF3}" presName="Accent" presStyleLbl="node1" presStyleIdx="3" presStyleCnt="5"/>
      <dgm:spPr/>
    </dgm:pt>
    <dgm:pt modelId="{D21D2188-0E97-4785-AA43-FD7A43C2B7CB}" type="pres">
      <dgm:prSet presAssocID="{302F7AFA-A87D-4FC7-8E3A-BCB0869EFAF3}" presName="ParentBackground2" presStyleCnt="0"/>
      <dgm:spPr/>
    </dgm:pt>
    <dgm:pt modelId="{8FC87499-DCB1-432C-9760-F671F94CE2AA}" type="pres">
      <dgm:prSet presAssocID="{302F7AFA-A87D-4FC7-8E3A-BCB0869EFAF3}" presName="ParentBackground" presStyleLbl="fgAcc1" presStyleIdx="3" presStyleCnt="5"/>
      <dgm:spPr/>
      <dgm:t>
        <a:bodyPr/>
        <a:lstStyle/>
        <a:p>
          <a:endParaRPr lang="en-US"/>
        </a:p>
      </dgm:t>
    </dgm:pt>
    <dgm:pt modelId="{7335C0A3-2283-4FB9-BFBB-4C4270F0C219}" type="pres">
      <dgm:prSet presAssocID="{302F7AFA-A87D-4FC7-8E3A-BCB0869EFAF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71550-2B3A-464F-98CE-B898F04A4EF8}" type="pres">
      <dgm:prSet presAssocID="{D2742845-E690-471A-8C5B-DCD081EAFA10}" presName="Accent1" presStyleCnt="0"/>
      <dgm:spPr/>
    </dgm:pt>
    <dgm:pt modelId="{F3D8BB4E-2709-4381-AA08-02AF2B7F9B1B}" type="pres">
      <dgm:prSet presAssocID="{D2742845-E690-471A-8C5B-DCD081EAFA10}" presName="Accent" presStyleLbl="node1" presStyleIdx="4" presStyleCnt="5"/>
      <dgm:spPr/>
    </dgm:pt>
    <dgm:pt modelId="{9362FD92-1692-469A-ACF6-743C9D1449BA}" type="pres">
      <dgm:prSet presAssocID="{D2742845-E690-471A-8C5B-DCD081EAFA10}" presName="ParentBackground1" presStyleCnt="0"/>
      <dgm:spPr/>
    </dgm:pt>
    <dgm:pt modelId="{CE92278B-CFEB-437C-9022-E38E3D896BD1}" type="pres">
      <dgm:prSet presAssocID="{D2742845-E690-471A-8C5B-DCD081EAFA10}" presName="ParentBackground" presStyleLbl="fgAcc1" presStyleIdx="4" presStyleCnt="5"/>
      <dgm:spPr/>
      <dgm:t>
        <a:bodyPr/>
        <a:lstStyle/>
        <a:p>
          <a:endParaRPr lang="en-US"/>
        </a:p>
      </dgm:t>
    </dgm:pt>
    <dgm:pt modelId="{C955816E-9ADC-46B9-A70A-575B7C3F2058}" type="pres">
      <dgm:prSet presAssocID="{D2742845-E690-471A-8C5B-DCD081EAFA1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4AD5B4-1667-4297-B7C4-8884DCA9E4E6}" type="presOf" srcId="{7BA4853D-E293-4729-BA08-71A6C351CAD2}" destId="{70D21B9C-FAA8-485E-9673-20F875C6633D}" srcOrd="0" destOrd="0" presId="urn:microsoft.com/office/officeart/2011/layout/CircleProcess"/>
    <dgm:cxn modelId="{F27C247A-882F-45D4-84A6-8145F94BFD8E}" type="presOf" srcId="{910C5DB4-C153-462C-8C09-02D54BC081A5}" destId="{B9460697-D892-4CC3-B4D6-9BFC2B4C6DF0}" srcOrd="1" destOrd="0" presId="urn:microsoft.com/office/officeart/2011/layout/CircleProcess"/>
    <dgm:cxn modelId="{24CF93D4-A847-4A0C-932A-364D7D84A869}" srcId="{A61C42DA-F0ED-4B99-9A81-321629E17240}" destId="{302F7AFA-A87D-4FC7-8E3A-BCB0869EFAF3}" srcOrd="1" destOrd="0" parTransId="{BC947D31-0149-4329-A13F-A20C18035979}" sibTransId="{274148D5-16EA-4F6E-9BF8-B279D4A30A44}"/>
    <dgm:cxn modelId="{87F36A91-2C98-4AA1-ADA9-73399F5F2D1E}" type="presOf" srcId="{D2742845-E690-471A-8C5B-DCD081EAFA10}" destId="{C955816E-9ADC-46B9-A70A-575B7C3F2058}" srcOrd="1" destOrd="0" presId="urn:microsoft.com/office/officeart/2011/layout/CircleProcess"/>
    <dgm:cxn modelId="{691C68EE-8F86-4B0D-A1E2-436F4A4E569C}" srcId="{A61C42DA-F0ED-4B99-9A81-321629E17240}" destId="{D2742845-E690-471A-8C5B-DCD081EAFA10}" srcOrd="0" destOrd="0" parTransId="{18F81844-DCCF-452A-BE18-C6E23CCD6830}" sibTransId="{C0DCD32F-C4E1-4DB6-B7B5-8E341007A2B6}"/>
    <dgm:cxn modelId="{6E0523C9-98CF-45DA-BFE4-011154956161}" type="presOf" srcId="{A61C42DA-F0ED-4B99-9A81-321629E17240}" destId="{051FC984-5C4E-4969-9452-EFBECA1ED40C}" srcOrd="0" destOrd="0" presId="urn:microsoft.com/office/officeart/2011/layout/CircleProcess"/>
    <dgm:cxn modelId="{D6E8510B-AF98-4936-9540-1D526E2D37A5}" type="presOf" srcId="{723FF46D-9CAF-47BE-8439-4961B3709102}" destId="{6F994364-FFF8-44AE-8F18-9DDEDAA49687}" srcOrd="1" destOrd="0" presId="urn:microsoft.com/office/officeart/2011/layout/CircleProcess"/>
    <dgm:cxn modelId="{43F3C11B-323D-45DB-BA54-0B50DA03684C}" type="presOf" srcId="{910C5DB4-C153-462C-8C09-02D54BC081A5}" destId="{4193D2EC-F0ED-4CB9-AE91-D854EA998942}" srcOrd="0" destOrd="0" presId="urn:microsoft.com/office/officeart/2011/layout/CircleProcess"/>
    <dgm:cxn modelId="{AA594E41-844A-4138-9E89-95C45F2F2B60}" type="presOf" srcId="{723FF46D-9CAF-47BE-8439-4961B3709102}" destId="{46FBE069-C6EB-4025-BA65-D94B8158E519}" srcOrd="0" destOrd="0" presId="urn:microsoft.com/office/officeart/2011/layout/CircleProcess"/>
    <dgm:cxn modelId="{C466670C-BAE1-4735-B8C3-027334810D8E}" srcId="{A61C42DA-F0ED-4B99-9A81-321629E17240}" destId="{7BA4853D-E293-4729-BA08-71A6C351CAD2}" srcOrd="3" destOrd="0" parTransId="{615629D1-4504-4183-BCC2-5D266652B81A}" sibTransId="{CFF56D1A-1076-4A23-8E88-7EB42D5A2547}"/>
    <dgm:cxn modelId="{29203705-5F24-4EBB-BE22-67A20CDC89DF}" srcId="{A61C42DA-F0ED-4B99-9A81-321629E17240}" destId="{910C5DB4-C153-462C-8C09-02D54BC081A5}" srcOrd="2" destOrd="0" parTransId="{E9284C94-C3FE-4DA4-B4BD-0B3FC4DB4607}" sibTransId="{2F024E52-DD2F-430F-8764-BA392AE00207}"/>
    <dgm:cxn modelId="{F7DC1F0A-02D9-4EAA-96DE-0CD5E95C637F}" type="presOf" srcId="{302F7AFA-A87D-4FC7-8E3A-BCB0869EFAF3}" destId="{8FC87499-DCB1-432C-9760-F671F94CE2AA}" srcOrd="0" destOrd="0" presId="urn:microsoft.com/office/officeart/2011/layout/CircleProcess"/>
    <dgm:cxn modelId="{1B9DBEB8-27BF-445B-A7C3-5BC6F6282A03}" srcId="{A61C42DA-F0ED-4B99-9A81-321629E17240}" destId="{723FF46D-9CAF-47BE-8439-4961B3709102}" srcOrd="4" destOrd="0" parTransId="{0B363968-9C05-4CD1-BF3B-E7C5439F2C5F}" sibTransId="{41678273-3B7C-4EE4-AB91-B076A20EACD9}"/>
    <dgm:cxn modelId="{7959D862-84D5-4D55-A507-2025F2A4DDC7}" type="presOf" srcId="{302F7AFA-A87D-4FC7-8E3A-BCB0869EFAF3}" destId="{7335C0A3-2283-4FB9-BFBB-4C4270F0C219}" srcOrd="1" destOrd="0" presId="urn:microsoft.com/office/officeart/2011/layout/CircleProcess"/>
    <dgm:cxn modelId="{1EC238F2-D2BD-41FE-AAD8-D95FE37366DB}" type="presOf" srcId="{7BA4853D-E293-4729-BA08-71A6C351CAD2}" destId="{7B983AE2-2811-4CEE-9C2A-CA7110632A5A}" srcOrd="1" destOrd="0" presId="urn:microsoft.com/office/officeart/2011/layout/CircleProcess"/>
    <dgm:cxn modelId="{D78EA2C5-7256-4F08-92B8-A853F300A2B7}" type="presOf" srcId="{D2742845-E690-471A-8C5B-DCD081EAFA10}" destId="{CE92278B-CFEB-437C-9022-E38E3D896BD1}" srcOrd="0" destOrd="0" presId="urn:microsoft.com/office/officeart/2011/layout/CircleProcess"/>
    <dgm:cxn modelId="{54245062-1F7D-401D-9A9A-816C75E2AC26}" type="presParOf" srcId="{051FC984-5C4E-4969-9452-EFBECA1ED40C}" destId="{319DB2BE-7A90-48EE-B32A-E5EEF84E1B42}" srcOrd="0" destOrd="0" presId="urn:microsoft.com/office/officeart/2011/layout/CircleProcess"/>
    <dgm:cxn modelId="{8B002E6B-98B0-461F-98BB-B1CBB5126054}" type="presParOf" srcId="{319DB2BE-7A90-48EE-B32A-E5EEF84E1B42}" destId="{6FF6CC8C-9739-4AB6-9B33-70F22DC6764E}" srcOrd="0" destOrd="0" presId="urn:microsoft.com/office/officeart/2011/layout/CircleProcess"/>
    <dgm:cxn modelId="{A466EDE7-2106-4083-9FD4-15A1707CC2A2}" type="presParOf" srcId="{051FC984-5C4E-4969-9452-EFBECA1ED40C}" destId="{34D874F2-4F2C-46F4-B0E4-0F43B7151649}" srcOrd="1" destOrd="0" presId="urn:microsoft.com/office/officeart/2011/layout/CircleProcess"/>
    <dgm:cxn modelId="{71ABCFC2-55C2-481E-8C32-B4307167E601}" type="presParOf" srcId="{34D874F2-4F2C-46F4-B0E4-0F43B7151649}" destId="{46FBE069-C6EB-4025-BA65-D94B8158E519}" srcOrd="0" destOrd="0" presId="urn:microsoft.com/office/officeart/2011/layout/CircleProcess"/>
    <dgm:cxn modelId="{158A93A7-46A7-4F41-8416-3C0A0FCDA0C7}" type="presParOf" srcId="{051FC984-5C4E-4969-9452-EFBECA1ED40C}" destId="{6F994364-FFF8-44AE-8F18-9DDEDAA49687}" srcOrd="2" destOrd="0" presId="urn:microsoft.com/office/officeart/2011/layout/CircleProcess"/>
    <dgm:cxn modelId="{5B672151-98E4-4057-8813-0DD3D2122148}" type="presParOf" srcId="{051FC984-5C4E-4969-9452-EFBECA1ED40C}" destId="{04F7DEB1-4FA4-4A51-A666-0E7D8EF4D56F}" srcOrd="3" destOrd="0" presId="urn:microsoft.com/office/officeart/2011/layout/CircleProcess"/>
    <dgm:cxn modelId="{BA2F7D25-721E-429D-A97E-0DA4D09B28E3}" type="presParOf" srcId="{04F7DEB1-4FA4-4A51-A666-0E7D8EF4D56F}" destId="{79AF16A2-5466-4EB6-BAC9-235E8A064BBD}" srcOrd="0" destOrd="0" presId="urn:microsoft.com/office/officeart/2011/layout/CircleProcess"/>
    <dgm:cxn modelId="{CFDC7EFA-0797-478B-A4F1-FB730D148462}" type="presParOf" srcId="{051FC984-5C4E-4969-9452-EFBECA1ED40C}" destId="{8D90B05B-328E-4271-B100-5A99E4E83C95}" srcOrd="4" destOrd="0" presId="urn:microsoft.com/office/officeart/2011/layout/CircleProcess"/>
    <dgm:cxn modelId="{14DC8D4B-1FA4-4925-A8C3-061C8C0BD220}" type="presParOf" srcId="{8D90B05B-328E-4271-B100-5A99E4E83C95}" destId="{70D21B9C-FAA8-485E-9673-20F875C6633D}" srcOrd="0" destOrd="0" presId="urn:microsoft.com/office/officeart/2011/layout/CircleProcess"/>
    <dgm:cxn modelId="{8F1EC8A2-48E9-47EF-A9DE-A07B8EB302D3}" type="presParOf" srcId="{051FC984-5C4E-4969-9452-EFBECA1ED40C}" destId="{7B983AE2-2811-4CEE-9C2A-CA7110632A5A}" srcOrd="5" destOrd="0" presId="urn:microsoft.com/office/officeart/2011/layout/CircleProcess"/>
    <dgm:cxn modelId="{85773197-AF5C-480C-BC1D-C8FF80FDEBEA}" type="presParOf" srcId="{051FC984-5C4E-4969-9452-EFBECA1ED40C}" destId="{559851EB-3B9D-49F1-AFC2-A90A004F4F4F}" srcOrd="6" destOrd="0" presId="urn:microsoft.com/office/officeart/2011/layout/CircleProcess"/>
    <dgm:cxn modelId="{512A85AA-FDBC-4ABA-ADEE-F7A40502EFF5}" type="presParOf" srcId="{559851EB-3B9D-49F1-AFC2-A90A004F4F4F}" destId="{746A864E-8008-435A-A795-2265BC4F6FB6}" srcOrd="0" destOrd="0" presId="urn:microsoft.com/office/officeart/2011/layout/CircleProcess"/>
    <dgm:cxn modelId="{B7D4367C-B590-4DAC-BF32-92B94D399E22}" type="presParOf" srcId="{051FC984-5C4E-4969-9452-EFBECA1ED40C}" destId="{8E3DD4D9-8A1D-41A2-B5A0-35B97811752C}" srcOrd="7" destOrd="0" presId="urn:microsoft.com/office/officeart/2011/layout/CircleProcess"/>
    <dgm:cxn modelId="{5954B28F-A918-4550-B7B0-1825EDD894E9}" type="presParOf" srcId="{8E3DD4D9-8A1D-41A2-B5A0-35B97811752C}" destId="{4193D2EC-F0ED-4CB9-AE91-D854EA998942}" srcOrd="0" destOrd="0" presId="urn:microsoft.com/office/officeart/2011/layout/CircleProcess"/>
    <dgm:cxn modelId="{B6ADBDC3-A11A-4284-B5F7-52FD6C58A9BD}" type="presParOf" srcId="{051FC984-5C4E-4969-9452-EFBECA1ED40C}" destId="{B9460697-D892-4CC3-B4D6-9BFC2B4C6DF0}" srcOrd="8" destOrd="0" presId="urn:microsoft.com/office/officeart/2011/layout/CircleProcess"/>
    <dgm:cxn modelId="{3B26E938-9237-4211-AA07-8BD01EE08ED1}" type="presParOf" srcId="{051FC984-5C4E-4969-9452-EFBECA1ED40C}" destId="{1924A70A-7978-4E05-B85E-C877B1C18348}" srcOrd="9" destOrd="0" presId="urn:microsoft.com/office/officeart/2011/layout/CircleProcess"/>
    <dgm:cxn modelId="{6A489AF1-89E3-412F-A665-9B5EC50D0205}" type="presParOf" srcId="{1924A70A-7978-4E05-B85E-C877B1C18348}" destId="{91CBF7A8-78B2-4359-86DE-C89D95FFE75C}" srcOrd="0" destOrd="0" presId="urn:microsoft.com/office/officeart/2011/layout/CircleProcess"/>
    <dgm:cxn modelId="{C5163BF5-B640-41F3-9378-8F15BDE758D7}" type="presParOf" srcId="{051FC984-5C4E-4969-9452-EFBECA1ED40C}" destId="{D21D2188-0E97-4785-AA43-FD7A43C2B7CB}" srcOrd="10" destOrd="0" presId="urn:microsoft.com/office/officeart/2011/layout/CircleProcess"/>
    <dgm:cxn modelId="{B65C9884-5030-4144-90BE-41A71CC1FD38}" type="presParOf" srcId="{D21D2188-0E97-4785-AA43-FD7A43C2B7CB}" destId="{8FC87499-DCB1-432C-9760-F671F94CE2AA}" srcOrd="0" destOrd="0" presId="urn:microsoft.com/office/officeart/2011/layout/CircleProcess"/>
    <dgm:cxn modelId="{B28F4E36-FFC6-4D6C-87BE-944416435B84}" type="presParOf" srcId="{051FC984-5C4E-4969-9452-EFBECA1ED40C}" destId="{7335C0A3-2283-4FB9-BFBB-4C4270F0C219}" srcOrd="11" destOrd="0" presId="urn:microsoft.com/office/officeart/2011/layout/CircleProcess"/>
    <dgm:cxn modelId="{17805C60-CB87-4F73-A2D8-1470EC413A1E}" type="presParOf" srcId="{051FC984-5C4E-4969-9452-EFBECA1ED40C}" destId="{9F771550-2B3A-464F-98CE-B898F04A4EF8}" srcOrd="12" destOrd="0" presId="urn:microsoft.com/office/officeart/2011/layout/CircleProcess"/>
    <dgm:cxn modelId="{A9AFFD81-6698-47A7-BC18-A3D996F7AD81}" type="presParOf" srcId="{9F771550-2B3A-464F-98CE-B898F04A4EF8}" destId="{F3D8BB4E-2709-4381-AA08-02AF2B7F9B1B}" srcOrd="0" destOrd="0" presId="urn:microsoft.com/office/officeart/2011/layout/CircleProcess"/>
    <dgm:cxn modelId="{EC4CBD58-FB5F-404E-9A15-98830C67D218}" type="presParOf" srcId="{051FC984-5C4E-4969-9452-EFBECA1ED40C}" destId="{9362FD92-1692-469A-ACF6-743C9D1449BA}" srcOrd="13" destOrd="0" presId="urn:microsoft.com/office/officeart/2011/layout/CircleProcess"/>
    <dgm:cxn modelId="{788C896B-66CE-4E12-BBDA-411B7AA2D18F}" type="presParOf" srcId="{9362FD92-1692-469A-ACF6-743C9D1449BA}" destId="{CE92278B-CFEB-437C-9022-E38E3D896BD1}" srcOrd="0" destOrd="0" presId="urn:microsoft.com/office/officeart/2011/layout/CircleProcess"/>
    <dgm:cxn modelId="{6F3A02C3-E09B-431C-AFFC-E6F33DBC9851}" type="presParOf" srcId="{051FC984-5C4E-4969-9452-EFBECA1ED40C}" destId="{C955816E-9ADC-46B9-A70A-575B7C3F2058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554B3-BFD4-43EF-AD5A-92B8CE19B8ED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0EF51B-256B-4F78-BEE7-CAE70BCDE2A2}">
      <dgm:prSet phldrT="[Text]" custT="1"/>
      <dgm:spPr/>
      <dgm:t>
        <a:bodyPr/>
        <a:lstStyle/>
        <a:p>
          <a:r>
            <a:rPr lang="en-US" sz="1800" b="1" i="0" u="none" dirty="0" smtClean="0">
              <a:solidFill>
                <a:schemeClr val="bg1"/>
              </a:solidFill>
              <a:latin typeface="Ubuntu" panose="020B0604020202020204" charset="0"/>
            </a:rPr>
            <a:t>USPS</a:t>
          </a:r>
          <a:endParaRPr lang="en-US" sz="1800" b="1" dirty="0">
            <a:solidFill>
              <a:schemeClr val="bg1"/>
            </a:solidFill>
            <a:latin typeface="Ubuntu" panose="020B0604020202020204" charset="0"/>
          </a:endParaRPr>
        </a:p>
      </dgm:t>
    </dgm:pt>
    <dgm:pt modelId="{5C47852A-64E4-4F55-824D-5FB98164F62C}" type="parTrans" cxnId="{B5574452-53AE-47D2-9FD9-2D91B7E43FD2}">
      <dgm:prSet/>
      <dgm:spPr/>
      <dgm:t>
        <a:bodyPr/>
        <a:lstStyle/>
        <a:p>
          <a:endParaRPr lang="en-US"/>
        </a:p>
      </dgm:t>
    </dgm:pt>
    <dgm:pt modelId="{B39A9ECD-1DB5-4EE9-A355-BC9EFBC0A74F}" type="sibTrans" cxnId="{B5574452-53AE-47D2-9FD9-2D91B7E43FD2}">
      <dgm:prSet/>
      <dgm:spPr/>
      <dgm:t>
        <a:bodyPr/>
        <a:lstStyle/>
        <a:p>
          <a:endParaRPr lang="en-US"/>
        </a:p>
      </dgm:t>
    </dgm:pt>
    <dgm:pt modelId="{BFC79028-743A-442D-A532-2AA6A9943067}">
      <dgm:prSet custT="1"/>
      <dgm:spPr/>
      <dgm:t>
        <a:bodyPr/>
        <a:lstStyle/>
        <a:p>
          <a:r>
            <a:rPr lang="en-US" sz="1600" b="1" i="0" u="none" dirty="0" smtClean="0">
              <a:solidFill>
                <a:schemeClr val="bg1"/>
              </a:solidFill>
              <a:latin typeface="Ubuntu" panose="020B0604020202020204" charset="0"/>
            </a:rPr>
            <a:t>Department Stores</a:t>
          </a:r>
          <a:endParaRPr lang="en-US" sz="1600" b="1" dirty="0">
            <a:solidFill>
              <a:schemeClr val="bg1"/>
            </a:solidFill>
            <a:latin typeface="Ubuntu" panose="020B0604020202020204" charset="0"/>
          </a:endParaRPr>
        </a:p>
      </dgm:t>
    </dgm:pt>
    <dgm:pt modelId="{4FC0C6E8-2432-4E60-93D3-E77F59260E75}" type="parTrans" cxnId="{BB591F16-2B83-4833-9D62-B5CA89283CE6}">
      <dgm:prSet/>
      <dgm:spPr/>
      <dgm:t>
        <a:bodyPr/>
        <a:lstStyle/>
        <a:p>
          <a:endParaRPr lang="en-US"/>
        </a:p>
      </dgm:t>
    </dgm:pt>
    <dgm:pt modelId="{6E26FF48-E701-4B67-97A1-395335D6BB2A}" type="sibTrans" cxnId="{BB591F16-2B83-4833-9D62-B5CA89283CE6}">
      <dgm:prSet/>
      <dgm:spPr/>
      <dgm:t>
        <a:bodyPr/>
        <a:lstStyle/>
        <a:p>
          <a:endParaRPr lang="en-US"/>
        </a:p>
      </dgm:t>
    </dgm:pt>
    <dgm:pt modelId="{353BDA74-96D0-4955-88C8-78C243FC20EE}">
      <dgm:prSet/>
      <dgm:spPr/>
      <dgm:t>
        <a:bodyPr/>
        <a:lstStyle/>
        <a:p>
          <a:pPr rtl="0"/>
          <a:r>
            <a:rPr lang="en-US" b="0" i="0" u="none" dirty="0" smtClean="0">
              <a:solidFill>
                <a:schemeClr val="accent1"/>
              </a:solidFill>
              <a:latin typeface="Ubuntu" panose="020B0604020202020204" charset="0"/>
            </a:rPr>
            <a:t>Create business account for all mail services</a:t>
          </a:r>
          <a:endParaRPr lang="en-US" b="0" i="0" u="none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81319FC4-1EF5-4743-A2A3-61CDBF5147C3}" type="parTrans" cxnId="{1CE7C6A6-56F3-4507-BFFF-B186E4D30319}">
      <dgm:prSet/>
      <dgm:spPr/>
      <dgm:t>
        <a:bodyPr/>
        <a:lstStyle/>
        <a:p>
          <a:endParaRPr lang="en-US"/>
        </a:p>
      </dgm:t>
    </dgm:pt>
    <dgm:pt modelId="{769158FB-F97C-48AA-84BB-68AEEF98838D}" type="sibTrans" cxnId="{1CE7C6A6-56F3-4507-BFFF-B186E4D30319}">
      <dgm:prSet/>
      <dgm:spPr/>
      <dgm:t>
        <a:bodyPr/>
        <a:lstStyle/>
        <a:p>
          <a:endParaRPr lang="en-US"/>
        </a:p>
      </dgm:t>
    </dgm:pt>
    <dgm:pt modelId="{0CAA033F-C6BA-4437-B1A4-960E0DC8877B}">
      <dgm:prSet phldrT="[Text]"/>
      <dgm:spPr/>
      <dgm:t>
        <a:bodyPr/>
        <a:lstStyle/>
        <a:p>
          <a:pPr rtl="0"/>
          <a:r>
            <a:rPr lang="en-US" b="0" i="0" u="none" dirty="0" smtClean="0">
              <a:solidFill>
                <a:schemeClr val="accent1"/>
              </a:solidFill>
              <a:latin typeface="Ubuntu" panose="020B0604020202020204" charset="0"/>
            </a:rPr>
            <a:t>Hire experienced jeweler to train our workers</a:t>
          </a:r>
          <a:endParaRPr lang="en-US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B9A4EE35-0B06-4F52-BA00-B77E2CCD03E4}" type="parTrans" cxnId="{839C5531-2F10-4AA0-A8CC-72F67846CA4A}">
      <dgm:prSet/>
      <dgm:spPr/>
      <dgm:t>
        <a:bodyPr/>
        <a:lstStyle/>
        <a:p>
          <a:endParaRPr lang="en-US"/>
        </a:p>
      </dgm:t>
    </dgm:pt>
    <dgm:pt modelId="{69411F43-79E5-472B-8703-E2E1116C369A}" type="sibTrans" cxnId="{839C5531-2F10-4AA0-A8CC-72F67846CA4A}">
      <dgm:prSet/>
      <dgm:spPr/>
      <dgm:t>
        <a:bodyPr/>
        <a:lstStyle/>
        <a:p>
          <a:endParaRPr lang="en-US"/>
        </a:p>
      </dgm:t>
    </dgm:pt>
    <dgm:pt modelId="{79798968-4451-486F-A800-E0367C36C6AC}">
      <dgm:prSet phldrT="[Text]"/>
      <dgm:spPr/>
      <dgm:t>
        <a:bodyPr/>
        <a:lstStyle/>
        <a:p>
          <a:pPr rtl="0"/>
          <a:r>
            <a:rPr lang="en-US" b="0" i="0" u="none" dirty="0" smtClean="0">
              <a:solidFill>
                <a:schemeClr val="accent1"/>
              </a:solidFill>
              <a:latin typeface="Ubuntu" panose="020B0604020202020204" charset="0"/>
            </a:rPr>
            <a:t>Possibly take on excess capacity repairs</a:t>
          </a:r>
          <a:endParaRPr lang="en-US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F4E6A85F-D85A-4710-A852-B924DEFDE6A3}" type="parTrans" cxnId="{C910313B-9554-4ACE-9D17-B124970198C7}">
      <dgm:prSet/>
      <dgm:spPr/>
      <dgm:t>
        <a:bodyPr/>
        <a:lstStyle/>
        <a:p>
          <a:endParaRPr lang="en-US"/>
        </a:p>
      </dgm:t>
    </dgm:pt>
    <dgm:pt modelId="{5AE1718B-4220-478B-B7AF-6FDD93AFFD66}" type="sibTrans" cxnId="{C910313B-9554-4ACE-9D17-B124970198C7}">
      <dgm:prSet/>
      <dgm:spPr/>
      <dgm:t>
        <a:bodyPr/>
        <a:lstStyle/>
        <a:p>
          <a:endParaRPr lang="en-US"/>
        </a:p>
      </dgm:t>
    </dgm:pt>
    <dgm:pt modelId="{416D0A12-DB9A-41A3-8D12-B329E74F3A3B}">
      <dgm:prSet/>
      <dgm:spPr/>
      <dgm:t>
        <a:bodyPr/>
        <a:lstStyle/>
        <a:p>
          <a:pPr rtl="0"/>
          <a:r>
            <a:rPr lang="en-US" b="0" i="0" u="none" dirty="0" smtClean="0">
              <a:solidFill>
                <a:schemeClr val="accent1"/>
              </a:solidFill>
              <a:latin typeface="Ubuntu" panose="020B0604020202020204" charset="0"/>
            </a:rPr>
            <a:t>Contract to become sole provider of jewelry department repair services</a:t>
          </a:r>
          <a:endParaRPr lang="en-US" b="0" i="0" u="none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2CD209F7-25EE-4600-BAD7-61435B14818E}" type="parTrans" cxnId="{2C936BA8-890B-4D02-9ADF-21AF51E6A401}">
      <dgm:prSet/>
      <dgm:spPr/>
      <dgm:t>
        <a:bodyPr/>
        <a:lstStyle/>
        <a:p>
          <a:endParaRPr lang="en-US"/>
        </a:p>
      </dgm:t>
    </dgm:pt>
    <dgm:pt modelId="{88539D75-2BBC-4AEC-A1AE-0B3195AAEC6D}" type="sibTrans" cxnId="{2C936BA8-890B-4D02-9ADF-21AF51E6A401}">
      <dgm:prSet/>
      <dgm:spPr/>
      <dgm:t>
        <a:bodyPr/>
        <a:lstStyle/>
        <a:p>
          <a:endParaRPr lang="en-US"/>
        </a:p>
      </dgm:t>
    </dgm:pt>
    <dgm:pt modelId="{3FD5CE6B-A6DB-44C1-AE88-F6951D6CCFC6}">
      <dgm:prSet/>
      <dgm:spPr/>
      <dgm:t>
        <a:bodyPr/>
        <a:lstStyle/>
        <a:p>
          <a:pPr rtl="0"/>
          <a:r>
            <a:rPr lang="en-US" b="0" i="0" u="none" dirty="0" smtClean="0">
              <a:solidFill>
                <a:schemeClr val="accent1"/>
              </a:solidFill>
              <a:latin typeface="Ubuntu" panose="020B0604020202020204" charset="0"/>
            </a:rPr>
            <a:t>Julia’s Jewels will establish reputation/awareness</a:t>
          </a:r>
          <a:endParaRPr lang="en-US" b="0" i="0" u="none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2F8E18FC-750E-4C12-881E-2CAA4519652A}" type="parTrans" cxnId="{C3048784-2FF9-401F-9A0E-A24A8DA8CBC2}">
      <dgm:prSet/>
      <dgm:spPr/>
      <dgm:t>
        <a:bodyPr/>
        <a:lstStyle/>
        <a:p>
          <a:endParaRPr lang="en-US"/>
        </a:p>
      </dgm:t>
    </dgm:pt>
    <dgm:pt modelId="{3F3079F9-EF7D-419A-9080-16B1638A2342}" type="sibTrans" cxnId="{C3048784-2FF9-401F-9A0E-A24A8DA8CBC2}">
      <dgm:prSet/>
      <dgm:spPr/>
      <dgm:t>
        <a:bodyPr/>
        <a:lstStyle/>
        <a:p>
          <a:endParaRPr lang="en-US"/>
        </a:p>
      </dgm:t>
    </dgm:pt>
    <dgm:pt modelId="{4922EA6F-03B7-4C96-B906-B20174B0F3EB}">
      <dgm:prSet/>
      <dgm:spPr/>
      <dgm:t>
        <a:bodyPr/>
        <a:lstStyle/>
        <a:p>
          <a:r>
            <a:rPr lang="en-US" b="0" i="0" u="none" dirty="0" smtClean="0">
              <a:solidFill>
                <a:schemeClr val="accent1"/>
              </a:solidFill>
              <a:latin typeface="Ubuntu" panose="020B0604020202020204" charset="0"/>
            </a:rPr>
            <a:t>Department stores can boost customer’s WTP, and achieve more efficient business by streamlining  efforts strictly towards sales</a:t>
          </a:r>
          <a:endParaRPr lang="en-US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2FAD23DA-A1BB-465E-9BA0-2F176A879E68}" type="parTrans" cxnId="{189A655B-AB17-493B-A598-BEFC44BC2B79}">
      <dgm:prSet/>
      <dgm:spPr/>
      <dgm:t>
        <a:bodyPr/>
        <a:lstStyle/>
        <a:p>
          <a:endParaRPr lang="en-US"/>
        </a:p>
      </dgm:t>
    </dgm:pt>
    <dgm:pt modelId="{43C2B598-D8A7-4EF4-A4C6-B5CA16390838}" type="sibTrans" cxnId="{189A655B-AB17-493B-A598-BEFC44BC2B79}">
      <dgm:prSet/>
      <dgm:spPr/>
      <dgm:t>
        <a:bodyPr/>
        <a:lstStyle/>
        <a:p>
          <a:endParaRPr lang="en-US"/>
        </a:p>
      </dgm:t>
    </dgm:pt>
    <dgm:pt modelId="{D1DFF514-59D7-42F4-A62C-58579BAE7572}">
      <dgm:prSet phldrT="[Text]" custT="1"/>
      <dgm:spPr/>
      <dgm:t>
        <a:bodyPr/>
        <a:lstStyle/>
        <a:p>
          <a:pPr rtl="0"/>
          <a:r>
            <a:rPr lang="en-US" sz="1600" b="1" i="0" u="none" dirty="0" smtClean="0">
              <a:solidFill>
                <a:schemeClr val="bg1"/>
              </a:solidFill>
              <a:latin typeface="Ubuntu" panose="020B0604020202020204" charset="0"/>
            </a:rPr>
            <a:t>Independent Jewelers</a:t>
          </a:r>
          <a:endParaRPr lang="en-US" sz="1600" b="1" dirty="0">
            <a:solidFill>
              <a:schemeClr val="bg1"/>
            </a:solidFill>
            <a:latin typeface="Ubuntu" panose="020B0604020202020204" charset="0"/>
          </a:endParaRPr>
        </a:p>
      </dgm:t>
    </dgm:pt>
    <dgm:pt modelId="{01B6A5A2-A932-475D-AA46-A20EF3D83740}" type="sibTrans" cxnId="{14AEBDB4-0ADB-479B-B123-44FC182FDDB2}">
      <dgm:prSet/>
      <dgm:spPr/>
      <dgm:t>
        <a:bodyPr/>
        <a:lstStyle/>
        <a:p>
          <a:endParaRPr lang="en-US"/>
        </a:p>
      </dgm:t>
    </dgm:pt>
    <dgm:pt modelId="{D1857FA5-F729-4625-87F6-77422F9AD4A2}" type="parTrans" cxnId="{14AEBDB4-0ADB-479B-B123-44FC182FDDB2}">
      <dgm:prSet/>
      <dgm:spPr/>
      <dgm:t>
        <a:bodyPr/>
        <a:lstStyle/>
        <a:p>
          <a:endParaRPr lang="en-US"/>
        </a:p>
      </dgm:t>
    </dgm:pt>
    <dgm:pt modelId="{457DFA35-2484-43EE-BA66-4BBEA5737FF3}">
      <dgm:prSet/>
      <dgm:spPr/>
      <dgm:t>
        <a:bodyPr/>
        <a:lstStyle/>
        <a:p>
          <a:pPr rtl="0"/>
          <a:r>
            <a:rPr lang="en-US" b="0" i="0" u="none" dirty="0" smtClean="0">
              <a:solidFill>
                <a:schemeClr val="accent1"/>
              </a:solidFill>
              <a:latin typeface="Ubuntu" panose="020B0604020202020204" charset="0"/>
            </a:rPr>
            <a:t>Includes priority shipping, supply of padded envelopes and premium insurance</a:t>
          </a:r>
          <a:endParaRPr lang="en-US" b="0" i="0" u="none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4251BB85-34D6-49A2-886F-C3EC87499995}" type="sibTrans" cxnId="{4019357F-E77D-4477-9F1B-7877E943DB5C}">
      <dgm:prSet/>
      <dgm:spPr/>
      <dgm:t>
        <a:bodyPr/>
        <a:lstStyle/>
        <a:p>
          <a:endParaRPr lang="en-US"/>
        </a:p>
      </dgm:t>
    </dgm:pt>
    <dgm:pt modelId="{F53C7EE6-E894-45CA-82E1-FEB316744E16}" type="parTrans" cxnId="{4019357F-E77D-4477-9F1B-7877E943DB5C}">
      <dgm:prSet/>
      <dgm:spPr/>
      <dgm:t>
        <a:bodyPr/>
        <a:lstStyle/>
        <a:p>
          <a:endParaRPr lang="en-US"/>
        </a:p>
      </dgm:t>
    </dgm:pt>
    <dgm:pt modelId="{83042F3F-A24B-4D65-B6A4-73C71F29B7CB}" type="pres">
      <dgm:prSet presAssocID="{EBA554B3-BFD4-43EF-AD5A-92B8CE19B8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486BC3-0895-4EC4-94D6-2BA260E9BFB7}" type="pres">
      <dgm:prSet presAssocID="{450EF51B-256B-4F78-BEE7-CAE70BCDE2A2}" presName="root" presStyleCnt="0"/>
      <dgm:spPr/>
    </dgm:pt>
    <dgm:pt modelId="{FC757D70-A695-491C-9048-6C54A76CD113}" type="pres">
      <dgm:prSet presAssocID="{450EF51B-256B-4F78-BEE7-CAE70BCDE2A2}" presName="rootComposite" presStyleCnt="0"/>
      <dgm:spPr/>
    </dgm:pt>
    <dgm:pt modelId="{C25324C6-BE8E-484E-A2FE-B05938739D50}" type="pres">
      <dgm:prSet presAssocID="{450EF51B-256B-4F78-BEE7-CAE70BCDE2A2}" presName="rootText" presStyleLbl="node1" presStyleIdx="0" presStyleCnt="3"/>
      <dgm:spPr/>
      <dgm:t>
        <a:bodyPr/>
        <a:lstStyle/>
        <a:p>
          <a:endParaRPr lang="en-US"/>
        </a:p>
      </dgm:t>
    </dgm:pt>
    <dgm:pt modelId="{17897631-F005-472D-AE6E-848207D02B41}" type="pres">
      <dgm:prSet presAssocID="{450EF51B-256B-4F78-BEE7-CAE70BCDE2A2}" presName="rootConnector" presStyleLbl="node1" presStyleIdx="0" presStyleCnt="3"/>
      <dgm:spPr/>
      <dgm:t>
        <a:bodyPr/>
        <a:lstStyle/>
        <a:p>
          <a:endParaRPr lang="en-US"/>
        </a:p>
      </dgm:t>
    </dgm:pt>
    <dgm:pt modelId="{6219A849-22D5-49C3-B953-99E65D6002A2}" type="pres">
      <dgm:prSet presAssocID="{450EF51B-256B-4F78-BEE7-CAE70BCDE2A2}" presName="childShape" presStyleCnt="0"/>
      <dgm:spPr/>
    </dgm:pt>
    <dgm:pt modelId="{D5D490A1-4348-4262-86A6-7D4549A5746B}" type="pres">
      <dgm:prSet presAssocID="{81319FC4-1EF5-4743-A2A3-61CDBF5147C3}" presName="Name13" presStyleLbl="parChTrans1D2" presStyleIdx="0" presStyleCnt="7"/>
      <dgm:spPr/>
      <dgm:t>
        <a:bodyPr/>
        <a:lstStyle/>
        <a:p>
          <a:endParaRPr lang="en-US"/>
        </a:p>
      </dgm:t>
    </dgm:pt>
    <dgm:pt modelId="{51FFD33D-CBA8-46FD-AECA-9659E3941525}" type="pres">
      <dgm:prSet presAssocID="{353BDA74-96D0-4955-88C8-78C243FC20EE}" presName="childText" presStyleLbl="bgAcc1" presStyleIdx="0" presStyleCnt="7" custScaleX="160142" custScaleY="208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EEA32-DCC1-4BD4-889A-5BE08C5BF8CB}" type="pres">
      <dgm:prSet presAssocID="{F53C7EE6-E894-45CA-82E1-FEB316744E16}" presName="Name13" presStyleLbl="parChTrans1D2" presStyleIdx="1" presStyleCnt="7"/>
      <dgm:spPr/>
      <dgm:t>
        <a:bodyPr/>
        <a:lstStyle/>
        <a:p>
          <a:endParaRPr lang="en-US"/>
        </a:p>
      </dgm:t>
    </dgm:pt>
    <dgm:pt modelId="{71056185-09A9-40B8-A475-E566EE0856CC}" type="pres">
      <dgm:prSet presAssocID="{457DFA35-2484-43EE-BA66-4BBEA5737FF3}" presName="childText" presStyleLbl="bgAcc1" presStyleIdx="1" presStyleCnt="7" custScaleX="160142" custScaleY="2096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33522-D7E6-404E-932E-C2888E09B2AA}" type="pres">
      <dgm:prSet presAssocID="{D1DFF514-59D7-42F4-A62C-58579BAE7572}" presName="root" presStyleCnt="0"/>
      <dgm:spPr/>
    </dgm:pt>
    <dgm:pt modelId="{DEEA84F3-FE6A-475C-A8A2-2C32A80C5175}" type="pres">
      <dgm:prSet presAssocID="{D1DFF514-59D7-42F4-A62C-58579BAE7572}" presName="rootComposite" presStyleCnt="0"/>
      <dgm:spPr/>
    </dgm:pt>
    <dgm:pt modelId="{F13E2612-E467-4A11-A4D5-DC58D7525FAA}" type="pres">
      <dgm:prSet presAssocID="{D1DFF514-59D7-42F4-A62C-58579BAE7572}" presName="rootText" presStyleLbl="node1" presStyleIdx="1" presStyleCnt="3" custScaleX="151886"/>
      <dgm:spPr/>
      <dgm:t>
        <a:bodyPr/>
        <a:lstStyle/>
        <a:p>
          <a:endParaRPr lang="en-US"/>
        </a:p>
      </dgm:t>
    </dgm:pt>
    <dgm:pt modelId="{6756BF65-87E5-4EA0-A263-8AC4429806FF}" type="pres">
      <dgm:prSet presAssocID="{D1DFF514-59D7-42F4-A62C-58579BAE7572}" presName="rootConnector" presStyleLbl="node1" presStyleIdx="1" presStyleCnt="3"/>
      <dgm:spPr/>
      <dgm:t>
        <a:bodyPr/>
        <a:lstStyle/>
        <a:p>
          <a:endParaRPr lang="en-US"/>
        </a:p>
      </dgm:t>
    </dgm:pt>
    <dgm:pt modelId="{5204A1FA-858C-428F-BB01-2EFA9718C01A}" type="pres">
      <dgm:prSet presAssocID="{D1DFF514-59D7-42F4-A62C-58579BAE7572}" presName="childShape" presStyleCnt="0"/>
      <dgm:spPr/>
    </dgm:pt>
    <dgm:pt modelId="{523264FF-A30A-46E5-BC6B-FB859A24207B}" type="pres">
      <dgm:prSet presAssocID="{B9A4EE35-0B06-4F52-BA00-B77E2CCD03E4}" presName="Name13" presStyleLbl="parChTrans1D2" presStyleIdx="2" presStyleCnt="7"/>
      <dgm:spPr/>
      <dgm:t>
        <a:bodyPr/>
        <a:lstStyle/>
        <a:p>
          <a:endParaRPr lang="en-US"/>
        </a:p>
      </dgm:t>
    </dgm:pt>
    <dgm:pt modelId="{2A29417F-6A4E-4243-A6FF-FA57A12E8D20}" type="pres">
      <dgm:prSet presAssocID="{0CAA033F-C6BA-4437-B1A4-960E0DC8877B}" presName="childText" presStyleLbl="bgAcc1" presStyleIdx="2" presStyleCnt="7" custScaleX="30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68791-05DD-4857-A196-64E1AC5332CB}" type="pres">
      <dgm:prSet presAssocID="{F4E6A85F-D85A-4710-A852-B924DEFDE6A3}" presName="Name13" presStyleLbl="parChTrans1D2" presStyleIdx="3" presStyleCnt="7"/>
      <dgm:spPr/>
      <dgm:t>
        <a:bodyPr/>
        <a:lstStyle/>
        <a:p>
          <a:endParaRPr lang="en-US"/>
        </a:p>
      </dgm:t>
    </dgm:pt>
    <dgm:pt modelId="{EDC43957-739F-4577-B496-EDF0520A3051}" type="pres">
      <dgm:prSet presAssocID="{79798968-4451-486F-A800-E0367C36C6AC}" presName="childText" presStyleLbl="bgAcc1" presStyleIdx="3" presStyleCnt="7" custScaleX="30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6FCEB-FB0E-4508-823A-8CD951E8AB65}" type="pres">
      <dgm:prSet presAssocID="{BFC79028-743A-442D-A532-2AA6A9943067}" presName="root" presStyleCnt="0"/>
      <dgm:spPr/>
    </dgm:pt>
    <dgm:pt modelId="{338C1949-5BCA-42C9-B4FE-C09A71DEB7EF}" type="pres">
      <dgm:prSet presAssocID="{BFC79028-743A-442D-A532-2AA6A9943067}" presName="rootComposite" presStyleCnt="0"/>
      <dgm:spPr/>
    </dgm:pt>
    <dgm:pt modelId="{8CAFADD1-AE3A-451D-B52A-A1314FBBC30F}" type="pres">
      <dgm:prSet presAssocID="{BFC79028-743A-442D-A532-2AA6A9943067}" presName="rootText" presStyleLbl="node1" presStyleIdx="2" presStyleCnt="3" custScaleX="174117"/>
      <dgm:spPr/>
      <dgm:t>
        <a:bodyPr/>
        <a:lstStyle/>
        <a:p>
          <a:endParaRPr lang="en-US"/>
        </a:p>
      </dgm:t>
    </dgm:pt>
    <dgm:pt modelId="{8C51BDAF-5CE6-4309-B972-6DA532B2A9E0}" type="pres">
      <dgm:prSet presAssocID="{BFC79028-743A-442D-A532-2AA6A9943067}" presName="rootConnector" presStyleLbl="node1" presStyleIdx="2" presStyleCnt="3"/>
      <dgm:spPr/>
      <dgm:t>
        <a:bodyPr/>
        <a:lstStyle/>
        <a:p>
          <a:endParaRPr lang="en-US"/>
        </a:p>
      </dgm:t>
    </dgm:pt>
    <dgm:pt modelId="{DFBB3A63-2343-40A2-9CBE-F91E8F552F75}" type="pres">
      <dgm:prSet presAssocID="{BFC79028-743A-442D-A532-2AA6A9943067}" presName="childShape" presStyleCnt="0"/>
      <dgm:spPr/>
    </dgm:pt>
    <dgm:pt modelId="{78EF26E3-EAFA-4308-9F03-78064F486AA5}" type="pres">
      <dgm:prSet presAssocID="{2CD209F7-25EE-4600-BAD7-61435B14818E}" presName="Name13" presStyleLbl="parChTrans1D2" presStyleIdx="4" presStyleCnt="7"/>
      <dgm:spPr/>
      <dgm:t>
        <a:bodyPr/>
        <a:lstStyle/>
        <a:p>
          <a:endParaRPr lang="en-US"/>
        </a:p>
      </dgm:t>
    </dgm:pt>
    <dgm:pt modelId="{518043AE-C3FD-4103-B62F-584749679C40}" type="pres">
      <dgm:prSet presAssocID="{416D0A12-DB9A-41A3-8D12-B329E74F3A3B}" presName="childText" presStyleLbl="bgAcc1" presStyleIdx="4" presStyleCnt="7" custScaleX="30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BF7E83-B2B1-4BEB-A9FC-AAE616266C83}" type="pres">
      <dgm:prSet presAssocID="{2F8E18FC-750E-4C12-881E-2CAA4519652A}" presName="Name13" presStyleLbl="parChTrans1D2" presStyleIdx="5" presStyleCnt="7"/>
      <dgm:spPr/>
      <dgm:t>
        <a:bodyPr/>
        <a:lstStyle/>
        <a:p>
          <a:endParaRPr lang="en-US"/>
        </a:p>
      </dgm:t>
    </dgm:pt>
    <dgm:pt modelId="{FB71F67F-7D5B-4DC9-B4E5-7AD4AB0D66C7}" type="pres">
      <dgm:prSet presAssocID="{3FD5CE6B-A6DB-44C1-AE88-F6951D6CCFC6}" presName="childText" presStyleLbl="bgAcc1" presStyleIdx="5" presStyleCnt="7" custScaleX="3072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B3B6A-693A-40AD-AB6B-2DDC1A09D476}" type="pres">
      <dgm:prSet presAssocID="{2FAD23DA-A1BB-465E-9BA0-2F176A879E68}" presName="Name13" presStyleLbl="parChTrans1D2" presStyleIdx="6" presStyleCnt="7"/>
      <dgm:spPr/>
      <dgm:t>
        <a:bodyPr/>
        <a:lstStyle/>
        <a:p>
          <a:endParaRPr lang="en-US"/>
        </a:p>
      </dgm:t>
    </dgm:pt>
    <dgm:pt modelId="{97015089-2CDF-4A53-8A84-C926BC5B45AF}" type="pres">
      <dgm:prSet presAssocID="{4922EA6F-03B7-4C96-B906-B20174B0F3EB}" presName="childText" presStyleLbl="bgAcc1" presStyleIdx="6" presStyleCnt="7" custScaleX="307291" custScaleY="153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358766-6731-4025-B39A-56D1DA40A4B9}" type="presOf" srcId="{81319FC4-1EF5-4743-A2A3-61CDBF5147C3}" destId="{D5D490A1-4348-4262-86A6-7D4549A5746B}" srcOrd="0" destOrd="0" presId="urn:microsoft.com/office/officeart/2005/8/layout/hierarchy3"/>
    <dgm:cxn modelId="{75DABCAC-C10A-46AB-8E5D-AD77DC0241ED}" type="presOf" srcId="{3FD5CE6B-A6DB-44C1-AE88-F6951D6CCFC6}" destId="{FB71F67F-7D5B-4DC9-B4E5-7AD4AB0D66C7}" srcOrd="0" destOrd="0" presId="urn:microsoft.com/office/officeart/2005/8/layout/hierarchy3"/>
    <dgm:cxn modelId="{C3048784-2FF9-401F-9A0E-A24A8DA8CBC2}" srcId="{BFC79028-743A-442D-A532-2AA6A9943067}" destId="{3FD5CE6B-A6DB-44C1-AE88-F6951D6CCFC6}" srcOrd="1" destOrd="0" parTransId="{2F8E18FC-750E-4C12-881E-2CAA4519652A}" sibTransId="{3F3079F9-EF7D-419A-9080-16B1638A2342}"/>
    <dgm:cxn modelId="{74844EB5-ED55-44DA-908F-F183DC32AA0E}" type="presOf" srcId="{D1DFF514-59D7-42F4-A62C-58579BAE7572}" destId="{6756BF65-87E5-4EA0-A263-8AC4429806FF}" srcOrd="1" destOrd="0" presId="urn:microsoft.com/office/officeart/2005/8/layout/hierarchy3"/>
    <dgm:cxn modelId="{193D03EC-2401-4E25-87A6-27D715877C3A}" type="presOf" srcId="{416D0A12-DB9A-41A3-8D12-B329E74F3A3B}" destId="{518043AE-C3FD-4103-B62F-584749679C40}" srcOrd="0" destOrd="0" presId="urn:microsoft.com/office/officeart/2005/8/layout/hierarchy3"/>
    <dgm:cxn modelId="{034D5001-7870-4D8B-9FF8-31849DF820D6}" type="presOf" srcId="{BFC79028-743A-442D-A532-2AA6A9943067}" destId="{8CAFADD1-AE3A-451D-B52A-A1314FBBC30F}" srcOrd="0" destOrd="0" presId="urn:microsoft.com/office/officeart/2005/8/layout/hierarchy3"/>
    <dgm:cxn modelId="{06B9D94A-13F8-4C65-9A53-75A8F4C4885B}" type="presOf" srcId="{2F8E18FC-750E-4C12-881E-2CAA4519652A}" destId="{8BBF7E83-B2B1-4BEB-A9FC-AAE616266C83}" srcOrd="0" destOrd="0" presId="urn:microsoft.com/office/officeart/2005/8/layout/hierarchy3"/>
    <dgm:cxn modelId="{E350F004-4D46-4B8F-83D9-3E610A651DAC}" type="presOf" srcId="{D1DFF514-59D7-42F4-A62C-58579BAE7572}" destId="{F13E2612-E467-4A11-A4D5-DC58D7525FAA}" srcOrd="0" destOrd="0" presId="urn:microsoft.com/office/officeart/2005/8/layout/hierarchy3"/>
    <dgm:cxn modelId="{4019357F-E77D-4477-9F1B-7877E943DB5C}" srcId="{450EF51B-256B-4F78-BEE7-CAE70BCDE2A2}" destId="{457DFA35-2484-43EE-BA66-4BBEA5737FF3}" srcOrd="1" destOrd="0" parTransId="{F53C7EE6-E894-45CA-82E1-FEB316744E16}" sibTransId="{4251BB85-34D6-49A2-886F-C3EC87499995}"/>
    <dgm:cxn modelId="{680C5297-742A-41CF-A6EB-849FE202F211}" type="presOf" srcId="{F53C7EE6-E894-45CA-82E1-FEB316744E16}" destId="{27DEEA32-DCC1-4BD4-889A-5BE08C5BF8CB}" srcOrd="0" destOrd="0" presId="urn:microsoft.com/office/officeart/2005/8/layout/hierarchy3"/>
    <dgm:cxn modelId="{5A08C04F-F107-418D-B6EC-AEC7EBE1B61F}" type="presOf" srcId="{79798968-4451-486F-A800-E0367C36C6AC}" destId="{EDC43957-739F-4577-B496-EDF0520A3051}" srcOrd="0" destOrd="0" presId="urn:microsoft.com/office/officeart/2005/8/layout/hierarchy3"/>
    <dgm:cxn modelId="{8E27585E-0F3E-44EF-96A8-3784BE42C43F}" type="presOf" srcId="{457DFA35-2484-43EE-BA66-4BBEA5737FF3}" destId="{71056185-09A9-40B8-A475-E566EE0856CC}" srcOrd="0" destOrd="0" presId="urn:microsoft.com/office/officeart/2005/8/layout/hierarchy3"/>
    <dgm:cxn modelId="{C50B8824-B5C4-48B4-B828-C00617563B38}" type="presOf" srcId="{0CAA033F-C6BA-4437-B1A4-960E0DC8877B}" destId="{2A29417F-6A4E-4243-A6FF-FA57A12E8D20}" srcOrd="0" destOrd="0" presId="urn:microsoft.com/office/officeart/2005/8/layout/hierarchy3"/>
    <dgm:cxn modelId="{C24367B8-A94D-466C-AF6F-3B692411E527}" type="presOf" srcId="{450EF51B-256B-4F78-BEE7-CAE70BCDE2A2}" destId="{C25324C6-BE8E-484E-A2FE-B05938739D50}" srcOrd="0" destOrd="0" presId="urn:microsoft.com/office/officeart/2005/8/layout/hierarchy3"/>
    <dgm:cxn modelId="{2C936BA8-890B-4D02-9ADF-21AF51E6A401}" srcId="{BFC79028-743A-442D-A532-2AA6A9943067}" destId="{416D0A12-DB9A-41A3-8D12-B329E74F3A3B}" srcOrd="0" destOrd="0" parTransId="{2CD209F7-25EE-4600-BAD7-61435B14818E}" sibTransId="{88539D75-2BBC-4AEC-A1AE-0B3195AAEC6D}"/>
    <dgm:cxn modelId="{C910313B-9554-4ACE-9D17-B124970198C7}" srcId="{D1DFF514-59D7-42F4-A62C-58579BAE7572}" destId="{79798968-4451-486F-A800-E0367C36C6AC}" srcOrd="1" destOrd="0" parTransId="{F4E6A85F-D85A-4710-A852-B924DEFDE6A3}" sibTransId="{5AE1718B-4220-478B-B7AF-6FDD93AFFD66}"/>
    <dgm:cxn modelId="{0B32D8B0-5361-4EC2-BF8C-2AE158ED1840}" type="presOf" srcId="{B9A4EE35-0B06-4F52-BA00-B77E2CCD03E4}" destId="{523264FF-A30A-46E5-BC6B-FB859A24207B}" srcOrd="0" destOrd="0" presId="urn:microsoft.com/office/officeart/2005/8/layout/hierarchy3"/>
    <dgm:cxn modelId="{B73D2D57-4DB5-4C2F-AF6F-21D62F7166AB}" type="presOf" srcId="{353BDA74-96D0-4955-88C8-78C243FC20EE}" destId="{51FFD33D-CBA8-46FD-AECA-9659E3941525}" srcOrd="0" destOrd="0" presId="urn:microsoft.com/office/officeart/2005/8/layout/hierarchy3"/>
    <dgm:cxn modelId="{189A655B-AB17-493B-A598-BEFC44BC2B79}" srcId="{BFC79028-743A-442D-A532-2AA6A9943067}" destId="{4922EA6F-03B7-4C96-B906-B20174B0F3EB}" srcOrd="2" destOrd="0" parTransId="{2FAD23DA-A1BB-465E-9BA0-2F176A879E68}" sibTransId="{43C2B598-D8A7-4EF4-A4C6-B5CA16390838}"/>
    <dgm:cxn modelId="{4FEDB3BB-FC82-4F3F-A2C3-B6B3819C2730}" type="presOf" srcId="{BFC79028-743A-442D-A532-2AA6A9943067}" destId="{8C51BDAF-5CE6-4309-B972-6DA532B2A9E0}" srcOrd="1" destOrd="0" presId="urn:microsoft.com/office/officeart/2005/8/layout/hierarchy3"/>
    <dgm:cxn modelId="{BB591F16-2B83-4833-9D62-B5CA89283CE6}" srcId="{EBA554B3-BFD4-43EF-AD5A-92B8CE19B8ED}" destId="{BFC79028-743A-442D-A532-2AA6A9943067}" srcOrd="2" destOrd="0" parTransId="{4FC0C6E8-2432-4E60-93D3-E77F59260E75}" sibTransId="{6E26FF48-E701-4B67-97A1-395335D6BB2A}"/>
    <dgm:cxn modelId="{881EF2C4-5566-4F96-A8C7-28BB7E4912CD}" type="presOf" srcId="{4922EA6F-03B7-4C96-B906-B20174B0F3EB}" destId="{97015089-2CDF-4A53-8A84-C926BC5B45AF}" srcOrd="0" destOrd="0" presId="urn:microsoft.com/office/officeart/2005/8/layout/hierarchy3"/>
    <dgm:cxn modelId="{14AEBDB4-0ADB-479B-B123-44FC182FDDB2}" srcId="{EBA554B3-BFD4-43EF-AD5A-92B8CE19B8ED}" destId="{D1DFF514-59D7-42F4-A62C-58579BAE7572}" srcOrd="1" destOrd="0" parTransId="{D1857FA5-F729-4625-87F6-77422F9AD4A2}" sibTransId="{01B6A5A2-A932-475D-AA46-A20EF3D83740}"/>
    <dgm:cxn modelId="{FBE83E5E-3369-40B5-AEEE-DCB1DFE78CF4}" type="presOf" srcId="{450EF51B-256B-4F78-BEE7-CAE70BCDE2A2}" destId="{17897631-F005-472D-AE6E-848207D02B41}" srcOrd="1" destOrd="0" presId="urn:microsoft.com/office/officeart/2005/8/layout/hierarchy3"/>
    <dgm:cxn modelId="{2B6126FB-7E46-431F-9D43-8813DE6B379D}" type="presOf" srcId="{2CD209F7-25EE-4600-BAD7-61435B14818E}" destId="{78EF26E3-EAFA-4308-9F03-78064F486AA5}" srcOrd="0" destOrd="0" presId="urn:microsoft.com/office/officeart/2005/8/layout/hierarchy3"/>
    <dgm:cxn modelId="{839C5531-2F10-4AA0-A8CC-72F67846CA4A}" srcId="{D1DFF514-59D7-42F4-A62C-58579BAE7572}" destId="{0CAA033F-C6BA-4437-B1A4-960E0DC8877B}" srcOrd="0" destOrd="0" parTransId="{B9A4EE35-0B06-4F52-BA00-B77E2CCD03E4}" sibTransId="{69411F43-79E5-472B-8703-E2E1116C369A}"/>
    <dgm:cxn modelId="{B5574452-53AE-47D2-9FD9-2D91B7E43FD2}" srcId="{EBA554B3-BFD4-43EF-AD5A-92B8CE19B8ED}" destId="{450EF51B-256B-4F78-BEE7-CAE70BCDE2A2}" srcOrd="0" destOrd="0" parTransId="{5C47852A-64E4-4F55-824D-5FB98164F62C}" sibTransId="{B39A9ECD-1DB5-4EE9-A355-BC9EFBC0A74F}"/>
    <dgm:cxn modelId="{1DEE5384-ECD2-4916-9183-36A4852FB57D}" type="presOf" srcId="{EBA554B3-BFD4-43EF-AD5A-92B8CE19B8ED}" destId="{83042F3F-A24B-4D65-B6A4-73C71F29B7CB}" srcOrd="0" destOrd="0" presId="urn:microsoft.com/office/officeart/2005/8/layout/hierarchy3"/>
    <dgm:cxn modelId="{1CE7C6A6-56F3-4507-BFFF-B186E4D30319}" srcId="{450EF51B-256B-4F78-BEE7-CAE70BCDE2A2}" destId="{353BDA74-96D0-4955-88C8-78C243FC20EE}" srcOrd="0" destOrd="0" parTransId="{81319FC4-1EF5-4743-A2A3-61CDBF5147C3}" sibTransId="{769158FB-F97C-48AA-84BB-68AEEF98838D}"/>
    <dgm:cxn modelId="{96FF86F6-35FA-4785-AF31-C44C7F481E80}" type="presOf" srcId="{F4E6A85F-D85A-4710-A852-B924DEFDE6A3}" destId="{49768791-05DD-4857-A196-64E1AC5332CB}" srcOrd="0" destOrd="0" presId="urn:microsoft.com/office/officeart/2005/8/layout/hierarchy3"/>
    <dgm:cxn modelId="{09B297BA-FB86-4017-B1DB-CCB593062F61}" type="presOf" srcId="{2FAD23DA-A1BB-465E-9BA0-2F176A879E68}" destId="{A21B3B6A-693A-40AD-AB6B-2DDC1A09D476}" srcOrd="0" destOrd="0" presId="urn:microsoft.com/office/officeart/2005/8/layout/hierarchy3"/>
    <dgm:cxn modelId="{EFB7665C-38F4-4382-82F2-ED5D8117F999}" type="presParOf" srcId="{83042F3F-A24B-4D65-B6A4-73C71F29B7CB}" destId="{EA486BC3-0895-4EC4-94D6-2BA260E9BFB7}" srcOrd="0" destOrd="0" presId="urn:microsoft.com/office/officeart/2005/8/layout/hierarchy3"/>
    <dgm:cxn modelId="{A73E6905-2BA8-4228-8DFD-104CE30869F3}" type="presParOf" srcId="{EA486BC3-0895-4EC4-94D6-2BA260E9BFB7}" destId="{FC757D70-A695-491C-9048-6C54A76CD113}" srcOrd="0" destOrd="0" presId="urn:microsoft.com/office/officeart/2005/8/layout/hierarchy3"/>
    <dgm:cxn modelId="{0FADE223-7449-4FEE-A3AA-88D747F668E8}" type="presParOf" srcId="{FC757D70-A695-491C-9048-6C54A76CD113}" destId="{C25324C6-BE8E-484E-A2FE-B05938739D50}" srcOrd="0" destOrd="0" presId="urn:microsoft.com/office/officeart/2005/8/layout/hierarchy3"/>
    <dgm:cxn modelId="{75876923-54DD-4D61-BC04-C4D35833502F}" type="presParOf" srcId="{FC757D70-A695-491C-9048-6C54A76CD113}" destId="{17897631-F005-472D-AE6E-848207D02B41}" srcOrd="1" destOrd="0" presId="urn:microsoft.com/office/officeart/2005/8/layout/hierarchy3"/>
    <dgm:cxn modelId="{90528045-32E6-4FC7-97FD-225E5D5B3231}" type="presParOf" srcId="{EA486BC3-0895-4EC4-94D6-2BA260E9BFB7}" destId="{6219A849-22D5-49C3-B953-99E65D6002A2}" srcOrd="1" destOrd="0" presId="urn:microsoft.com/office/officeart/2005/8/layout/hierarchy3"/>
    <dgm:cxn modelId="{98B33950-CC3D-4AC3-A90E-BFB92F9383C3}" type="presParOf" srcId="{6219A849-22D5-49C3-B953-99E65D6002A2}" destId="{D5D490A1-4348-4262-86A6-7D4549A5746B}" srcOrd="0" destOrd="0" presId="urn:microsoft.com/office/officeart/2005/8/layout/hierarchy3"/>
    <dgm:cxn modelId="{1AA4014F-E087-4EE9-BC81-EE685991AE2A}" type="presParOf" srcId="{6219A849-22D5-49C3-B953-99E65D6002A2}" destId="{51FFD33D-CBA8-46FD-AECA-9659E3941525}" srcOrd="1" destOrd="0" presId="urn:microsoft.com/office/officeart/2005/8/layout/hierarchy3"/>
    <dgm:cxn modelId="{2355855A-57A5-4727-B04F-C8FBE2C01BCA}" type="presParOf" srcId="{6219A849-22D5-49C3-B953-99E65D6002A2}" destId="{27DEEA32-DCC1-4BD4-889A-5BE08C5BF8CB}" srcOrd="2" destOrd="0" presId="urn:microsoft.com/office/officeart/2005/8/layout/hierarchy3"/>
    <dgm:cxn modelId="{68463F56-6F02-4F98-A1C3-C0373CA77F91}" type="presParOf" srcId="{6219A849-22D5-49C3-B953-99E65D6002A2}" destId="{71056185-09A9-40B8-A475-E566EE0856CC}" srcOrd="3" destOrd="0" presId="urn:microsoft.com/office/officeart/2005/8/layout/hierarchy3"/>
    <dgm:cxn modelId="{EE35B34D-1821-44A2-B837-8A755F46A24D}" type="presParOf" srcId="{83042F3F-A24B-4D65-B6A4-73C71F29B7CB}" destId="{8ED33522-D7E6-404E-932E-C2888E09B2AA}" srcOrd="1" destOrd="0" presId="urn:microsoft.com/office/officeart/2005/8/layout/hierarchy3"/>
    <dgm:cxn modelId="{DCE81159-FFDA-45EE-9EA5-99C1E48F9A17}" type="presParOf" srcId="{8ED33522-D7E6-404E-932E-C2888E09B2AA}" destId="{DEEA84F3-FE6A-475C-A8A2-2C32A80C5175}" srcOrd="0" destOrd="0" presId="urn:microsoft.com/office/officeart/2005/8/layout/hierarchy3"/>
    <dgm:cxn modelId="{ED45A21C-47F0-45A7-9E71-EF0E0C0C224D}" type="presParOf" srcId="{DEEA84F3-FE6A-475C-A8A2-2C32A80C5175}" destId="{F13E2612-E467-4A11-A4D5-DC58D7525FAA}" srcOrd="0" destOrd="0" presId="urn:microsoft.com/office/officeart/2005/8/layout/hierarchy3"/>
    <dgm:cxn modelId="{176F8579-B2A5-4F45-98EB-A680B98EABF6}" type="presParOf" srcId="{DEEA84F3-FE6A-475C-A8A2-2C32A80C5175}" destId="{6756BF65-87E5-4EA0-A263-8AC4429806FF}" srcOrd="1" destOrd="0" presId="urn:microsoft.com/office/officeart/2005/8/layout/hierarchy3"/>
    <dgm:cxn modelId="{EFB8B376-B0A6-45A3-8023-7DF00D0E345C}" type="presParOf" srcId="{8ED33522-D7E6-404E-932E-C2888E09B2AA}" destId="{5204A1FA-858C-428F-BB01-2EFA9718C01A}" srcOrd="1" destOrd="0" presId="urn:microsoft.com/office/officeart/2005/8/layout/hierarchy3"/>
    <dgm:cxn modelId="{6254FBB6-5F5C-4CF3-A345-CB3F11CB169B}" type="presParOf" srcId="{5204A1FA-858C-428F-BB01-2EFA9718C01A}" destId="{523264FF-A30A-46E5-BC6B-FB859A24207B}" srcOrd="0" destOrd="0" presId="urn:microsoft.com/office/officeart/2005/8/layout/hierarchy3"/>
    <dgm:cxn modelId="{C053C4DA-4384-46CF-8ED8-BBAB14C9F12E}" type="presParOf" srcId="{5204A1FA-858C-428F-BB01-2EFA9718C01A}" destId="{2A29417F-6A4E-4243-A6FF-FA57A12E8D20}" srcOrd="1" destOrd="0" presId="urn:microsoft.com/office/officeart/2005/8/layout/hierarchy3"/>
    <dgm:cxn modelId="{28C9D654-F519-4661-86E1-D17B6E357F6C}" type="presParOf" srcId="{5204A1FA-858C-428F-BB01-2EFA9718C01A}" destId="{49768791-05DD-4857-A196-64E1AC5332CB}" srcOrd="2" destOrd="0" presId="urn:microsoft.com/office/officeart/2005/8/layout/hierarchy3"/>
    <dgm:cxn modelId="{2A99EA24-CFDE-4E0F-8262-4742AB746C75}" type="presParOf" srcId="{5204A1FA-858C-428F-BB01-2EFA9718C01A}" destId="{EDC43957-739F-4577-B496-EDF0520A3051}" srcOrd="3" destOrd="0" presId="urn:microsoft.com/office/officeart/2005/8/layout/hierarchy3"/>
    <dgm:cxn modelId="{94531DF9-D116-4E88-A102-826C40B94089}" type="presParOf" srcId="{83042F3F-A24B-4D65-B6A4-73C71F29B7CB}" destId="{A456FCEB-FB0E-4508-823A-8CD951E8AB65}" srcOrd="2" destOrd="0" presId="urn:microsoft.com/office/officeart/2005/8/layout/hierarchy3"/>
    <dgm:cxn modelId="{8A033AA7-59CB-4772-B205-19A266FB20AA}" type="presParOf" srcId="{A456FCEB-FB0E-4508-823A-8CD951E8AB65}" destId="{338C1949-5BCA-42C9-B4FE-C09A71DEB7EF}" srcOrd="0" destOrd="0" presId="urn:microsoft.com/office/officeart/2005/8/layout/hierarchy3"/>
    <dgm:cxn modelId="{5D9E1B04-5073-4B90-ABA1-159FFB5DDCF9}" type="presParOf" srcId="{338C1949-5BCA-42C9-B4FE-C09A71DEB7EF}" destId="{8CAFADD1-AE3A-451D-B52A-A1314FBBC30F}" srcOrd="0" destOrd="0" presId="urn:microsoft.com/office/officeart/2005/8/layout/hierarchy3"/>
    <dgm:cxn modelId="{D3AA0BAB-CE05-47AA-931B-4C6D0B920935}" type="presParOf" srcId="{338C1949-5BCA-42C9-B4FE-C09A71DEB7EF}" destId="{8C51BDAF-5CE6-4309-B972-6DA532B2A9E0}" srcOrd="1" destOrd="0" presId="urn:microsoft.com/office/officeart/2005/8/layout/hierarchy3"/>
    <dgm:cxn modelId="{3E17D534-2486-41FA-A995-3D81C1824DB0}" type="presParOf" srcId="{A456FCEB-FB0E-4508-823A-8CD951E8AB65}" destId="{DFBB3A63-2343-40A2-9CBE-F91E8F552F75}" srcOrd="1" destOrd="0" presId="urn:microsoft.com/office/officeart/2005/8/layout/hierarchy3"/>
    <dgm:cxn modelId="{46D4708B-CF95-4B0D-84FC-25C0C4F3B4DB}" type="presParOf" srcId="{DFBB3A63-2343-40A2-9CBE-F91E8F552F75}" destId="{78EF26E3-EAFA-4308-9F03-78064F486AA5}" srcOrd="0" destOrd="0" presId="urn:microsoft.com/office/officeart/2005/8/layout/hierarchy3"/>
    <dgm:cxn modelId="{A5877A4E-A9C5-44DC-8953-0A58BF8ACA60}" type="presParOf" srcId="{DFBB3A63-2343-40A2-9CBE-F91E8F552F75}" destId="{518043AE-C3FD-4103-B62F-584749679C40}" srcOrd="1" destOrd="0" presId="urn:microsoft.com/office/officeart/2005/8/layout/hierarchy3"/>
    <dgm:cxn modelId="{64C9C032-F6F0-4ACE-9036-2037846871F9}" type="presParOf" srcId="{DFBB3A63-2343-40A2-9CBE-F91E8F552F75}" destId="{8BBF7E83-B2B1-4BEB-A9FC-AAE616266C83}" srcOrd="2" destOrd="0" presId="urn:microsoft.com/office/officeart/2005/8/layout/hierarchy3"/>
    <dgm:cxn modelId="{9A190F5E-9C0F-4459-9EAA-46FCC46EB48C}" type="presParOf" srcId="{DFBB3A63-2343-40A2-9CBE-F91E8F552F75}" destId="{FB71F67F-7D5B-4DC9-B4E5-7AD4AB0D66C7}" srcOrd="3" destOrd="0" presId="urn:microsoft.com/office/officeart/2005/8/layout/hierarchy3"/>
    <dgm:cxn modelId="{40E54564-3ED9-4D0C-BF6C-025972BAE8D7}" type="presParOf" srcId="{DFBB3A63-2343-40A2-9CBE-F91E8F552F75}" destId="{A21B3B6A-693A-40AD-AB6B-2DDC1A09D476}" srcOrd="4" destOrd="0" presId="urn:microsoft.com/office/officeart/2005/8/layout/hierarchy3"/>
    <dgm:cxn modelId="{9B771461-71BD-4EF8-984C-6CD896AE82C7}" type="presParOf" srcId="{DFBB3A63-2343-40A2-9CBE-F91E8F552F75}" destId="{97015089-2CDF-4A53-8A84-C926BC5B45A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D60DED-6D0A-4C75-A09A-4F2B0BC65FFB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9EFBE4-7A5C-4007-877E-4E585BBD194E}">
      <dgm:prSet phldrT="[Text]" custT="1"/>
      <dgm:spPr/>
      <dgm:t>
        <a:bodyPr/>
        <a:lstStyle/>
        <a:p>
          <a:r>
            <a:rPr lang="de-DE" sz="1800" b="1" dirty="0" smtClean="0">
              <a:solidFill>
                <a:schemeClr val="accent1"/>
              </a:solidFill>
              <a:latin typeface="Ubuntu" panose="020B0604020202020204" charset="0"/>
            </a:rPr>
            <a:t>Risk</a:t>
          </a:r>
          <a:endParaRPr lang="en-US" sz="1800" b="1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4A45ADAE-3EFA-47E0-8AB7-C05BB8F894BB}" type="parTrans" cxnId="{0185E05F-10EB-4098-9FC2-77B33FAEDA53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A72A19E6-5A51-4557-A514-B5D54C44026B}" type="sibTrans" cxnId="{0185E05F-10EB-4098-9FC2-77B33FAEDA53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60465FE4-EBA1-4D46-AB91-19161DC31435}">
      <dgm:prSet phldrT="[Text]" custT="1"/>
      <dgm:spPr/>
      <dgm:t>
        <a:bodyPr/>
        <a:lstStyle/>
        <a:p>
          <a:r>
            <a:rPr lang="en-US" sz="1400" b="0" i="0" u="none" dirty="0" smtClean="0"/>
            <a:t>Mail could get lost</a:t>
          </a:r>
          <a:endParaRPr lang="en-US" sz="1400" dirty="0">
            <a:latin typeface="Ubuntu" panose="020B0604020202020204" charset="0"/>
          </a:endParaRPr>
        </a:p>
      </dgm:t>
    </dgm:pt>
    <dgm:pt modelId="{78CCF9B1-F442-484A-A8AC-41FF299A173D}" type="parTrans" cxnId="{F71D70AA-24F9-4768-9754-A085D1899F88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3883BB5F-0C72-4BE6-9A4E-46F329176EC3}" type="sibTrans" cxnId="{F71D70AA-24F9-4768-9754-A085D1899F88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32F46A8F-4914-4D2E-B440-DF2E05AF61BB}">
      <dgm:prSet phldrT="[Text]" custT="1"/>
      <dgm:spPr/>
      <dgm:t>
        <a:bodyPr/>
        <a:lstStyle/>
        <a:p>
          <a:r>
            <a:rPr lang="en-US" sz="1400" b="0" i="0" u="none" dirty="0" smtClean="0"/>
            <a:t>Difficulty in establishing partnerships</a:t>
          </a:r>
          <a:endParaRPr lang="en-US" sz="1400" dirty="0">
            <a:latin typeface="Ubuntu" panose="020B0604020202020204" charset="0"/>
          </a:endParaRPr>
        </a:p>
      </dgm:t>
    </dgm:pt>
    <dgm:pt modelId="{9920F9FA-1B9C-4B70-A40C-E45396AD5CB4}" type="parTrans" cxnId="{79CF074A-43DB-4F20-8C7F-7FFBAED05D3C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E3625335-F17D-42EF-814A-8972B117D540}" type="sibTrans" cxnId="{79CF074A-43DB-4F20-8C7F-7FFBAED05D3C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F75EA5E7-7BFD-407F-9465-C7CEE533555C}">
      <dgm:prSet phldrT="[Text]" custT="1"/>
      <dgm:spPr/>
      <dgm:t>
        <a:bodyPr/>
        <a:lstStyle/>
        <a:p>
          <a:r>
            <a:rPr lang="de-DE" sz="1800" b="1" dirty="0" smtClean="0">
              <a:solidFill>
                <a:schemeClr val="accent1"/>
              </a:solidFill>
              <a:latin typeface="Ubuntu" panose="020B0604020202020204" charset="0"/>
            </a:rPr>
            <a:t>Mitigation</a:t>
          </a:r>
          <a:endParaRPr lang="en-US" sz="1800" b="1" dirty="0">
            <a:solidFill>
              <a:schemeClr val="accent1"/>
            </a:solidFill>
            <a:latin typeface="Ubuntu" panose="020B0604020202020204" charset="0"/>
          </a:endParaRPr>
        </a:p>
      </dgm:t>
    </dgm:pt>
    <dgm:pt modelId="{77D59E31-C1B8-4E9A-8549-F0FC15CEA30C}" type="parTrans" cxnId="{57271418-D677-4B88-BC54-C032F323DD94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912F51A7-F565-4FCA-AA7C-07D3B34AF6BF}" type="sibTrans" cxnId="{57271418-D677-4B88-BC54-C032F323DD94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B933DE8E-018B-42B0-9A58-6F09D59356A8}">
      <dgm:prSet phldrT="[Text]" custT="1"/>
      <dgm:spPr/>
      <dgm:t>
        <a:bodyPr/>
        <a:lstStyle/>
        <a:p>
          <a:r>
            <a:rPr lang="en-US" sz="1400" b="0" i="0" u="none" dirty="0" smtClean="0"/>
            <a:t>Business partnership with USPS includes insured and tracked priority service</a:t>
          </a:r>
          <a:endParaRPr lang="en-US" sz="1400" b="1" dirty="0">
            <a:latin typeface="Ubuntu" panose="020B0604020202020204" charset="0"/>
          </a:endParaRPr>
        </a:p>
      </dgm:t>
    </dgm:pt>
    <dgm:pt modelId="{F69D8285-E272-4599-B7F3-27B6E2384C4D}" type="parTrans" cxnId="{C8ED3A1E-06E2-4572-BF57-F3E283096635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FE174CD6-E945-44B1-9978-90D22185AAFB}" type="sibTrans" cxnId="{C8ED3A1E-06E2-4572-BF57-F3E283096635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C87C1B43-3278-46DE-8923-216FF501D75D}">
      <dgm:prSet phldrT="[Text]" custT="1"/>
      <dgm:spPr/>
      <dgm:t>
        <a:bodyPr/>
        <a:lstStyle/>
        <a:p>
          <a:r>
            <a:rPr lang="en-US" sz="1400" b="0" i="0" u="none" dirty="0" smtClean="0"/>
            <a:t>Hire experienced sales people </a:t>
          </a:r>
          <a:endParaRPr lang="en-US" sz="1400" dirty="0">
            <a:latin typeface="Ubuntu" panose="020B0604020202020204" charset="0"/>
          </a:endParaRPr>
        </a:p>
      </dgm:t>
    </dgm:pt>
    <dgm:pt modelId="{B41F6A38-C83A-479C-9D7A-C75466664896}" type="parTrans" cxnId="{AB0E5441-C8F2-4E2D-88BF-70FD11B187E2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031E21B3-91D1-4545-A06C-B7390EFF4204}" type="sibTrans" cxnId="{AB0E5441-C8F2-4E2D-88BF-70FD11B187E2}">
      <dgm:prSet/>
      <dgm:spPr/>
      <dgm:t>
        <a:bodyPr/>
        <a:lstStyle/>
        <a:p>
          <a:endParaRPr lang="en-US">
            <a:latin typeface="Ubuntu" panose="020B0604020202020204" charset="0"/>
          </a:endParaRPr>
        </a:p>
      </dgm:t>
    </dgm:pt>
    <dgm:pt modelId="{C378AD49-B97D-40D0-AAEC-D5C4F8CDED3E}">
      <dgm:prSet phldrT="[Text]" custT="1"/>
      <dgm:spPr/>
      <dgm:t>
        <a:bodyPr/>
        <a:lstStyle/>
        <a:p>
          <a:pPr rtl="0"/>
          <a:r>
            <a:rPr lang="en-US" sz="1400" b="0" i="0" u="none" dirty="0" smtClean="0"/>
            <a:t>Demand Uncertainty</a:t>
          </a:r>
          <a:endParaRPr lang="en-US" sz="1400" dirty="0">
            <a:latin typeface="Ubuntu" panose="020B0604020202020204" charset="0"/>
          </a:endParaRPr>
        </a:p>
      </dgm:t>
    </dgm:pt>
    <dgm:pt modelId="{484BCE79-60AD-4ECC-8624-8D69D6698B0F}" type="parTrans" cxnId="{D40B8FD7-7E7B-4271-A8C7-178E88E5D1A4}">
      <dgm:prSet/>
      <dgm:spPr/>
      <dgm:t>
        <a:bodyPr/>
        <a:lstStyle/>
        <a:p>
          <a:endParaRPr lang="en-US"/>
        </a:p>
      </dgm:t>
    </dgm:pt>
    <dgm:pt modelId="{B0CF10C8-89B2-4A78-95B8-20B353642120}" type="sibTrans" cxnId="{D40B8FD7-7E7B-4271-A8C7-178E88E5D1A4}">
      <dgm:prSet/>
      <dgm:spPr/>
      <dgm:t>
        <a:bodyPr/>
        <a:lstStyle/>
        <a:p>
          <a:endParaRPr lang="en-US"/>
        </a:p>
      </dgm:t>
    </dgm:pt>
    <dgm:pt modelId="{5E6A8245-1848-4E43-9BBB-17465FA0FA1E}">
      <dgm:prSet custT="1"/>
      <dgm:spPr/>
      <dgm:t>
        <a:bodyPr/>
        <a:lstStyle/>
        <a:p>
          <a:pPr rtl="0"/>
          <a:r>
            <a:rPr lang="en-US" sz="1400" b="0" i="0" u="none" dirty="0" smtClean="0"/>
            <a:t>Introduce membership option with incentives for referrals and bulk discounts</a:t>
          </a:r>
          <a:endParaRPr lang="en-US" sz="1400" b="0" i="0" u="none" dirty="0"/>
        </a:p>
      </dgm:t>
    </dgm:pt>
    <dgm:pt modelId="{DBC00EFA-990C-4265-BB09-BA1883965853}" type="parTrans" cxnId="{F7FD8F84-C25A-439E-A893-25BC6E06D89C}">
      <dgm:prSet/>
      <dgm:spPr/>
      <dgm:t>
        <a:bodyPr/>
        <a:lstStyle/>
        <a:p>
          <a:endParaRPr lang="en-US"/>
        </a:p>
      </dgm:t>
    </dgm:pt>
    <dgm:pt modelId="{69AD83DA-67DB-4298-BF0B-A616C2C4BDAF}" type="sibTrans" cxnId="{F7FD8F84-C25A-439E-A893-25BC6E06D89C}">
      <dgm:prSet/>
      <dgm:spPr/>
      <dgm:t>
        <a:bodyPr/>
        <a:lstStyle/>
        <a:p>
          <a:endParaRPr lang="en-US"/>
        </a:p>
      </dgm:t>
    </dgm:pt>
    <dgm:pt modelId="{4CB0362A-8CD6-4469-A850-58C63A05EFEF}" type="pres">
      <dgm:prSet presAssocID="{C9D60DED-6D0A-4C75-A09A-4F2B0BC65FFB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1F386E-CD83-4144-B436-C8506F26C5BE}" type="pres">
      <dgm:prSet presAssocID="{C9D60DED-6D0A-4C75-A09A-4F2B0BC65FFB}" presName="dummyMaxCanvas" presStyleCnt="0"/>
      <dgm:spPr/>
    </dgm:pt>
    <dgm:pt modelId="{C5ECDA80-3C0D-4C29-A7F6-587AD9F9403E}" type="pres">
      <dgm:prSet presAssocID="{C9D60DED-6D0A-4C75-A09A-4F2B0BC65FFB}" presName="parentComposite" presStyleCnt="0"/>
      <dgm:spPr/>
    </dgm:pt>
    <dgm:pt modelId="{88857373-0AC8-4587-AF57-81BB565CE68C}" type="pres">
      <dgm:prSet presAssocID="{C9D60DED-6D0A-4C75-A09A-4F2B0BC65FFB}" presName="parent1" presStyleLbl="alignAccFollowNode1" presStyleIdx="0" presStyleCnt="4" custScaleX="209926" custScaleY="80808" custLinFactNeighborX="-73827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0D72F213-7220-4078-B9A2-003A7952299A}" type="pres">
      <dgm:prSet presAssocID="{C9D60DED-6D0A-4C75-A09A-4F2B0BC65FFB}" presName="parent2" presStyleLbl="alignAccFollowNode1" presStyleIdx="1" presStyleCnt="4" custScaleX="209926" custScaleY="78658" custLinFactX="37815" custLinFactNeighborX="100000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80A23E76-CC04-4F1C-9C80-0B14C22ED3D8}" type="pres">
      <dgm:prSet presAssocID="{C9D60DED-6D0A-4C75-A09A-4F2B0BC65FFB}" presName="childrenComposite" presStyleCnt="0"/>
      <dgm:spPr/>
    </dgm:pt>
    <dgm:pt modelId="{64661859-345E-4768-8AE3-B86CC836CCAD}" type="pres">
      <dgm:prSet presAssocID="{C9D60DED-6D0A-4C75-A09A-4F2B0BC65FFB}" presName="dummyMaxCanvas_ChildArea" presStyleCnt="0"/>
      <dgm:spPr/>
    </dgm:pt>
    <dgm:pt modelId="{F95D17A2-91F2-40A9-BF52-4E5BC75E41CD}" type="pres">
      <dgm:prSet presAssocID="{C9D60DED-6D0A-4C75-A09A-4F2B0BC65FFB}" presName="fulcrum" presStyleLbl="alignAccFollowNode1" presStyleIdx="2" presStyleCnt="4"/>
      <dgm:spPr/>
    </dgm:pt>
    <dgm:pt modelId="{F0FF1195-DC4D-4269-AEEE-A6632509AAF8}" type="pres">
      <dgm:prSet presAssocID="{C9D60DED-6D0A-4C75-A09A-4F2B0BC65FFB}" presName="balance_33" presStyleLbl="alignAccFollowNode1" presStyleIdx="3" presStyleCnt="4" custScaleX="196872">
        <dgm:presLayoutVars>
          <dgm:bulletEnabled val="1"/>
        </dgm:presLayoutVars>
      </dgm:prSet>
      <dgm:spPr/>
    </dgm:pt>
    <dgm:pt modelId="{536A1FC9-EAB5-4C74-B8BE-01150C0656FA}" type="pres">
      <dgm:prSet presAssocID="{C9D60DED-6D0A-4C75-A09A-4F2B0BC65FFB}" presName="right_33_1" presStyleLbl="node1" presStyleIdx="0" presStyleCnt="6" custScaleX="209926" custLinFactX="3781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21AED5-8878-4906-8109-418695467B89}" type="pres">
      <dgm:prSet presAssocID="{C9D60DED-6D0A-4C75-A09A-4F2B0BC65FFB}" presName="right_33_2" presStyleLbl="node1" presStyleIdx="1" presStyleCnt="6" custScaleX="209926" custLinFactX="3781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5C3D2-13F2-452F-9521-721D6E0F2B51}" type="pres">
      <dgm:prSet presAssocID="{C9D60DED-6D0A-4C75-A09A-4F2B0BC65FFB}" presName="right_33_3" presStyleLbl="node1" presStyleIdx="2" presStyleCnt="6" custScaleX="209926" custLinFactX="3781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2B55D-6C06-4060-8133-56327F0CB3EA}" type="pres">
      <dgm:prSet presAssocID="{C9D60DED-6D0A-4C75-A09A-4F2B0BC65FFB}" presName="left_33_1" presStyleLbl="node1" presStyleIdx="3" presStyleCnt="6" custScaleX="209926" custLinFactNeighborX="-73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28531-656C-43AB-8EB2-FDBBDF39FF4F}" type="pres">
      <dgm:prSet presAssocID="{C9D60DED-6D0A-4C75-A09A-4F2B0BC65FFB}" presName="left_33_2" presStyleLbl="node1" presStyleIdx="4" presStyleCnt="6" custScaleX="209926" custLinFactNeighborX="-73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222132-0C44-4EA7-A367-FF7B937D8A19}" type="pres">
      <dgm:prSet presAssocID="{C9D60DED-6D0A-4C75-A09A-4F2B0BC65FFB}" presName="left_33_3" presStyleLbl="node1" presStyleIdx="5" presStyleCnt="6" custScaleX="209926" custLinFactNeighborX="-73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FD8F84-C25A-439E-A893-25BC6E06D89C}" srcId="{F75EA5E7-7BFD-407F-9465-C7CEE533555C}" destId="{5E6A8245-1848-4E43-9BBB-17465FA0FA1E}" srcOrd="2" destOrd="0" parTransId="{DBC00EFA-990C-4265-BB09-BA1883965853}" sibTransId="{69AD83DA-67DB-4298-BF0B-A616C2C4BDAF}"/>
    <dgm:cxn modelId="{57271418-D677-4B88-BC54-C032F323DD94}" srcId="{C9D60DED-6D0A-4C75-A09A-4F2B0BC65FFB}" destId="{F75EA5E7-7BFD-407F-9465-C7CEE533555C}" srcOrd="1" destOrd="0" parTransId="{77D59E31-C1B8-4E9A-8549-F0FC15CEA30C}" sibTransId="{912F51A7-F565-4FCA-AA7C-07D3B34AF6BF}"/>
    <dgm:cxn modelId="{AB0E5441-C8F2-4E2D-88BF-70FD11B187E2}" srcId="{F75EA5E7-7BFD-407F-9465-C7CEE533555C}" destId="{C87C1B43-3278-46DE-8923-216FF501D75D}" srcOrd="1" destOrd="0" parTransId="{B41F6A38-C83A-479C-9D7A-C75466664896}" sibTransId="{031E21B3-91D1-4545-A06C-B7390EFF4204}"/>
    <dgm:cxn modelId="{2CE7AFD5-8B0F-445C-A181-2579F33A1A11}" type="presOf" srcId="{C87C1B43-3278-46DE-8923-216FF501D75D}" destId="{2D21AED5-8878-4906-8109-418695467B89}" srcOrd="0" destOrd="0" presId="urn:microsoft.com/office/officeart/2005/8/layout/balance1"/>
    <dgm:cxn modelId="{79CF074A-43DB-4F20-8C7F-7FFBAED05D3C}" srcId="{6B9EFBE4-7A5C-4007-877E-4E585BBD194E}" destId="{32F46A8F-4914-4D2E-B440-DF2E05AF61BB}" srcOrd="1" destOrd="0" parTransId="{9920F9FA-1B9C-4B70-A40C-E45396AD5CB4}" sibTransId="{E3625335-F17D-42EF-814A-8972B117D540}"/>
    <dgm:cxn modelId="{41E809B1-DDDA-4F9F-B816-02A7D9419F17}" type="presOf" srcId="{B933DE8E-018B-42B0-9A58-6F09D59356A8}" destId="{536A1FC9-EAB5-4C74-B8BE-01150C0656FA}" srcOrd="0" destOrd="0" presId="urn:microsoft.com/office/officeart/2005/8/layout/balance1"/>
    <dgm:cxn modelId="{08C80BF4-B707-402D-90DB-76B355589785}" type="presOf" srcId="{60465FE4-EBA1-4D46-AB91-19161DC31435}" destId="{3312B55D-6C06-4060-8133-56327F0CB3EA}" srcOrd="0" destOrd="0" presId="urn:microsoft.com/office/officeart/2005/8/layout/balance1"/>
    <dgm:cxn modelId="{63EAED82-C5A1-41D6-9985-553A840D4A22}" type="presOf" srcId="{C378AD49-B97D-40D0-AAEC-D5C4F8CDED3E}" destId="{5A222132-0C44-4EA7-A367-FF7B937D8A19}" srcOrd="0" destOrd="0" presId="urn:microsoft.com/office/officeart/2005/8/layout/balance1"/>
    <dgm:cxn modelId="{F80A6E4B-5EBB-47B7-8569-247E36179018}" type="presOf" srcId="{C9D60DED-6D0A-4C75-A09A-4F2B0BC65FFB}" destId="{4CB0362A-8CD6-4469-A850-58C63A05EFEF}" srcOrd="0" destOrd="0" presId="urn:microsoft.com/office/officeart/2005/8/layout/balance1"/>
    <dgm:cxn modelId="{1DA48A2B-4D17-43DA-8F30-DFE3C0EA0260}" type="presOf" srcId="{32F46A8F-4914-4D2E-B440-DF2E05AF61BB}" destId="{D8C28531-656C-43AB-8EB2-FDBBDF39FF4F}" srcOrd="0" destOrd="0" presId="urn:microsoft.com/office/officeart/2005/8/layout/balance1"/>
    <dgm:cxn modelId="{F71D70AA-24F9-4768-9754-A085D1899F88}" srcId="{6B9EFBE4-7A5C-4007-877E-4E585BBD194E}" destId="{60465FE4-EBA1-4D46-AB91-19161DC31435}" srcOrd="0" destOrd="0" parTransId="{78CCF9B1-F442-484A-A8AC-41FF299A173D}" sibTransId="{3883BB5F-0C72-4BE6-9A4E-46F329176EC3}"/>
    <dgm:cxn modelId="{D5AA9206-77FF-48D6-82B9-ACEED536D7E4}" type="presOf" srcId="{F75EA5E7-7BFD-407F-9465-C7CEE533555C}" destId="{0D72F213-7220-4078-B9A2-003A7952299A}" srcOrd="0" destOrd="0" presId="urn:microsoft.com/office/officeart/2005/8/layout/balance1"/>
    <dgm:cxn modelId="{2CEC783B-379F-49F4-8CFC-1753CDB21D7F}" type="presOf" srcId="{5E6A8245-1848-4E43-9BBB-17465FA0FA1E}" destId="{3745C3D2-13F2-452F-9521-721D6E0F2B51}" srcOrd="0" destOrd="0" presId="urn:microsoft.com/office/officeart/2005/8/layout/balance1"/>
    <dgm:cxn modelId="{C8ED3A1E-06E2-4572-BF57-F3E283096635}" srcId="{F75EA5E7-7BFD-407F-9465-C7CEE533555C}" destId="{B933DE8E-018B-42B0-9A58-6F09D59356A8}" srcOrd="0" destOrd="0" parTransId="{F69D8285-E272-4599-B7F3-27B6E2384C4D}" sibTransId="{FE174CD6-E945-44B1-9978-90D22185AAFB}"/>
    <dgm:cxn modelId="{7F81314F-8A75-471B-AEB8-B54E8CF07614}" type="presOf" srcId="{6B9EFBE4-7A5C-4007-877E-4E585BBD194E}" destId="{88857373-0AC8-4587-AF57-81BB565CE68C}" srcOrd="0" destOrd="0" presId="urn:microsoft.com/office/officeart/2005/8/layout/balance1"/>
    <dgm:cxn modelId="{D40B8FD7-7E7B-4271-A8C7-178E88E5D1A4}" srcId="{6B9EFBE4-7A5C-4007-877E-4E585BBD194E}" destId="{C378AD49-B97D-40D0-AAEC-D5C4F8CDED3E}" srcOrd="2" destOrd="0" parTransId="{484BCE79-60AD-4ECC-8624-8D69D6698B0F}" sibTransId="{B0CF10C8-89B2-4A78-95B8-20B353642120}"/>
    <dgm:cxn modelId="{0185E05F-10EB-4098-9FC2-77B33FAEDA53}" srcId="{C9D60DED-6D0A-4C75-A09A-4F2B0BC65FFB}" destId="{6B9EFBE4-7A5C-4007-877E-4E585BBD194E}" srcOrd="0" destOrd="0" parTransId="{4A45ADAE-3EFA-47E0-8AB7-C05BB8F894BB}" sibTransId="{A72A19E6-5A51-4557-A514-B5D54C44026B}"/>
    <dgm:cxn modelId="{941F33C8-AD68-48EA-A7D3-BB985D59CF32}" type="presParOf" srcId="{4CB0362A-8CD6-4469-A850-58C63A05EFEF}" destId="{B21F386E-CD83-4144-B436-C8506F26C5BE}" srcOrd="0" destOrd="0" presId="urn:microsoft.com/office/officeart/2005/8/layout/balance1"/>
    <dgm:cxn modelId="{E93D157D-3A79-4A14-95D4-AE2D4A3B2F43}" type="presParOf" srcId="{4CB0362A-8CD6-4469-A850-58C63A05EFEF}" destId="{C5ECDA80-3C0D-4C29-A7F6-587AD9F9403E}" srcOrd="1" destOrd="0" presId="urn:microsoft.com/office/officeart/2005/8/layout/balance1"/>
    <dgm:cxn modelId="{623E2C38-5712-44BF-B62F-C29770729A28}" type="presParOf" srcId="{C5ECDA80-3C0D-4C29-A7F6-587AD9F9403E}" destId="{88857373-0AC8-4587-AF57-81BB565CE68C}" srcOrd="0" destOrd="0" presId="urn:microsoft.com/office/officeart/2005/8/layout/balance1"/>
    <dgm:cxn modelId="{38864AA6-CAF5-4158-9084-ADEF777BF664}" type="presParOf" srcId="{C5ECDA80-3C0D-4C29-A7F6-587AD9F9403E}" destId="{0D72F213-7220-4078-B9A2-003A7952299A}" srcOrd="1" destOrd="0" presId="urn:microsoft.com/office/officeart/2005/8/layout/balance1"/>
    <dgm:cxn modelId="{0E081F1C-930F-4CC9-B7E0-2FEACE525A5D}" type="presParOf" srcId="{4CB0362A-8CD6-4469-A850-58C63A05EFEF}" destId="{80A23E76-CC04-4F1C-9C80-0B14C22ED3D8}" srcOrd="2" destOrd="0" presId="urn:microsoft.com/office/officeart/2005/8/layout/balance1"/>
    <dgm:cxn modelId="{9BA51A83-FAF2-40E7-8B3C-FC6CF4AF8667}" type="presParOf" srcId="{80A23E76-CC04-4F1C-9C80-0B14C22ED3D8}" destId="{64661859-345E-4768-8AE3-B86CC836CCAD}" srcOrd="0" destOrd="0" presId="urn:microsoft.com/office/officeart/2005/8/layout/balance1"/>
    <dgm:cxn modelId="{2E8AD4C3-E832-43FF-ADC5-3F7DB4AAE1BE}" type="presParOf" srcId="{80A23E76-CC04-4F1C-9C80-0B14C22ED3D8}" destId="{F95D17A2-91F2-40A9-BF52-4E5BC75E41CD}" srcOrd="1" destOrd="0" presId="urn:microsoft.com/office/officeart/2005/8/layout/balance1"/>
    <dgm:cxn modelId="{D8C08CE3-01A6-4D7E-88C8-E9A809F26644}" type="presParOf" srcId="{80A23E76-CC04-4F1C-9C80-0B14C22ED3D8}" destId="{F0FF1195-DC4D-4269-AEEE-A6632509AAF8}" srcOrd="2" destOrd="0" presId="urn:microsoft.com/office/officeart/2005/8/layout/balance1"/>
    <dgm:cxn modelId="{6D8C046E-8E38-443A-933D-15D849F75C88}" type="presParOf" srcId="{80A23E76-CC04-4F1C-9C80-0B14C22ED3D8}" destId="{536A1FC9-EAB5-4C74-B8BE-01150C0656FA}" srcOrd="3" destOrd="0" presId="urn:microsoft.com/office/officeart/2005/8/layout/balance1"/>
    <dgm:cxn modelId="{5C4719D0-938B-4A13-A227-3D5B58E4F168}" type="presParOf" srcId="{80A23E76-CC04-4F1C-9C80-0B14C22ED3D8}" destId="{2D21AED5-8878-4906-8109-418695467B89}" srcOrd="4" destOrd="0" presId="urn:microsoft.com/office/officeart/2005/8/layout/balance1"/>
    <dgm:cxn modelId="{072FFFD2-9DF5-4091-9725-20A5D1C0494B}" type="presParOf" srcId="{80A23E76-CC04-4F1C-9C80-0B14C22ED3D8}" destId="{3745C3D2-13F2-452F-9521-721D6E0F2B51}" srcOrd="5" destOrd="0" presId="urn:microsoft.com/office/officeart/2005/8/layout/balance1"/>
    <dgm:cxn modelId="{166610D5-4856-4CA6-BC9D-C8083249A2D7}" type="presParOf" srcId="{80A23E76-CC04-4F1C-9C80-0B14C22ED3D8}" destId="{3312B55D-6C06-4060-8133-56327F0CB3EA}" srcOrd="6" destOrd="0" presId="urn:microsoft.com/office/officeart/2005/8/layout/balance1"/>
    <dgm:cxn modelId="{26726422-F750-4FC0-9E5D-CDF69ABC8E8D}" type="presParOf" srcId="{80A23E76-CC04-4F1C-9C80-0B14C22ED3D8}" destId="{D8C28531-656C-43AB-8EB2-FDBBDF39FF4F}" srcOrd="7" destOrd="0" presId="urn:microsoft.com/office/officeart/2005/8/layout/balance1"/>
    <dgm:cxn modelId="{DD61FC99-A17E-42CF-9C7F-7AE946791751}" type="presParOf" srcId="{80A23E76-CC04-4F1C-9C80-0B14C22ED3D8}" destId="{5A222132-0C44-4EA7-A367-FF7B937D8A19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46C108-AC72-48D6-A539-7C8D83E568EA}" type="doc">
      <dgm:prSet loTypeId="urn:microsoft.com/office/officeart/2005/8/layout/equation1" loCatId="process" qsTypeId="urn:microsoft.com/office/officeart/2005/8/quickstyle/simple1" qsCatId="simple" csTypeId="urn:microsoft.com/office/officeart/2005/8/colors/colorful1" csCatId="colorful" phldr="1"/>
      <dgm:spPr/>
    </dgm:pt>
    <dgm:pt modelId="{241A9230-2F41-4FED-BB6C-DCFFBB17DAB4}">
      <dgm:prSet phldrT="[Text]" custT="1"/>
      <dgm:spPr/>
      <dgm:t>
        <a:bodyPr/>
        <a:lstStyle/>
        <a:p>
          <a:r>
            <a:rPr lang="de-DE" sz="2000" b="1" dirty="0" smtClean="0">
              <a:latin typeface="Ubuntu" panose="020B0604020202020204" charset="0"/>
            </a:rPr>
            <a:t>Price/ unit</a:t>
          </a:r>
        </a:p>
        <a:p>
          <a:r>
            <a:rPr lang="de-DE" sz="2000" b="1" dirty="0" smtClean="0">
              <a:latin typeface="Ubuntu" panose="020B0604020202020204" charset="0"/>
            </a:rPr>
            <a:t>$32</a:t>
          </a:r>
          <a:endParaRPr lang="en-US" sz="2000" b="1" dirty="0">
            <a:latin typeface="Ubuntu" panose="020B0604020202020204" charset="0"/>
          </a:endParaRPr>
        </a:p>
      </dgm:t>
    </dgm:pt>
    <dgm:pt modelId="{47BEE701-10DB-4DD8-9380-BD87F445F5A7}" type="parTrans" cxnId="{91BCB7CC-8EAE-4DF2-8455-9AF12526A1BE}">
      <dgm:prSet/>
      <dgm:spPr/>
      <dgm:t>
        <a:bodyPr/>
        <a:lstStyle/>
        <a:p>
          <a:endParaRPr lang="en-US" b="1">
            <a:latin typeface="Ubuntu" panose="020B0604020202020204" charset="0"/>
          </a:endParaRPr>
        </a:p>
      </dgm:t>
    </dgm:pt>
    <dgm:pt modelId="{751E7497-BBD1-45D9-854B-91D7823098E8}" type="sibTrans" cxnId="{91BCB7CC-8EAE-4DF2-8455-9AF12526A1BE}">
      <dgm:prSet/>
      <dgm:spPr/>
      <dgm:t>
        <a:bodyPr/>
        <a:lstStyle/>
        <a:p>
          <a:endParaRPr lang="en-US" b="1">
            <a:latin typeface="Ubuntu" panose="020B0604020202020204" charset="0"/>
          </a:endParaRPr>
        </a:p>
      </dgm:t>
    </dgm:pt>
    <dgm:pt modelId="{F6E8CF0F-F6D1-478A-8384-056C928ED858}">
      <dgm:prSet phldrT="[Text]" custT="1"/>
      <dgm:spPr/>
      <dgm:t>
        <a:bodyPr/>
        <a:lstStyle/>
        <a:p>
          <a:r>
            <a:rPr lang="de-DE" sz="2000" b="1" dirty="0" smtClean="0">
              <a:latin typeface="Ubuntu" panose="020B0604020202020204" charset="0"/>
            </a:rPr>
            <a:t>Cost/unit</a:t>
          </a:r>
        </a:p>
        <a:p>
          <a:r>
            <a:rPr lang="de-DE" sz="2000" b="1" dirty="0" smtClean="0">
              <a:latin typeface="Ubuntu" panose="020B0604020202020204" charset="0"/>
            </a:rPr>
            <a:t>$10</a:t>
          </a:r>
          <a:endParaRPr lang="en-US" sz="2000" b="1" dirty="0">
            <a:latin typeface="Ubuntu" panose="020B0604020202020204" charset="0"/>
          </a:endParaRPr>
        </a:p>
      </dgm:t>
    </dgm:pt>
    <dgm:pt modelId="{A013DF61-FA85-4EDD-9C88-CC7C2EB86C73}" type="parTrans" cxnId="{712BE2FF-FDBF-476C-AE43-BC2692830DF4}">
      <dgm:prSet/>
      <dgm:spPr/>
      <dgm:t>
        <a:bodyPr/>
        <a:lstStyle/>
        <a:p>
          <a:endParaRPr lang="en-US" b="1">
            <a:latin typeface="Ubuntu" panose="020B0604020202020204" charset="0"/>
          </a:endParaRPr>
        </a:p>
      </dgm:t>
    </dgm:pt>
    <dgm:pt modelId="{5463A018-2ACE-4881-8C8E-D9D6FD1BD312}" type="sibTrans" cxnId="{712BE2FF-FDBF-476C-AE43-BC2692830DF4}">
      <dgm:prSet/>
      <dgm:spPr/>
      <dgm:t>
        <a:bodyPr/>
        <a:lstStyle/>
        <a:p>
          <a:endParaRPr lang="en-US" b="1">
            <a:latin typeface="Ubuntu" panose="020B0604020202020204" charset="0"/>
          </a:endParaRPr>
        </a:p>
      </dgm:t>
    </dgm:pt>
    <dgm:pt modelId="{8BD30290-2431-4222-BD4B-2672A3662CFA}">
      <dgm:prSet phldrT="[Text]" custT="1"/>
      <dgm:spPr/>
      <dgm:t>
        <a:bodyPr/>
        <a:lstStyle/>
        <a:p>
          <a:r>
            <a:rPr lang="de-DE" sz="2000" b="1" dirty="0" smtClean="0">
              <a:latin typeface="Ubuntu" panose="020B0604020202020204" charset="0"/>
            </a:rPr>
            <a:t>Contribution/unit</a:t>
          </a:r>
        </a:p>
        <a:p>
          <a:r>
            <a:rPr lang="de-DE" sz="2000" b="1" dirty="0" smtClean="0">
              <a:latin typeface="Ubuntu" panose="020B0604020202020204" charset="0"/>
            </a:rPr>
            <a:t>$22</a:t>
          </a:r>
          <a:endParaRPr lang="en-US" sz="2000" b="1" dirty="0">
            <a:latin typeface="Ubuntu" panose="020B0604020202020204" charset="0"/>
          </a:endParaRPr>
        </a:p>
      </dgm:t>
    </dgm:pt>
    <dgm:pt modelId="{2094A5D4-F618-477B-9C46-2023A0002815}" type="parTrans" cxnId="{4540AE79-0FEA-45EB-9F87-DAE46259F383}">
      <dgm:prSet/>
      <dgm:spPr/>
      <dgm:t>
        <a:bodyPr/>
        <a:lstStyle/>
        <a:p>
          <a:endParaRPr lang="en-US" b="1">
            <a:latin typeface="Ubuntu" panose="020B0604020202020204" charset="0"/>
          </a:endParaRPr>
        </a:p>
      </dgm:t>
    </dgm:pt>
    <dgm:pt modelId="{812254BC-B457-4A62-B025-FE3E50A3B45B}" type="sibTrans" cxnId="{4540AE79-0FEA-45EB-9F87-DAE46259F383}">
      <dgm:prSet/>
      <dgm:spPr/>
      <dgm:t>
        <a:bodyPr/>
        <a:lstStyle/>
        <a:p>
          <a:endParaRPr lang="en-US" b="1">
            <a:latin typeface="Ubuntu" panose="020B0604020202020204" charset="0"/>
          </a:endParaRPr>
        </a:p>
      </dgm:t>
    </dgm:pt>
    <dgm:pt modelId="{15867A9F-C4B2-4AC8-9B57-9F90F3FBC8F6}" type="pres">
      <dgm:prSet presAssocID="{B246C108-AC72-48D6-A539-7C8D83E568EA}" presName="linearFlow" presStyleCnt="0">
        <dgm:presLayoutVars>
          <dgm:dir/>
          <dgm:resizeHandles val="exact"/>
        </dgm:presLayoutVars>
      </dgm:prSet>
      <dgm:spPr/>
    </dgm:pt>
    <dgm:pt modelId="{FE8AA5E1-6513-4966-9796-F6DA55CCAC23}" type="pres">
      <dgm:prSet presAssocID="{241A9230-2F41-4FED-BB6C-DCFFBB17DAB4}" presName="node" presStyleLbl="node1" presStyleIdx="0" presStyleCnt="3" custScaleX="99203" custScaleY="99164" custLinFactNeighborX="43549" custLinFactNeighborY="-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D7CA4-1B2A-45D6-8C94-22384A4D38B8}" type="pres">
      <dgm:prSet presAssocID="{751E7497-BBD1-45D9-854B-91D7823098E8}" presName="spacerL" presStyleCnt="0"/>
      <dgm:spPr/>
    </dgm:pt>
    <dgm:pt modelId="{1C454F32-F8DD-44B7-905F-EB7093A76DED}" type="pres">
      <dgm:prSet presAssocID="{751E7497-BBD1-45D9-854B-91D7823098E8}" presName="sibTrans" presStyleLbl="sibTrans2D1" presStyleIdx="0" presStyleCnt="2"/>
      <dgm:spPr>
        <a:prstGeom prst="mathMinus">
          <a:avLst/>
        </a:prstGeom>
      </dgm:spPr>
      <dgm:t>
        <a:bodyPr/>
        <a:lstStyle/>
        <a:p>
          <a:endParaRPr lang="en-US"/>
        </a:p>
      </dgm:t>
    </dgm:pt>
    <dgm:pt modelId="{A60776B0-FA8C-4BAB-AA65-9FE941B0AFE7}" type="pres">
      <dgm:prSet presAssocID="{751E7497-BBD1-45D9-854B-91D7823098E8}" presName="spacerR" presStyleCnt="0"/>
      <dgm:spPr/>
    </dgm:pt>
    <dgm:pt modelId="{0947DBEA-522A-4C34-8533-F284030652D9}" type="pres">
      <dgm:prSet presAssocID="{F6E8CF0F-F6D1-478A-8384-056C928ED858}" presName="node" presStyleLbl="node1" presStyleIdx="1" presStyleCnt="3" custScaleX="99203" custScaleY="991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8A80A6-2E30-4575-907D-6FE34969DE36}" type="pres">
      <dgm:prSet presAssocID="{5463A018-2ACE-4881-8C8E-D9D6FD1BD312}" presName="spacerL" presStyleCnt="0"/>
      <dgm:spPr/>
    </dgm:pt>
    <dgm:pt modelId="{64372BFD-63D0-4E87-ADE5-2896BE6B5FF0}" type="pres">
      <dgm:prSet presAssocID="{5463A018-2ACE-4881-8C8E-D9D6FD1BD31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5A3DFD78-FD97-43F4-B301-60753BD3A8D3}" type="pres">
      <dgm:prSet presAssocID="{5463A018-2ACE-4881-8C8E-D9D6FD1BD312}" presName="spacerR" presStyleCnt="0"/>
      <dgm:spPr/>
    </dgm:pt>
    <dgm:pt modelId="{5D056571-08C1-4A4F-AEB5-A273F070DB4F}" type="pres">
      <dgm:prSet presAssocID="{8BD30290-2431-4222-BD4B-2672A3662CFA}" presName="node" presStyleLbl="node1" presStyleIdx="2" presStyleCnt="3" custScaleX="116180" custScaleY="117083" custLinFactNeighborX="-61969" custLinFactNeighborY="-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DF0ED3-2BDA-4107-A75F-1E88DCA938B1}" type="presOf" srcId="{B246C108-AC72-48D6-A539-7C8D83E568EA}" destId="{15867A9F-C4B2-4AC8-9B57-9F90F3FBC8F6}" srcOrd="0" destOrd="0" presId="urn:microsoft.com/office/officeart/2005/8/layout/equation1"/>
    <dgm:cxn modelId="{84F7768E-C7E7-4223-BAC4-97A57A8D70E3}" type="presOf" srcId="{8BD30290-2431-4222-BD4B-2672A3662CFA}" destId="{5D056571-08C1-4A4F-AEB5-A273F070DB4F}" srcOrd="0" destOrd="0" presId="urn:microsoft.com/office/officeart/2005/8/layout/equation1"/>
    <dgm:cxn modelId="{32CD5D61-E11F-41BA-AEE7-11863C7E3E9D}" type="presOf" srcId="{F6E8CF0F-F6D1-478A-8384-056C928ED858}" destId="{0947DBEA-522A-4C34-8533-F284030652D9}" srcOrd="0" destOrd="0" presId="urn:microsoft.com/office/officeart/2005/8/layout/equation1"/>
    <dgm:cxn modelId="{91BCB7CC-8EAE-4DF2-8455-9AF12526A1BE}" srcId="{B246C108-AC72-48D6-A539-7C8D83E568EA}" destId="{241A9230-2F41-4FED-BB6C-DCFFBB17DAB4}" srcOrd="0" destOrd="0" parTransId="{47BEE701-10DB-4DD8-9380-BD87F445F5A7}" sibTransId="{751E7497-BBD1-45D9-854B-91D7823098E8}"/>
    <dgm:cxn modelId="{D4198362-5F79-4470-ADFD-32407F91BE38}" type="presOf" srcId="{5463A018-2ACE-4881-8C8E-D9D6FD1BD312}" destId="{64372BFD-63D0-4E87-ADE5-2896BE6B5FF0}" srcOrd="0" destOrd="0" presId="urn:microsoft.com/office/officeart/2005/8/layout/equation1"/>
    <dgm:cxn modelId="{B50E7D63-34B6-4A1D-A9E8-EF6F473A5051}" type="presOf" srcId="{241A9230-2F41-4FED-BB6C-DCFFBB17DAB4}" destId="{FE8AA5E1-6513-4966-9796-F6DA55CCAC23}" srcOrd="0" destOrd="0" presId="urn:microsoft.com/office/officeart/2005/8/layout/equation1"/>
    <dgm:cxn modelId="{712BE2FF-FDBF-476C-AE43-BC2692830DF4}" srcId="{B246C108-AC72-48D6-A539-7C8D83E568EA}" destId="{F6E8CF0F-F6D1-478A-8384-056C928ED858}" srcOrd="1" destOrd="0" parTransId="{A013DF61-FA85-4EDD-9C88-CC7C2EB86C73}" sibTransId="{5463A018-2ACE-4881-8C8E-D9D6FD1BD312}"/>
    <dgm:cxn modelId="{D26D9206-A880-44AC-8B5B-8B64F49B197C}" type="presOf" srcId="{751E7497-BBD1-45D9-854B-91D7823098E8}" destId="{1C454F32-F8DD-44B7-905F-EB7093A76DED}" srcOrd="0" destOrd="0" presId="urn:microsoft.com/office/officeart/2005/8/layout/equation1"/>
    <dgm:cxn modelId="{4540AE79-0FEA-45EB-9F87-DAE46259F383}" srcId="{B246C108-AC72-48D6-A539-7C8D83E568EA}" destId="{8BD30290-2431-4222-BD4B-2672A3662CFA}" srcOrd="2" destOrd="0" parTransId="{2094A5D4-F618-477B-9C46-2023A0002815}" sibTransId="{812254BC-B457-4A62-B025-FE3E50A3B45B}"/>
    <dgm:cxn modelId="{702FA073-7B42-43A9-A4BE-81F5C4795FD3}" type="presParOf" srcId="{15867A9F-C4B2-4AC8-9B57-9F90F3FBC8F6}" destId="{FE8AA5E1-6513-4966-9796-F6DA55CCAC23}" srcOrd="0" destOrd="0" presId="urn:microsoft.com/office/officeart/2005/8/layout/equation1"/>
    <dgm:cxn modelId="{6DD34EAB-A580-4128-B060-643EC2013163}" type="presParOf" srcId="{15867A9F-C4B2-4AC8-9B57-9F90F3FBC8F6}" destId="{466D7CA4-1B2A-45D6-8C94-22384A4D38B8}" srcOrd="1" destOrd="0" presId="urn:microsoft.com/office/officeart/2005/8/layout/equation1"/>
    <dgm:cxn modelId="{966A63A8-0572-46E1-AA70-6E0FD56F4394}" type="presParOf" srcId="{15867A9F-C4B2-4AC8-9B57-9F90F3FBC8F6}" destId="{1C454F32-F8DD-44B7-905F-EB7093A76DED}" srcOrd="2" destOrd="0" presId="urn:microsoft.com/office/officeart/2005/8/layout/equation1"/>
    <dgm:cxn modelId="{5E5A9BC3-3F27-4451-AED2-7138CA1A84F8}" type="presParOf" srcId="{15867A9F-C4B2-4AC8-9B57-9F90F3FBC8F6}" destId="{A60776B0-FA8C-4BAB-AA65-9FE941B0AFE7}" srcOrd="3" destOrd="0" presId="urn:microsoft.com/office/officeart/2005/8/layout/equation1"/>
    <dgm:cxn modelId="{36849423-8D60-44FB-812F-9D000D57BD7D}" type="presParOf" srcId="{15867A9F-C4B2-4AC8-9B57-9F90F3FBC8F6}" destId="{0947DBEA-522A-4C34-8533-F284030652D9}" srcOrd="4" destOrd="0" presId="urn:microsoft.com/office/officeart/2005/8/layout/equation1"/>
    <dgm:cxn modelId="{5D8116BA-0504-4FD6-9AF2-56AA88A11675}" type="presParOf" srcId="{15867A9F-C4B2-4AC8-9B57-9F90F3FBC8F6}" destId="{358A80A6-2E30-4575-907D-6FE34969DE36}" srcOrd="5" destOrd="0" presId="urn:microsoft.com/office/officeart/2005/8/layout/equation1"/>
    <dgm:cxn modelId="{25D20709-4AB6-44BC-8647-D245496D4326}" type="presParOf" srcId="{15867A9F-C4B2-4AC8-9B57-9F90F3FBC8F6}" destId="{64372BFD-63D0-4E87-ADE5-2896BE6B5FF0}" srcOrd="6" destOrd="0" presId="urn:microsoft.com/office/officeart/2005/8/layout/equation1"/>
    <dgm:cxn modelId="{32E47ACA-C9ED-4320-B154-5A89D9FD513E}" type="presParOf" srcId="{15867A9F-C4B2-4AC8-9B57-9F90F3FBC8F6}" destId="{5A3DFD78-FD97-43F4-B301-60753BD3A8D3}" srcOrd="7" destOrd="0" presId="urn:microsoft.com/office/officeart/2005/8/layout/equation1"/>
    <dgm:cxn modelId="{A2F615F3-91A9-48FA-A62D-45947D1AEAD2}" type="presParOf" srcId="{15867A9F-C4B2-4AC8-9B57-9F90F3FBC8F6}" destId="{5D056571-08C1-4A4F-AEB5-A273F070DB4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6CC8C-9739-4AB6-9B33-70F22DC6764E}">
      <dsp:nvSpPr>
        <dsp:cNvPr id="0" name=""/>
        <dsp:cNvSpPr/>
      </dsp:nvSpPr>
      <dsp:spPr>
        <a:xfrm>
          <a:off x="7643481" y="748771"/>
          <a:ext cx="1742838" cy="17431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BE069-C6EB-4025-BA65-D94B8158E519}">
      <dsp:nvSpPr>
        <dsp:cNvPr id="0" name=""/>
        <dsp:cNvSpPr/>
      </dsp:nvSpPr>
      <dsp:spPr>
        <a:xfrm>
          <a:off x="7700989" y="806885"/>
          <a:ext cx="1626896" cy="16268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Promptly return </a:t>
          </a:r>
          <a:endParaRPr lang="en-US" sz="1400" kern="1200" dirty="0">
            <a:solidFill>
              <a:schemeClr val="accent1"/>
            </a:solidFill>
            <a:latin typeface="Ubuntu" panose="020B0604020202020204" charset="0"/>
            <a:ea typeface="Ubuntu"/>
            <a:cs typeface="Ubuntu"/>
            <a:sym typeface="Ubuntu"/>
          </a:endParaRPr>
        </a:p>
      </dsp:txBody>
      <dsp:txXfrm>
        <a:off x="7933800" y="1039342"/>
        <a:ext cx="1162201" cy="1161980"/>
      </dsp:txXfrm>
    </dsp:sp>
    <dsp:sp modelId="{79AF16A2-5466-4EB6-BAC9-235E8A064BBD}">
      <dsp:nvSpPr>
        <dsp:cNvPr id="0" name=""/>
        <dsp:cNvSpPr/>
      </dsp:nvSpPr>
      <dsp:spPr>
        <a:xfrm rot="2700000">
          <a:off x="5841382" y="748861"/>
          <a:ext cx="1742636" cy="1742636"/>
        </a:xfrm>
        <a:prstGeom prst="teardrop">
          <a:avLst>
            <a:gd name="adj" fmla="val 100000"/>
          </a:avLst>
        </a:prstGeom>
        <a:solidFill>
          <a:schemeClr val="accent4">
            <a:hueOff val="-3528628"/>
            <a:satOff val="1941"/>
            <a:lumOff val="-362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21B9C-FAA8-485E-9673-20F875C6633D}">
      <dsp:nvSpPr>
        <dsp:cNvPr id="0" name=""/>
        <dsp:cNvSpPr/>
      </dsp:nvSpPr>
      <dsp:spPr>
        <a:xfrm>
          <a:off x="5900643" y="806885"/>
          <a:ext cx="1626896" cy="16268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528628"/>
              <a:satOff val="1941"/>
              <a:lumOff val="-3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We fix it piece in our warehouse in Idaho</a:t>
          </a:r>
          <a:endParaRPr lang="en-US" sz="1400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6132527" y="1039342"/>
        <a:ext cx="1162201" cy="1161980"/>
      </dsp:txXfrm>
    </dsp:sp>
    <dsp:sp modelId="{746A864E-8008-435A-A795-2265BC4F6FB6}">
      <dsp:nvSpPr>
        <dsp:cNvPr id="0" name=""/>
        <dsp:cNvSpPr/>
      </dsp:nvSpPr>
      <dsp:spPr>
        <a:xfrm rot="2700000">
          <a:off x="4041037" y="748861"/>
          <a:ext cx="1742636" cy="1742636"/>
        </a:xfrm>
        <a:prstGeom prst="teardrop">
          <a:avLst>
            <a:gd name="adj" fmla="val 100000"/>
          </a:avLst>
        </a:prstGeom>
        <a:solidFill>
          <a:schemeClr val="accent4">
            <a:hueOff val="-7057255"/>
            <a:satOff val="3882"/>
            <a:lumOff val="-72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3D2EC-F0ED-4CB9-AE91-D854EA998942}">
      <dsp:nvSpPr>
        <dsp:cNvPr id="0" name=""/>
        <dsp:cNvSpPr/>
      </dsp:nvSpPr>
      <dsp:spPr>
        <a:xfrm>
          <a:off x="4099371" y="806885"/>
          <a:ext cx="1626896" cy="16268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7057255"/>
              <a:satOff val="3882"/>
              <a:lumOff val="-7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Accept quote + mail broken piece in padded envelope via USPS priority mail</a:t>
          </a:r>
          <a:endParaRPr lang="en-US" sz="1400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4331254" y="1039342"/>
        <a:ext cx="1162201" cy="1161980"/>
      </dsp:txXfrm>
    </dsp:sp>
    <dsp:sp modelId="{91CBF7A8-78B2-4359-86DE-C89D95FFE75C}">
      <dsp:nvSpPr>
        <dsp:cNvPr id="0" name=""/>
        <dsp:cNvSpPr/>
      </dsp:nvSpPr>
      <dsp:spPr>
        <a:xfrm rot="2700000">
          <a:off x="2239764" y="748861"/>
          <a:ext cx="1742636" cy="1742636"/>
        </a:xfrm>
        <a:prstGeom prst="teardrop">
          <a:avLst>
            <a:gd name="adj" fmla="val 100000"/>
          </a:avLst>
        </a:prstGeom>
        <a:solidFill>
          <a:schemeClr val="accent4">
            <a:hueOff val="-10585883"/>
            <a:satOff val="5823"/>
            <a:lumOff val="-1088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87499-DCB1-432C-9760-F671F94CE2AA}">
      <dsp:nvSpPr>
        <dsp:cNvPr id="0" name=""/>
        <dsp:cNvSpPr/>
      </dsp:nvSpPr>
      <dsp:spPr>
        <a:xfrm>
          <a:off x="2298098" y="806885"/>
          <a:ext cx="1626896" cy="16268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0585883"/>
              <a:satOff val="5823"/>
              <a:lumOff val="-10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Receive cost and time quote within 24 hours</a:t>
          </a:r>
          <a:endParaRPr lang="en-US" sz="1400" kern="1200" dirty="0">
            <a:solidFill>
              <a:schemeClr val="accent1"/>
            </a:solidFill>
            <a:latin typeface="Ubuntu" panose="020B0604020202020204" charset="0"/>
            <a:ea typeface="Ubuntu"/>
            <a:cs typeface="Ubuntu"/>
            <a:sym typeface="Ubuntu"/>
          </a:endParaRPr>
        </a:p>
      </dsp:txBody>
      <dsp:txXfrm>
        <a:off x="2530909" y="1039342"/>
        <a:ext cx="1162201" cy="1161980"/>
      </dsp:txXfrm>
    </dsp:sp>
    <dsp:sp modelId="{F3D8BB4E-2709-4381-AA08-02AF2B7F9B1B}">
      <dsp:nvSpPr>
        <dsp:cNvPr id="0" name=""/>
        <dsp:cNvSpPr/>
      </dsp:nvSpPr>
      <dsp:spPr>
        <a:xfrm rot="2700000">
          <a:off x="438491" y="748861"/>
          <a:ext cx="1742636" cy="1742636"/>
        </a:xfrm>
        <a:prstGeom prst="teardrop">
          <a:avLst>
            <a:gd name="adj" fmla="val 100000"/>
          </a:avLst>
        </a:prstGeom>
        <a:solidFill>
          <a:schemeClr val="accent4">
            <a:hueOff val="-14114510"/>
            <a:satOff val="776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2278B-CFEB-437C-9022-E38E3D896BD1}">
      <dsp:nvSpPr>
        <dsp:cNvPr id="0" name=""/>
        <dsp:cNvSpPr/>
      </dsp:nvSpPr>
      <dsp:spPr>
        <a:xfrm>
          <a:off x="496825" y="806885"/>
          <a:ext cx="1626896" cy="162689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114510"/>
              <a:satOff val="7764"/>
              <a:lumOff val="-145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400" kern="1200" dirty="0" smtClean="0">
              <a:solidFill>
                <a:schemeClr val="accent1"/>
              </a:solidFill>
              <a:latin typeface="Ubuntu" panose="020B0604020202020204" charset="0"/>
              <a:ea typeface="Ubuntu"/>
              <a:cs typeface="Ubuntu"/>
              <a:sym typeface="Ubuntu"/>
            </a:rPr>
            <a:t>Customer sends photo of broken piece via app, website or email</a:t>
          </a:r>
          <a:endParaRPr lang="en-US" sz="1400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729637" y="1039342"/>
        <a:ext cx="1162201" cy="1161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324C6-BE8E-484E-A2FE-B05938739D50}">
      <dsp:nvSpPr>
        <dsp:cNvPr id="0" name=""/>
        <dsp:cNvSpPr/>
      </dsp:nvSpPr>
      <dsp:spPr>
        <a:xfrm>
          <a:off x="5966" y="241535"/>
          <a:ext cx="1261423" cy="630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u="none" kern="1200" dirty="0" smtClean="0">
              <a:solidFill>
                <a:schemeClr val="bg1"/>
              </a:solidFill>
              <a:latin typeface="Ubuntu" panose="020B0604020202020204" charset="0"/>
            </a:rPr>
            <a:t>USPS</a:t>
          </a:r>
          <a:endParaRPr lang="en-US" sz="1800" b="1" kern="1200" dirty="0">
            <a:solidFill>
              <a:schemeClr val="bg1"/>
            </a:solidFill>
            <a:latin typeface="Ubuntu" panose="020B0604020202020204" charset="0"/>
          </a:endParaRPr>
        </a:p>
      </dsp:txBody>
      <dsp:txXfrm>
        <a:off x="24439" y="260008"/>
        <a:ext cx="1224477" cy="593765"/>
      </dsp:txXfrm>
    </dsp:sp>
    <dsp:sp modelId="{D5D490A1-4348-4262-86A6-7D4549A5746B}">
      <dsp:nvSpPr>
        <dsp:cNvPr id="0" name=""/>
        <dsp:cNvSpPr/>
      </dsp:nvSpPr>
      <dsp:spPr>
        <a:xfrm>
          <a:off x="132108" y="872247"/>
          <a:ext cx="126142" cy="813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3835"/>
              </a:lnTo>
              <a:lnTo>
                <a:pt x="126142" y="81383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FD33D-CBA8-46FD-AECA-9659E3941525}">
      <dsp:nvSpPr>
        <dsp:cNvPr id="0" name=""/>
        <dsp:cNvSpPr/>
      </dsp:nvSpPr>
      <dsp:spPr>
        <a:xfrm>
          <a:off x="258250" y="1029925"/>
          <a:ext cx="1616054" cy="1312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>
              <a:solidFill>
                <a:schemeClr val="accent1"/>
              </a:solidFill>
              <a:latin typeface="Ubuntu" panose="020B0604020202020204" charset="0"/>
            </a:rPr>
            <a:t>Create business account for all mail services</a:t>
          </a:r>
          <a:endParaRPr lang="en-US" sz="1300" b="0" i="0" u="none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296686" y="1068361"/>
        <a:ext cx="1539182" cy="1235443"/>
      </dsp:txXfrm>
    </dsp:sp>
    <dsp:sp modelId="{27DEEA32-DCC1-4BD4-889A-5BE08C5BF8CB}">
      <dsp:nvSpPr>
        <dsp:cNvPr id="0" name=""/>
        <dsp:cNvSpPr/>
      </dsp:nvSpPr>
      <dsp:spPr>
        <a:xfrm>
          <a:off x="132108" y="872247"/>
          <a:ext cx="126142" cy="228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944"/>
              </a:lnTo>
              <a:lnTo>
                <a:pt x="126142" y="2288944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056185-09A9-40B8-A475-E566EE0856CC}">
      <dsp:nvSpPr>
        <dsp:cNvPr id="0" name=""/>
        <dsp:cNvSpPr/>
      </dsp:nvSpPr>
      <dsp:spPr>
        <a:xfrm>
          <a:off x="258250" y="2499918"/>
          <a:ext cx="1616054" cy="1322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07716"/>
              <a:satOff val="3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>
              <a:solidFill>
                <a:schemeClr val="accent1"/>
              </a:solidFill>
              <a:latin typeface="Ubuntu" panose="020B0604020202020204" charset="0"/>
            </a:rPr>
            <a:t>Includes priority shipping, supply of padded envelopes and premium insurance</a:t>
          </a:r>
          <a:endParaRPr lang="en-US" sz="1300" b="0" i="0" u="none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296986" y="2538654"/>
        <a:ext cx="1538582" cy="1245073"/>
      </dsp:txXfrm>
    </dsp:sp>
    <dsp:sp modelId="{F13E2612-E467-4A11-A4D5-DC58D7525FAA}">
      <dsp:nvSpPr>
        <dsp:cNvPr id="0" name=""/>
        <dsp:cNvSpPr/>
      </dsp:nvSpPr>
      <dsp:spPr>
        <a:xfrm>
          <a:off x="1806476" y="241535"/>
          <a:ext cx="1915925" cy="630711"/>
        </a:xfrm>
        <a:prstGeom prst="roundRect">
          <a:avLst>
            <a:gd name="adj" fmla="val 10000"/>
          </a:avLst>
        </a:prstGeom>
        <a:solidFill>
          <a:schemeClr val="accent5">
            <a:hueOff val="1223149"/>
            <a:satOff val="10467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dirty="0" smtClean="0">
              <a:solidFill>
                <a:schemeClr val="bg1"/>
              </a:solidFill>
              <a:latin typeface="Ubuntu" panose="020B0604020202020204" charset="0"/>
            </a:rPr>
            <a:t>Independent Jewelers</a:t>
          </a:r>
          <a:endParaRPr lang="en-US" sz="1600" b="1" kern="1200" dirty="0">
            <a:solidFill>
              <a:schemeClr val="bg1"/>
            </a:solidFill>
            <a:latin typeface="Ubuntu" panose="020B0604020202020204" charset="0"/>
          </a:endParaRPr>
        </a:p>
      </dsp:txBody>
      <dsp:txXfrm>
        <a:off x="1824949" y="260008"/>
        <a:ext cx="1878979" cy="593765"/>
      </dsp:txXfrm>
    </dsp:sp>
    <dsp:sp modelId="{523264FF-A30A-46E5-BC6B-FB859A24207B}">
      <dsp:nvSpPr>
        <dsp:cNvPr id="0" name=""/>
        <dsp:cNvSpPr/>
      </dsp:nvSpPr>
      <dsp:spPr>
        <a:xfrm>
          <a:off x="1998068" y="872247"/>
          <a:ext cx="191592" cy="47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033"/>
              </a:lnTo>
              <a:lnTo>
                <a:pt x="191592" y="47303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29417F-6A4E-4243-A6FF-FA57A12E8D20}">
      <dsp:nvSpPr>
        <dsp:cNvPr id="0" name=""/>
        <dsp:cNvSpPr/>
      </dsp:nvSpPr>
      <dsp:spPr>
        <a:xfrm>
          <a:off x="2189661" y="1029925"/>
          <a:ext cx="3100992" cy="630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815432"/>
              <a:satOff val="6978"/>
              <a:lumOff val="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>
              <a:solidFill>
                <a:schemeClr val="accent1"/>
              </a:solidFill>
              <a:latin typeface="Ubuntu" panose="020B0604020202020204" charset="0"/>
            </a:rPr>
            <a:t>Hire experienced jeweler to train our workers</a:t>
          </a:r>
          <a:endParaRPr lang="en-US" sz="1300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2208134" y="1048398"/>
        <a:ext cx="3064046" cy="593765"/>
      </dsp:txXfrm>
    </dsp:sp>
    <dsp:sp modelId="{49768791-05DD-4857-A196-64E1AC5332CB}">
      <dsp:nvSpPr>
        <dsp:cNvPr id="0" name=""/>
        <dsp:cNvSpPr/>
      </dsp:nvSpPr>
      <dsp:spPr>
        <a:xfrm>
          <a:off x="1998068" y="872247"/>
          <a:ext cx="191592" cy="126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423"/>
              </a:lnTo>
              <a:lnTo>
                <a:pt x="191592" y="12614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43957-739F-4577-B496-EDF0520A3051}">
      <dsp:nvSpPr>
        <dsp:cNvPr id="0" name=""/>
        <dsp:cNvSpPr/>
      </dsp:nvSpPr>
      <dsp:spPr>
        <a:xfrm>
          <a:off x="2189661" y="1818314"/>
          <a:ext cx="3100992" cy="630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223149"/>
              <a:satOff val="10467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>
              <a:solidFill>
                <a:schemeClr val="accent1"/>
              </a:solidFill>
              <a:latin typeface="Ubuntu" panose="020B0604020202020204" charset="0"/>
            </a:rPr>
            <a:t>Possibly take on excess capacity repairs</a:t>
          </a:r>
          <a:endParaRPr lang="en-US" sz="1300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2208134" y="1836787"/>
        <a:ext cx="3064046" cy="593765"/>
      </dsp:txXfrm>
    </dsp:sp>
    <dsp:sp modelId="{8CAFADD1-AE3A-451D-B52A-A1314FBBC30F}">
      <dsp:nvSpPr>
        <dsp:cNvPr id="0" name=""/>
        <dsp:cNvSpPr/>
      </dsp:nvSpPr>
      <dsp:spPr>
        <a:xfrm>
          <a:off x="5166739" y="241535"/>
          <a:ext cx="2196352" cy="630711"/>
        </a:xfrm>
        <a:prstGeom prst="roundRect">
          <a:avLst>
            <a:gd name="adj" fmla="val 10000"/>
          </a:avLst>
        </a:prstGeom>
        <a:solidFill>
          <a:schemeClr val="accent5">
            <a:hueOff val="2446297"/>
            <a:satOff val="20933"/>
            <a:lumOff val="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u="none" kern="1200" dirty="0" smtClean="0">
              <a:solidFill>
                <a:schemeClr val="bg1"/>
              </a:solidFill>
              <a:latin typeface="Ubuntu" panose="020B0604020202020204" charset="0"/>
            </a:rPr>
            <a:t>Department Stores</a:t>
          </a:r>
          <a:endParaRPr lang="en-US" sz="1600" b="1" kern="1200" dirty="0">
            <a:solidFill>
              <a:schemeClr val="bg1"/>
            </a:solidFill>
            <a:latin typeface="Ubuntu" panose="020B0604020202020204" charset="0"/>
          </a:endParaRPr>
        </a:p>
      </dsp:txBody>
      <dsp:txXfrm>
        <a:off x="5185212" y="260008"/>
        <a:ext cx="2159406" cy="593765"/>
      </dsp:txXfrm>
    </dsp:sp>
    <dsp:sp modelId="{78EF26E3-EAFA-4308-9F03-78064F486AA5}">
      <dsp:nvSpPr>
        <dsp:cNvPr id="0" name=""/>
        <dsp:cNvSpPr/>
      </dsp:nvSpPr>
      <dsp:spPr>
        <a:xfrm>
          <a:off x="5386374" y="872247"/>
          <a:ext cx="219635" cy="473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3033"/>
              </a:lnTo>
              <a:lnTo>
                <a:pt x="219635" y="47303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043AE-C3FD-4103-B62F-584749679C40}">
      <dsp:nvSpPr>
        <dsp:cNvPr id="0" name=""/>
        <dsp:cNvSpPr/>
      </dsp:nvSpPr>
      <dsp:spPr>
        <a:xfrm>
          <a:off x="5606009" y="1029925"/>
          <a:ext cx="3100992" cy="630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630865"/>
              <a:satOff val="13955"/>
              <a:lumOff val="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>
              <a:solidFill>
                <a:schemeClr val="accent1"/>
              </a:solidFill>
              <a:latin typeface="Ubuntu" panose="020B0604020202020204" charset="0"/>
            </a:rPr>
            <a:t>Contract to become sole provider of jewelry department repair services</a:t>
          </a:r>
          <a:endParaRPr lang="en-US" sz="1300" b="0" i="0" u="none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5624482" y="1048398"/>
        <a:ext cx="3064046" cy="593765"/>
      </dsp:txXfrm>
    </dsp:sp>
    <dsp:sp modelId="{8BBF7E83-B2B1-4BEB-A9FC-AAE616266C83}">
      <dsp:nvSpPr>
        <dsp:cNvPr id="0" name=""/>
        <dsp:cNvSpPr/>
      </dsp:nvSpPr>
      <dsp:spPr>
        <a:xfrm>
          <a:off x="5386374" y="872247"/>
          <a:ext cx="219635" cy="12614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1423"/>
              </a:lnTo>
              <a:lnTo>
                <a:pt x="219635" y="126142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1F67F-7D5B-4DC9-B4E5-7AD4AB0D66C7}">
      <dsp:nvSpPr>
        <dsp:cNvPr id="0" name=""/>
        <dsp:cNvSpPr/>
      </dsp:nvSpPr>
      <dsp:spPr>
        <a:xfrm>
          <a:off x="5606009" y="1818314"/>
          <a:ext cx="3100992" cy="630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038581"/>
              <a:satOff val="17444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>
              <a:solidFill>
                <a:schemeClr val="accent1"/>
              </a:solidFill>
              <a:latin typeface="Ubuntu" panose="020B0604020202020204" charset="0"/>
            </a:rPr>
            <a:t>Julia’s Jewels will establish reputation/awareness</a:t>
          </a:r>
          <a:endParaRPr lang="en-US" sz="1300" b="0" i="0" u="none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5624482" y="1836787"/>
        <a:ext cx="3064046" cy="593765"/>
      </dsp:txXfrm>
    </dsp:sp>
    <dsp:sp modelId="{A21B3B6A-693A-40AD-AB6B-2DDC1A09D476}">
      <dsp:nvSpPr>
        <dsp:cNvPr id="0" name=""/>
        <dsp:cNvSpPr/>
      </dsp:nvSpPr>
      <dsp:spPr>
        <a:xfrm>
          <a:off x="5386374" y="872247"/>
          <a:ext cx="219635" cy="221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7683"/>
              </a:lnTo>
              <a:lnTo>
                <a:pt x="219635" y="221768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15089-2CDF-4A53-8A84-C926BC5B45AF}">
      <dsp:nvSpPr>
        <dsp:cNvPr id="0" name=""/>
        <dsp:cNvSpPr/>
      </dsp:nvSpPr>
      <dsp:spPr>
        <a:xfrm>
          <a:off x="5606009" y="2606704"/>
          <a:ext cx="3100992" cy="966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446297"/>
              <a:satOff val="20933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u="none" kern="1200" dirty="0" smtClean="0">
              <a:solidFill>
                <a:schemeClr val="accent1"/>
              </a:solidFill>
              <a:latin typeface="Ubuntu" panose="020B0604020202020204" charset="0"/>
            </a:rPr>
            <a:t>Department stores can boost customer’s WTP, and achieve more efficient business by streamlining  efforts strictly towards sales</a:t>
          </a:r>
          <a:endParaRPr lang="en-US" sz="1300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5634315" y="2635010"/>
        <a:ext cx="3044380" cy="909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57373-0AC8-4587-AF57-81BB565CE68C}">
      <dsp:nvSpPr>
        <dsp:cNvPr id="0" name=""/>
        <dsp:cNvSpPr/>
      </dsp:nvSpPr>
      <dsp:spPr>
        <a:xfrm>
          <a:off x="0" y="77996"/>
          <a:ext cx="3071301" cy="65680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solidFill>
                <a:schemeClr val="accent1"/>
              </a:solidFill>
              <a:latin typeface="Ubuntu" panose="020B0604020202020204" charset="0"/>
            </a:rPr>
            <a:t>Risk</a:t>
          </a:r>
          <a:endParaRPr lang="en-US" sz="1800" b="1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19237" y="97233"/>
        <a:ext cx="3032827" cy="618333"/>
      </dsp:txXfrm>
    </dsp:sp>
    <dsp:sp modelId="{0D72F213-7220-4078-B9A2-003A7952299A}">
      <dsp:nvSpPr>
        <dsp:cNvPr id="0" name=""/>
        <dsp:cNvSpPr/>
      </dsp:nvSpPr>
      <dsp:spPr>
        <a:xfrm>
          <a:off x="4129498" y="86733"/>
          <a:ext cx="3071301" cy="639332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alpha val="90000"/>
            <a:hueOff val="-4760969"/>
            <a:satOff val="829"/>
            <a:lumOff val="-733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4760969"/>
              <a:satOff val="829"/>
              <a:lumOff val="-7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1" kern="1200" dirty="0" smtClean="0">
              <a:solidFill>
                <a:schemeClr val="accent1"/>
              </a:solidFill>
              <a:latin typeface="Ubuntu" panose="020B0604020202020204" charset="0"/>
            </a:rPr>
            <a:t>Mitigation</a:t>
          </a:r>
          <a:endParaRPr lang="en-US" sz="1800" b="1" kern="1200" dirty="0">
            <a:solidFill>
              <a:schemeClr val="accent1"/>
            </a:solidFill>
            <a:latin typeface="Ubuntu" panose="020B0604020202020204" charset="0"/>
          </a:endParaRPr>
        </a:p>
      </dsp:txBody>
      <dsp:txXfrm>
        <a:off x="4148223" y="105458"/>
        <a:ext cx="3033851" cy="601882"/>
      </dsp:txXfrm>
    </dsp:sp>
    <dsp:sp modelId="{F95D17A2-91F2-40A9-BF52-4E5BC75E41CD}">
      <dsp:nvSpPr>
        <dsp:cNvPr id="0" name=""/>
        <dsp:cNvSpPr/>
      </dsp:nvSpPr>
      <dsp:spPr>
        <a:xfrm>
          <a:off x="3295599" y="3454400"/>
          <a:ext cx="609600" cy="609600"/>
        </a:xfrm>
        <a:prstGeom prst="triangle">
          <a:avLst/>
        </a:prstGeom>
        <a:solidFill>
          <a:schemeClr val="accent4">
            <a:tint val="40000"/>
            <a:alpha val="90000"/>
            <a:hueOff val="-9521938"/>
            <a:satOff val="1658"/>
            <a:lumOff val="-146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9521938"/>
              <a:satOff val="1658"/>
              <a:lumOff val="-14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F1195-DC4D-4269-AEEE-A6632509AAF8}">
      <dsp:nvSpPr>
        <dsp:cNvPr id="0" name=""/>
        <dsp:cNvSpPr/>
      </dsp:nvSpPr>
      <dsp:spPr>
        <a:xfrm>
          <a:off x="4" y="3199180"/>
          <a:ext cx="7200790" cy="247091"/>
        </a:xfrm>
        <a:prstGeom prst="rect">
          <a:avLst/>
        </a:prstGeom>
        <a:solidFill>
          <a:schemeClr val="accent4">
            <a:tint val="40000"/>
            <a:alpha val="90000"/>
            <a:hueOff val="-14282908"/>
            <a:satOff val="2487"/>
            <a:lumOff val="-219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4282908"/>
              <a:satOff val="2487"/>
              <a:lumOff val="-21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A1FC9-EAB5-4C74-B8BE-01150C0656FA}">
      <dsp:nvSpPr>
        <dsp:cNvPr id="0" name=""/>
        <dsp:cNvSpPr/>
      </dsp:nvSpPr>
      <dsp:spPr>
        <a:xfrm>
          <a:off x="4129498" y="2487168"/>
          <a:ext cx="3071301" cy="6827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Business partnership with USPS includes insured and tracked priority service</a:t>
          </a:r>
          <a:endParaRPr lang="en-US" sz="1400" b="1" kern="1200" dirty="0">
            <a:latin typeface="Ubuntu" panose="020B0604020202020204" charset="0"/>
          </a:endParaRPr>
        </a:p>
      </dsp:txBody>
      <dsp:txXfrm>
        <a:off x="4162827" y="2520497"/>
        <a:ext cx="3004643" cy="616094"/>
      </dsp:txXfrm>
    </dsp:sp>
    <dsp:sp modelId="{2D21AED5-8878-4906-8109-418695467B89}">
      <dsp:nvSpPr>
        <dsp:cNvPr id="0" name=""/>
        <dsp:cNvSpPr/>
      </dsp:nvSpPr>
      <dsp:spPr>
        <a:xfrm>
          <a:off x="4129498" y="1755648"/>
          <a:ext cx="3071301" cy="682752"/>
        </a:xfrm>
        <a:prstGeom prst="roundRect">
          <a:avLst/>
        </a:prstGeom>
        <a:solidFill>
          <a:schemeClr val="accent4">
            <a:hueOff val="-2822902"/>
            <a:satOff val="1553"/>
            <a:lumOff val="-2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Hire experienced sales people </a:t>
          </a:r>
          <a:endParaRPr lang="en-US" sz="1400" kern="1200" dirty="0">
            <a:latin typeface="Ubuntu" panose="020B0604020202020204" charset="0"/>
          </a:endParaRPr>
        </a:p>
      </dsp:txBody>
      <dsp:txXfrm>
        <a:off x="4162827" y="1788977"/>
        <a:ext cx="3004643" cy="616094"/>
      </dsp:txXfrm>
    </dsp:sp>
    <dsp:sp modelId="{3745C3D2-13F2-452F-9521-721D6E0F2B51}">
      <dsp:nvSpPr>
        <dsp:cNvPr id="0" name=""/>
        <dsp:cNvSpPr/>
      </dsp:nvSpPr>
      <dsp:spPr>
        <a:xfrm>
          <a:off x="4129498" y="1024127"/>
          <a:ext cx="3071301" cy="682752"/>
        </a:xfrm>
        <a:prstGeom prst="roundRect">
          <a:avLst/>
        </a:prstGeom>
        <a:solidFill>
          <a:schemeClr val="accent4">
            <a:hueOff val="-5645804"/>
            <a:satOff val="3106"/>
            <a:lumOff val="-5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Introduce membership option with incentives for referrals and bulk discounts</a:t>
          </a:r>
          <a:endParaRPr lang="en-US" sz="1400" b="0" i="0" u="none" kern="1200" dirty="0"/>
        </a:p>
      </dsp:txBody>
      <dsp:txXfrm>
        <a:off x="4162827" y="1057456"/>
        <a:ext cx="3004643" cy="616094"/>
      </dsp:txXfrm>
    </dsp:sp>
    <dsp:sp modelId="{3312B55D-6C06-4060-8133-56327F0CB3EA}">
      <dsp:nvSpPr>
        <dsp:cNvPr id="0" name=""/>
        <dsp:cNvSpPr/>
      </dsp:nvSpPr>
      <dsp:spPr>
        <a:xfrm>
          <a:off x="0" y="2487168"/>
          <a:ext cx="3071301" cy="682752"/>
        </a:xfrm>
        <a:prstGeom prst="roundRect">
          <a:avLst/>
        </a:prstGeom>
        <a:solidFill>
          <a:schemeClr val="accent4">
            <a:hueOff val="-8468707"/>
            <a:satOff val="4658"/>
            <a:lumOff val="-8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Mail could get lost</a:t>
          </a:r>
          <a:endParaRPr lang="en-US" sz="1400" kern="1200" dirty="0">
            <a:latin typeface="Ubuntu" panose="020B0604020202020204" charset="0"/>
          </a:endParaRPr>
        </a:p>
      </dsp:txBody>
      <dsp:txXfrm>
        <a:off x="33329" y="2520497"/>
        <a:ext cx="3004643" cy="616094"/>
      </dsp:txXfrm>
    </dsp:sp>
    <dsp:sp modelId="{D8C28531-656C-43AB-8EB2-FDBBDF39FF4F}">
      <dsp:nvSpPr>
        <dsp:cNvPr id="0" name=""/>
        <dsp:cNvSpPr/>
      </dsp:nvSpPr>
      <dsp:spPr>
        <a:xfrm>
          <a:off x="0" y="1755648"/>
          <a:ext cx="3071301" cy="682752"/>
        </a:xfrm>
        <a:prstGeom prst="roundRect">
          <a:avLst/>
        </a:prstGeom>
        <a:solidFill>
          <a:schemeClr val="accent4">
            <a:hueOff val="-11291608"/>
            <a:satOff val="6211"/>
            <a:lumOff val="-1160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Difficulty in establishing partnerships</a:t>
          </a:r>
          <a:endParaRPr lang="en-US" sz="1400" kern="1200" dirty="0">
            <a:latin typeface="Ubuntu" panose="020B0604020202020204" charset="0"/>
          </a:endParaRPr>
        </a:p>
      </dsp:txBody>
      <dsp:txXfrm>
        <a:off x="33329" y="1788977"/>
        <a:ext cx="3004643" cy="616094"/>
      </dsp:txXfrm>
    </dsp:sp>
    <dsp:sp modelId="{5A222132-0C44-4EA7-A367-FF7B937D8A19}">
      <dsp:nvSpPr>
        <dsp:cNvPr id="0" name=""/>
        <dsp:cNvSpPr/>
      </dsp:nvSpPr>
      <dsp:spPr>
        <a:xfrm>
          <a:off x="0" y="1024127"/>
          <a:ext cx="3071301" cy="682752"/>
        </a:xfrm>
        <a:prstGeom prst="roundRect">
          <a:avLst/>
        </a:prstGeom>
        <a:solidFill>
          <a:schemeClr val="accent4">
            <a:hueOff val="-14114510"/>
            <a:satOff val="776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u="none" kern="1200" dirty="0" smtClean="0"/>
            <a:t>Demand Uncertainty</a:t>
          </a:r>
          <a:endParaRPr lang="en-US" sz="1400" kern="1200" dirty="0">
            <a:latin typeface="Ubuntu" panose="020B0604020202020204" charset="0"/>
          </a:endParaRPr>
        </a:p>
      </dsp:txBody>
      <dsp:txXfrm>
        <a:off x="33329" y="1057456"/>
        <a:ext cx="3004643" cy="616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AA5E1-6513-4966-9796-F6DA55CCAC23}">
      <dsp:nvSpPr>
        <dsp:cNvPr id="0" name=""/>
        <dsp:cNvSpPr/>
      </dsp:nvSpPr>
      <dsp:spPr>
        <a:xfrm>
          <a:off x="72008" y="648081"/>
          <a:ext cx="1942533" cy="19417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latin typeface="Ubuntu" panose="020B0604020202020204" charset="0"/>
            </a:rPr>
            <a:t>Price/ unit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latin typeface="Ubuntu" panose="020B0604020202020204" charset="0"/>
            </a:rPr>
            <a:t>$32</a:t>
          </a:r>
          <a:endParaRPr lang="en-US" sz="2000" b="1" kern="1200" dirty="0">
            <a:latin typeface="Ubuntu" panose="020B0604020202020204" charset="0"/>
          </a:endParaRPr>
        </a:p>
      </dsp:txBody>
      <dsp:txXfrm>
        <a:off x="356485" y="932446"/>
        <a:ext cx="1373579" cy="1373039"/>
      </dsp:txXfrm>
    </dsp:sp>
    <dsp:sp modelId="{1C454F32-F8DD-44B7-905F-EB7093A76DED}">
      <dsp:nvSpPr>
        <dsp:cNvPr id="0" name=""/>
        <dsp:cNvSpPr/>
      </dsp:nvSpPr>
      <dsp:spPr>
        <a:xfrm>
          <a:off x="2104299" y="1052319"/>
          <a:ext cx="1135720" cy="1135720"/>
        </a:xfrm>
        <a:prstGeom prst="mathMin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>
            <a:latin typeface="Ubuntu" panose="020B0604020202020204" charset="0"/>
          </a:endParaRPr>
        </a:p>
      </dsp:txBody>
      <dsp:txXfrm>
        <a:off x="2254839" y="1486618"/>
        <a:ext cx="834640" cy="267122"/>
      </dsp:txXfrm>
    </dsp:sp>
    <dsp:sp modelId="{0947DBEA-522A-4C34-8533-F284030652D9}">
      <dsp:nvSpPr>
        <dsp:cNvPr id="0" name=""/>
        <dsp:cNvSpPr/>
      </dsp:nvSpPr>
      <dsp:spPr>
        <a:xfrm>
          <a:off x="3399020" y="649295"/>
          <a:ext cx="1942533" cy="19417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latin typeface="Ubuntu" panose="020B0604020202020204" charset="0"/>
            </a:rPr>
            <a:t>Cost/unit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latin typeface="Ubuntu" panose="020B0604020202020204" charset="0"/>
            </a:rPr>
            <a:t>$10</a:t>
          </a:r>
          <a:endParaRPr lang="en-US" sz="2000" b="1" kern="1200" dirty="0">
            <a:latin typeface="Ubuntu" panose="020B0604020202020204" charset="0"/>
          </a:endParaRPr>
        </a:p>
      </dsp:txBody>
      <dsp:txXfrm>
        <a:off x="3683497" y="933660"/>
        <a:ext cx="1373579" cy="1373039"/>
      </dsp:txXfrm>
    </dsp:sp>
    <dsp:sp modelId="{64372BFD-63D0-4E87-ADE5-2896BE6B5FF0}">
      <dsp:nvSpPr>
        <dsp:cNvPr id="0" name=""/>
        <dsp:cNvSpPr/>
      </dsp:nvSpPr>
      <dsp:spPr>
        <a:xfrm>
          <a:off x="5500554" y="1052319"/>
          <a:ext cx="1135720" cy="1135720"/>
        </a:xfrm>
        <a:prstGeom prst="mathEqual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0" b="1" kern="1200">
            <a:latin typeface="Ubuntu" panose="020B0604020202020204" charset="0"/>
          </a:endParaRPr>
        </a:p>
      </dsp:txBody>
      <dsp:txXfrm>
        <a:off x="5651094" y="1286277"/>
        <a:ext cx="834640" cy="667804"/>
      </dsp:txXfrm>
    </dsp:sp>
    <dsp:sp modelId="{5D056571-08C1-4A4F-AEB5-A273F070DB4F}">
      <dsp:nvSpPr>
        <dsp:cNvPr id="0" name=""/>
        <dsp:cNvSpPr/>
      </dsp:nvSpPr>
      <dsp:spPr>
        <a:xfrm>
          <a:off x="6696745" y="432049"/>
          <a:ext cx="2274966" cy="22926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latin typeface="Ubuntu" panose="020B0604020202020204" charset="0"/>
            </a:rPr>
            <a:t>Contribution/unit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b="1" kern="1200" dirty="0" smtClean="0">
              <a:latin typeface="Ubuntu" panose="020B0604020202020204" charset="0"/>
            </a:rPr>
            <a:t>$22</a:t>
          </a:r>
          <a:endParaRPr lang="en-US" sz="2000" b="1" kern="1200" dirty="0">
            <a:latin typeface="Ubuntu" panose="020B0604020202020204" charset="0"/>
          </a:endParaRPr>
        </a:p>
      </dsp:txBody>
      <dsp:txXfrm>
        <a:off x="7029906" y="767800"/>
        <a:ext cx="1608644" cy="1621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0.12838</cdr:x>
      <cdr:y>0.60971</cdr:y>
    </cdr:from>
    <cdr:to>
      <cdr:x>0.9527</cdr:x>
      <cdr:y>0.60971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684087" y="2239094"/>
          <a:ext cx="4392465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chemeClr val="tx2">
              <a:lumMod val="1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EA4A0-86BF-4E67-AB76-887DEC2C9BC4}" type="datetimeFigureOut">
              <a:rPr lang="en-US" smtClean="0"/>
              <a:t>3/26/2016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9920B-A360-435B-AB93-396710277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07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1247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DE" dirty="0" smtClean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268437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3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15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433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86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3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67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29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DE" dirty="0" smtClean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302904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DE" dirty="0" smtClean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093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70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201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05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DE" dirty="0" smtClean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02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DE" dirty="0" smtClean="0"/>
              <a:t>Julia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529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Julia, </a:t>
            </a:r>
            <a:r>
              <a:rPr lang="en-US" sz="11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Assume based on market outreach and interviews, ~1 in 4 pieces break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18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400" dirty="0" smtClean="0"/>
              <a:t>Justin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rPr lang="en" sz="1400" dirty="0" smtClean="0"/>
              <a:t>customer </a:t>
            </a:r>
            <a:r>
              <a:rPr lang="en" sz="1400" dirty="0"/>
              <a:t>segments were formed based upon insights from consumer interviews[MP1] , industry reports, and market projections.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245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DE" dirty="0" smtClean="0"/>
              <a:t>Justin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817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de-DE" dirty="0" smtClean="0"/>
              <a:t>Justin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480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3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000"/>
            </a:lvl1pPr>
            <a:lvl2pPr algn="ctr">
              <a:spcBef>
                <a:spcPts val="0"/>
              </a:spcBef>
              <a:buSzPct val="100000"/>
              <a:defRPr sz="8000"/>
            </a:lvl2pPr>
            <a:lvl3pPr algn="ctr">
              <a:spcBef>
                <a:spcPts val="0"/>
              </a:spcBef>
              <a:buSzPct val="100000"/>
              <a:defRPr sz="8000"/>
            </a:lvl3pPr>
            <a:lvl4pPr algn="ctr">
              <a:spcBef>
                <a:spcPts val="0"/>
              </a:spcBef>
              <a:buSzPct val="100000"/>
              <a:defRPr sz="8000"/>
            </a:lvl4pPr>
            <a:lvl5pPr algn="ctr">
              <a:spcBef>
                <a:spcPts val="0"/>
              </a:spcBef>
              <a:buSzPct val="100000"/>
              <a:defRPr sz="8000"/>
            </a:lvl5pPr>
            <a:lvl6pPr algn="ctr">
              <a:spcBef>
                <a:spcPts val="0"/>
              </a:spcBef>
              <a:buSzPct val="100000"/>
              <a:defRPr sz="8000"/>
            </a:lvl6pPr>
            <a:lvl7pPr algn="ctr">
              <a:spcBef>
                <a:spcPts val="0"/>
              </a:spcBef>
              <a:buSzPct val="100000"/>
              <a:defRPr sz="8000"/>
            </a:lvl7pPr>
            <a:lvl8pPr algn="ctr">
              <a:spcBef>
                <a:spcPts val="0"/>
              </a:spcBef>
              <a:buSzPct val="100000"/>
              <a:defRPr sz="8000"/>
            </a:lvl8pPr>
            <a:lvl9pPr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599" cy="70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1457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6655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79512" y="987574"/>
            <a:ext cx="4968552" cy="0"/>
          </a:xfrm>
          <a:prstGeom prst="line">
            <a:avLst/>
          </a:prstGeom>
          <a:ln w="38100">
            <a:solidFill>
              <a:srgbClr val="E91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64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3995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4000"/>
            </a:lvl1pPr>
            <a:lvl2pPr>
              <a:spcBef>
                <a:spcPts val="0"/>
              </a:spcBef>
              <a:buSzPct val="100000"/>
              <a:defRPr sz="4000"/>
            </a:lvl2pPr>
            <a:lvl3pPr>
              <a:spcBef>
                <a:spcPts val="0"/>
              </a:spcBef>
              <a:buSzPct val="100000"/>
              <a:defRPr sz="4000"/>
            </a:lvl3pPr>
            <a:lvl4pPr>
              <a:spcBef>
                <a:spcPts val="0"/>
              </a:spcBef>
              <a:buSzPct val="100000"/>
              <a:defRPr sz="4000"/>
            </a:lvl4pPr>
            <a:lvl5pPr>
              <a:spcBef>
                <a:spcPts val="0"/>
              </a:spcBef>
              <a:buSzPct val="100000"/>
              <a:defRPr sz="4000"/>
            </a:lvl5pPr>
            <a:lvl6pPr>
              <a:spcBef>
                <a:spcPts val="0"/>
              </a:spcBef>
              <a:buSzPct val="100000"/>
              <a:defRPr sz="4000"/>
            </a:lvl6pPr>
            <a:lvl7pPr>
              <a:spcBef>
                <a:spcPts val="0"/>
              </a:spcBef>
              <a:buSzPct val="100000"/>
              <a:defRPr sz="4000"/>
            </a:lvl7pPr>
            <a:lvl8pPr>
              <a:spcBef>
                <a:spcPts val="0"/>
              </a:spcBef>
              <a:buSzPct val="100000"/>
              <a:defRPr sz="4000"/>
            </a:lvl8pPr>
            <a:lvl9pPr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520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8203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46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86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596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499" cy="3538499"/>
          </a:xfrm>
          <a:prstGeom prst="rect">
            <a:avLst/>
          </a:prstGeom>
          <a:solidFill>
            <a:srgbClr val="FFFFFF"/>
          </a:solidFill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42431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26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79512" y="987574"/>
            <a:ext cx="4968552" cy="0"/>
          </a:xfrm>
          <a:prstGeom prst="line">
            <a:avLst/>
          </a:prstGeom>
          <a:ln w="38100">
            <a:solidFill>
              <a:srgbClr val="E91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23528" y="267494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899" cy="3340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3000"/>
            </a:lvl1pPr>
            <a:lvl2pPr>
              <a:spcBef>
                <a:spcPts val="0"/>
              </a:spcBef>
              <a:buSzPct val="100000"/>
              <a:defRPr sz="3000"/>
            </a:lvl2pPr>
            <a:lvl3pPr>
              <a:spcBef>
                <a:spcPts val="0"/>
              </a:spcBef>
              <a:buSzPct val="100000"/>
              <a:defRPr sz="3000"/>
            </a:lvl3pPr>
            <a:lvl4pPr>
              <a:spcBef>
                <a:spcPts val="0"/>
              </a:spcBef>
              <a:buSzPct val="100000"/>
              <a:defRPr sz="3000"/>
            </a:lvl4pPr>
            <a:lvl5pPr>
              <a:spcBef>
                <a:spcPts val="0"/>
              </a:spcBef>
              <a:buSzPct val="100000"/>
              <a:defRPr sz="3000"/>
            </a:lvl5pPr>
            <a:lvl6pPr>
              <a:spcBef>
                <a:spcPts val="0"/>
              </a:spcBef>
              <a:buSzPct val="100000"/>
              <a:defRPr sz="3000"/>
            </a:lvl6pPr>
            <a:lvl7pPr>
              <a:spcBef>
                <a:spcPts val="0"/>
              </a:spcBef>
              <a:buSzPct val="100000"/>
              <a:defRPr sz="3000"/>
            </a:lvl7pPr>
            <a:lvl8pPr>
              <a:spcBef>
                <a:spcPts val="0"/>
              </a:spcBef>
              <a:buSzPct val="100000"/>
              <a:defRPr sz="3000"/>
            </a:lvl8pPr>
            <a:lvl9pPr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599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1400" b="1">
                <a:latin typeface="Ubuntu" panose="020B0604020202020204" charset="0"/>
              </a:defRPr>
            </a:lvl1pPr>
          </a:lstStyle>
          <a:p>
            <a:pPr algn="r"/>
            <a:fld id="{00000000-1234-1234-1234-123412341234}" type="slidenum">
              <a:rPr lang="en" smtClean="0">
                <a:solidFill>
                  <a:schemeClr val="accent1"/>
                </a:solidFill>
                <a:ea typeface="Source Code Pro"/>
                <a:cs typeface="Source Code Pro"/>
                <a:sym typeface="Source Code Pro"/>
              </a:rPr>
              <a:pPr algn="r"/>
              <a:t>‹#›</a:t>
            </a:fld>
            <a:endParaRPr lang="en" dirty="0">
              <a:solidFill>
                <a:schemeClr val="accent1"/>
              </a:solidFill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9512" y="987574"/>
            <a:ext cx="5040560" cy="0"/>
          </a:xfrm>
          <a:prstGeom prst="line">
            <a:avLst/>
          </a:prstGeom>
          <a:ln w="38100">
            <a:solidFill>
              <a:srgbClr val="E91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Ubuntu" panose="020B0604020202020204" charset="0"/>
          <a:ea typeface="Ubuntu" panose="020B060402020202020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1400" b="1">
                <a:latin typeface="Ubuntu" panose="020B0604020202020204" charset="0"/>
              </a:defRPr>
            </a:lvl1pPr>
          </a:lstStyle>
          <a:p>
            <a:pPr algn="r"/>
            <a:fld id="{00000000-1234-1234-1234-123412341234}" type="slidenum">
              <a:rPr lang="en" smtClean="0">
                <a:solidFill>
                  <a:srgbClr val="212121"/>
                </a:solidFill>
                <a:ea typeface="Source Code Pro"/>
                <a:cs typeface="Source Code Pro"/>
                <a:sym typeface="Source Code Pro"/>
              </a:rPr>
              <a:pPr algn="r"/>
              <a:t>‹#›</a:t>
            </a:fld>
            <a:endParaRPr lang="en" dirty="0">
              <a:solidFill>
                <a:srgbClr val="212121"/>
              </a:solidFill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79512" y="987574"/>
            <a:ext cx="5040560" cy="0"/>
          </a:xfrm>
          <a:prstGeom prst="line">
            <a:avLst/>
          </a:prstGeom>
          <a:ln w="38100">
            <a:solidFill>
              <a:srgbClr val="E91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612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Ubuntu" panose="020B0604020202020204" charset="0"/>
          <a:ea typeface="Ubuntu" panose="020B060402020202020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D6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2778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Julia’s Jewels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16807" b="14084"/>
          <a:stretch/>
        </p:blipFill>
        <p:spPr>
          <a:xfrm>
            <a:off x="3981450" y="2320675"/>
            <a:ext cx="1039574" cy="8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89850" y="3607600"/>
            <a:ext cx="2857499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Person 1</a:t>
            </a:r>
            <a:r>
              <a:rPr lang="en" sz="18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endParaRPr lang="en"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</a:t>
            </a:r>
            <a:r>
              <a:rPr lang="en" sz="18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mail:</a:t>
            </a:r>
            <a:endParaRPr lang="en"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endParaRPr sz="1800" b="1" dirty="0"/>
          </a:p>
          <a:p>
            <a:pPr rtl="0">
              <a:spcBef>
                <a:spcPts val="0"/>
              </a:spcBef>
              <a:buNone/>
            </a:pPr>
            <a:endParaRPr sz="1800" b="1" dirty="0"/>
          </a:p>
          <a:p>
            <a:pPr rtl="0">
              <a:spcBef>
                <a:spcPts val="0"/>
              </a:spcBef>
              <a:buNone/>
            </a:pPr>
            <a:endParaRPr sz="1800" b="1" dirty="0"/>
          </a:p>
          <a:p>
            <a:pPr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58" name="Shape 58"/>
          <p:cNvSpPr txBox="1"/>
          <p:nvPr/>
        </p:nvSpPr>
        <p:spPr>
          <a:xfrm>
            <a:off x="3143250" y="3607600"/>
            <a:ext cx="2857499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Person 2</a:t>
            </a:r>
            <a:endParaRPr lang="en" sz="24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Email:</a:t>
            </a:r>
            <a:endParaRPr lang="en"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spcBef>
                <a:spcPts val="0"/>
              </a:spcBef>
              <a:buNone/>
            </a:pPr>
            <a:endParaRPr sz="1800" b="1" dirty="0"/>
          </a:p>
          <a:p>
            <a:pPr rtl="0">
              <a:spcBef>
                <a:spcPts val="0"/>
              </a:spcBef>
              <a:buNone/>
            </a:pPr>
            <a:endParaRPr sz="1800" b="1" dirty="0"/>
          </a:p>
          <a:p>
            <a:pPr rtl="0">
              <a:spcBef>
                <a:spcPts val="0"/>
              </a:spcBef>
              <a:buNone/>
            </a:pPr>
            <a:endParaRPr sz="1800" b="1" dirty="0"/>
          </a:p>
          <a:p>
            <a:pPr rtl="0">
              <a:spcBef>
                <a:spcPts val="0"/>
              </a:spcBef>
              <a:buNone/>
            </a:pP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59" name="Shape 59"/>
          <p:cNvSpPr txBox="1"/>
          <p:nvPr/>
        </p:nvSpPr>
        <p:spPr>
          <a:xfrm>
            <a:off x="5826600" y="3607600"/>
            <a:ext cx="2857499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Person 3</a:t>
            </a:r>
            <a:endParaRPr lang="en" sz="24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ctr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 b="1" dirty="0" smtClean="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Email:</a:t>
            </a:r>
            <a:endParaRPr lang="en" sz="1800" b="1" dirty="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  <a:p>
            <a:pPr lvl="0" rtl="0"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b="1" smtClean="0">
                <a:latin typeface="Ubuntu" panose="020B0604020202020204" charset="0"/>
              </a:rPr>
              <a:t>1</a:t>
            </a:fld>
            <a:endParaRPr lang="en" b="1" dirty="0">
              <a:latin typeface="Ubuntu" panose="020B060402020202020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will we partner with?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84076328"/>
              </p:ext>
            </p:extLst>
          </p:nvPr>
        </p:nvGraphicFramePr>
        <p:xfrm>
          <a:off x="251520" y="987574"/>
          <a:ext cx="871296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960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992906"/>
              </p:ext>
            </p:extLst>
          </p:nvPr>
        </p:nvGraphicFramePr>
        <p:xfrm>
          <a:off x="971600" y="1110382"/>
          <a:ext cx="7200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5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will we make money?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73529133"/>
              </p:ext>
            </p:extLst>
          </p:nvPr>
        </p:nvGraphicFramePr>
        <p:xfrm>
          <a:off x="35496" y="1131590"/>
          <a:ext cx="907300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79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much money will we make?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/>
          <p:cNvSpPr txBox="1"/>
          <p:nvPr/>
        </p:nvSpPr>
        <p:spPr>
          <a:xfrm>
            <a:off x="5796136" y="1275606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en-US" sz="1600" dirty="0" smtClean="0">
                <a:latin typeface="Ubuntu" panose="020B0604020202020204" charset="0"/>
              </a:rPr>
              <a:t>High </a:t>
            </a:r>
            <a:r>
              <a:rPr lang="en-US" sz="1600" dirty="0">
                <a:latin typeface="Ubuntu" panose="020B0604020202020204" charset="0"/>
              </a:rPr>
              <a:t>fixed cost and low sales at first lead to negative </a:t>
            </a:r>
            <a:r>
              <a:rPr lang="en-US" sz="1600" dirty="0" smtClean="0">
                <a:latin typeface="Ubuntu" panose="020B0604020202020204" charset="0"/>
              </a:rPr>
              <a:t>income</a:t>
            </a:r>
          </a:p>
          <a:p>
            <a:pPr fontAlgn="base">
              <a:buSzPct val="125000"/>
            </a:pPr>
            <a:endParaRPr lang="en-US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en-US" sz="1600" dirty="0" smtClean="0">
                <a:latin typeface="Ubuntu" panose="020B0604020202020204" charset="0"/>
              </a:rPr>
              <a:t>Hire first </a:t>
            </a:r>
            <a:r>
              <a:rPr lang="en-US" sz="1600" dirty="0">
                <a:latin typeface="Ubuntu" panose="020B0604020202020204" charset="0"/>
              </a:rPr>
              <a:t>sales representative </a:t>
            </a:r>
            <a:r>
              <a:rPr lang="en-US" sz="1600" dirty="0" smtClean="0">
                <a:latin typeface="Ubuntu" panose="020B0604020202020204" charset="0"/>
              </a:rPr>
              <a:t>in June to </a:t>
            </a:r>
            <a:r>
              <a:rPr lang="en-US" sz="1600" dirty="0">
                <a:latin typeface="Ubuntu" panose="020B0604020202020204" charset="0"/>
              </a:rPr>
              <a:t>increase </a:t>
            </a:r>
            <a:r>
              <a:rPr lang="en-US" sz="1600" dirty="0" smtClean="0">
                <a:latin typeface="Ubuntu" panose="020B0604020202020204" charset="0"/>
              </a:rPr>
              <a:t>growth </a:t>
            </a:r>
            <a:r>
              <a:rPr lang="en-US" sz="1600" dirty="0">
                <a:latin typeface="Ubuntu" panose="020B0604020202020204" charset="0"/>
              </a:rPr>
              <a:t>of </a:t>
            </a:r>
            <a:r>
              <a:rPr lang="en-US" sz="1600" dirty="0" smtClean="0">
                <a:latin typeface="Ubuntu" panose="020B0604020202020204" charset="0"/>
              </a:rPr>
              <a:t>sales</a:t>
            </a:r>
          </a:p>
          <a:p>
            <a:pPr fontAlgn="base">
              <a:buSzPct val="125000"/>
            </a:pPr>
            <a:endParaRPr lang="en-US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en-US" sz="1600" dirty="0" smtClean="0">
                <a:latin typeface="Ubuntu" panose="020B0604020202020204" charset="0"/>
              </a:rPr>
              <a:t>With </a:t>
            </a:r>
            <a:r>
              <a:rPr lang="en-US" sz="1600" dirty="0">
                <a:latin typeface="Ubuntu" panose="020B0604020202020204" charset="0"/>
              </a:rPr>
              <a:t>sales rep, the cumulative income </a:t>
            </a:r>
            <a:r>
              <a:rPr lang="en-US" sz="1600" dirty="0" smtClean="0">
                <a:latin typeface="Ubuntu" panose="020B0604020202020204" charset="0"/>
              </a:rPr>
              <a:t>losses are </a:t>
            </a:r>
            <a:r>
              <a:rPr lang="en-US" sz="1600" dirty="0">
                <a:latin typeface="Ubuntu" panose="020B0604020202020204" charset="0"/>
              </a:rPr>
              <a:t>60% lower in </a:t>
            </a:r>
            <a:r>
              <a:rPr lang="en-US" sz="1600" dirty="0" smtClean="0">
                <a:latin typeface="Ubuntu" panose="020B0604020202020204" charset="0"/>
              </a:rPr>
              <a:t>second half of year</a:t>
            </a:r>
          </a:p>
          <a:p>
            <a:pPr fontAlgn="base">
              <a:buSzPct val="125000"/>
            </a:pPr>
            <a:endParaRPr lang="en-US" sz="1600" dirty="0" smtClean="0">
              <a:latin typeface="Ubuntu" panose="020B0604020202020204" charset="0"/>
            </a:endParaRPr>
          </a:p>
        </p:txBody>
      </p:sp>
      <p:graphicFrame>
        <p:nvGraphicFramePr>
          <p:cNvPr id="11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197386"/>
              </p:ext>
            </p:extLst>
          </p:nvPr>
        </p:nvGraphicFramePr>
        <p:xfrm>
          <a:off x="179512" y="1203598"/>
          <a:ext cx="5328592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Up-Down Arrow 2"/>
          <p:cNvSpPr/>
          <p:nvPr/>
        </p:nvSpPr>
        <p:spPr>
          <a:xfrm>
            <a:off x="2915816" y="2355726"/>
            <a:ext cx="144016" cy="10801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076056" y="3435846"/>
            <a:ext cx="144016" cy="50405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When do we break even?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580112" y="1203598"/>
            <a:ext cx="32403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en-US" sz="1600" dirty="0" smtClean="0">
                <a:latin typeface="Ubuntu" panose="020B0604020202020204" charset="0"/>
              </a:rPr>
              <a:t>Hire 2nd sales representative start of year 2 to continue sales growth</a:t>
            </a:r>
          </a:p>
          <a:p>
            <a:pPr fontAlgn="base">
              <a:buSzPct val="125000"/>
            </a:pPr>
            <a:endParaRPr lang="en-US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en-US" sz="1600" dirty="0" smtClean="0">
                <a:latin typeface="Ubuntu" panose="020B0604020202020204" charset="0"/>
              </a:rPr>
              <a:t>Breakeven in Feb</a:t>
            </a:r>
          </a:p>
          <a:p>
            <a:pPr fontAlgn="base">
              <a:buSzPct val="125000"/>
            </a:pPr>
            <a:endParaRPr lang="en-US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de-DE" sz="1600" dirty="0">
                <a:latin typeface="Ubuntu" panose="020B0604020202020204" charset="0"/>
              </a:rPr>
              <a:t>Reach Max. Capactiy of 1,000 units in </a:t>
            </a:r>
            <a:r>
              <a:rPr lang="de-DE" sz="1600" dirty="0" smtClean="0">
                <a:latin typeface="Ubuntu" panose="020B0604020202020204" charset="0"/>
              </a:rPr>
              <a:t>August</a:t>
            </a:r>
          </a:p>
          <a:p>
            <a:pPr fontAlgn="base">
              <a:buSzPct val="125000"/>
            </a:pPr>
            <a:endParaRPr lang="en-US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de-DE" sz="1600" dirty="0" smtClean="0">
                <a:latin typeface="Ubuntu" panose="020B0604020202020204" charset="0"/>
              </a:rPr>
              <a:t>Positive Cumulative Income in October</a:t>
            </a:r>
            <a:endParaRPr lang="en-US" sz="1600" dirty="0">
              <a:latin typeface="Ubuntu" panose="020B0604020202020204" charset="0"/>
            </a:endParaRPr>
          </a:p>
          <a:p>
            <a:r>
              <a:rPr lang="en-US" sz="1600" dirty="0"/>
              <a:t/>
            </a:r>
            <a:br>
              <a:rPr lang="en-US" sz="1600" dirty="0"/>
            </a:br>
            <a:endParaRPr lang="en-US" sz="1600" dirty="0" smtClean="0">
              <a:latin typeface="Ubuntu" panose="020B060402020202020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圖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45935"/>
              </p:ext>
            </p:extLst>
          </p:nvPr>
        </p:nvGraphicFramePr>
        <p:xfrm>
          <a:off x="179512" y="1200736"/>
          <a:ext cx="5400600" cy="3459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5-Point Star 4"/>
          <p:cNvSpPr/>
          <p:nvPr/>
        </p:nvSpPr>
        <p:spPr>
          <a:xfrm>
            <a:off x="1331640" y="2499742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4283968" y="2499763"/>
            <a:ext cx="216024" cy="216024"/>
          </a:xfrm>
          <a:prstGeom prst="star5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How will we grow?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7" name="TextBox 6"/>
          <p:cNvSpPr txBox="1"/>
          <p:nvPr/>
        </p:nvSpPr>
        <p:spPr>
          <a:xfrm>
            <a:off x="5148064" y="1347614"/>
            <a:ext cx="32403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de-DE" sz="1600" dirty="0" smtClean="0">
                <a:latin typeface="Ubuntu" panose="020B0604020202020204" charset="0"/>
              </a:rPr>
              <a:t>Reach max capacity of plant at end of year 2</a:t>
            </a:r>
          </a:p>
          <a:p>
            <a:pPr fontAlgn="base">
              <a:buSzPct val="125000"/>
            </a:pPr>
            <a:endParaRPr lang="de-DE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de-DE" sz="1600" dirty="0" smtClean="0">
                <a:latin typeface="Ubuntu" panose="020B0604020202020204" charset="0"/>
              </a:rPr>
              <a:t>Expand capacity of plant by $30,000 which  slightly lowers net income in year 3</a:t>
            </a:r>
          </a:p>
          <a:p>
            <a:pPr fontAlgn="base">
              <a:buSzPct val="125000"/>
            </a:pPr>
            <a:endParaRPr lang="de-DE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de-DE" sz="1600" dirty="0" smtClean="0">
                <a:latin typeface="Ubuntu" panose="020B0604020202020204" charset="0"/>
              </a:rPr>
              <a:t>Reach max Capacity of larger plant in year 5</a:t>
            </a:r>
          </a:p>
          <a:p>
            <a:pPr fontAlgn="base">
              <a:buSzPct val="125000"/>
            </a:pPr>
            <a:endParaRPr lang="de-DE" sz="1600" dirty="0" smtClean="0">
              <a:latin typeface="Ubuntu" panose="020B0604020202020204" charset="0"/>
            </a:endParaRPr>
          </a:p>
          <a:p>
            <a:pPr marL="285750" indent="-285750" fontAlgn="base">
              <a:buSzPct val="125000"/>
              <a:buBlip>
                <a:blip r:embed="rId3"/>
              </a:buBlip>
            </a:pPr>
            <a:r>
              <a:rPr lang="de-DE" sz="1600" dirty="0" smtClean="0">
                <a:latin typeface="Ubuntu" panose="020B0604020202020204" charset="0"/>
              </a:rPr>
              <a:t>Seeking possible buyers in year 5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84776"/>
              </p:ext>
            </p:extLst>
          </p:nvPr>
        </p:nvGraphicFramePr>
        <p:xfrm>
          <a:off x="179512" y="1203598"/>
          <a:ext cx="4968552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51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invest?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9512" y="1275606"/>
            <a:ext cx="4320480" cy="3240360"/>
          </a:xfrm>
          <a:solidFill>
            <a:srgbClr val="E91D63"/>
          </a:solidFill>
        </p:spPr>
        <p:txBody>
          <a:bodyPr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Ubuntu" panose="020B0604020202020204" charset="0"/>
              </a:rPr>
              <a:t>Seeking to raise A Round: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Ubuntu" panose="020B0604020202020204" charset="0"/>
              </a:rPr>
              <a:t>$120,000</a:t>
            </a:r>
            <a:r>
              <a:rPr lang="en-US" sz="2400" dirty="0" smtClean="0">
                <a:solidFill>
                  <a:schemeClr val="bg1"/>
                </a:solidFill>
                <a:latin typeface="Ubuntu" panose="020B060402020202020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Ubuntu" panose="020B0604020202020204" charset="0"/>
              </a:rPr>
              <a:t>in exchange for </a:t>
            </a:r>
            <a:r>
              <a:rPr lang="en-US" sz="2400" b="1" dirty="0" smtClean="0">
                <a:solidFill>
                  <a:schemeClr val="bg1"/>
                </a:solidFill>
                <a:latin typeface="Ubuntu" panose="020B0604020202020204" charset="0"/>
              </a:rPr>
              <a:t>40%</a:t>
            </a:r>
            <a:r>
              <a:rPr lang="en-US" sz="2400" dirty="0" smtClean="0">
                <a:solidFill>
                  <a:schemeClr val="bg1"/>
                </a:solidFill>
                <a:latin typeface="Ubuntu" panose="020B0604020202020204" charset="0"/>
              </a:rPr>
              <a:t> equity</a:t>
            </a:r>
            <a:endParaRPr lang="en-US" sz="2400" dirty="0">
              <a:solidFill>
                <a:schemeClr val="bg1"/>
              </a:solidFill>
              <a:latin typeface="Ubuntu" panose="020B060402020202020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716016" y="1203598"/>
            <a:ext cx="3999899" cy="3312368"/>
          </a:xfrm>
        </p:spPr>
        <p:txBody>
          <a:bodyPr/>
          <a:lstStyle/>
          <a:p>
            <a:r>
              <a:rPr lang="de-DE" b="1" u="sng" dirty="0" smtClean="0">
                <a:solidFill>
                  <a:schemeClr val="accent1"/>
                </a:solidFill>
                <a:latin typeface="Ubuntu" panose="020B0604020202020204" charset="0"/>
              </a:rPr>
              <a:t>Breakdown of Investment:</a:t>
            </a:r>
          </a:p>
          <a:p>
            <a:pPr marL="285750" indent="-285750">
              <a:buSzPct val="125000"/>
              <a:buBlip>
                <a:blip r:embed="rId3"/>
              </a:buBlip>
            </a:pPr>
            <a:r>
              <a:rPr lang="de-DE" dirty="0" smtClean="0">
                <a:solidFill>
                  <a:schemeClr val="accent1"/>
                </a:solidFill>
                <a:latin typeface="Ubuntu" panose="020B0604020202020204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Ubuntu" panose="020B0604020202020204" charset="0"/>
              </a:rPr>
              <a:t>$55,000</a:t>
            </a:r>
            <a:r>
              <a:rPr lang="en-US" dirty="0" smtClean="0">
                <a:solidFill>
                  <a:schemeClr val="accent1"/>
                </a:solidFill>
                <a:latin typeface="Ubuntu" panose="020B0604020202020204" charset="0"/>
              </a:rPr>
              <a:t>: Facility </a:t>
            </a:r>
            <a:r>
              <a:rPr lang="en-US" dirty="0">
                <a:solidFill>
                  <a:schemeClr val="accent1"/>
                </a:solidFill>
                <a:latin typeface="Ubuntu" panose="020B0604020202020204" charset="0"/>
              </a:rPr>
              <a:t>investment, salary, advertisement and raw material before </a:t>
            </a:r>
            <a:r>
              <a:rPr lang="en-US" dirty="0" smtClean="0">
                <a:solidFill>
                  <a:schemeClr val="accent1"/>
                </a:solidFill>
                <a:latin typeface="Ubuntu" panose="020B0604020202020204" charset="0"/>
              </a:rPr>
              <a:t>positive net income in Year 2</a:t>
            </a:r>
            <a:endParaRPr lang="en-US" dirty="0">
              <a:solidFill>
                <a:schemeClr val="accent1"/>
              </a:solidFill>
              <a:latin typeface="Ubuntu" panose="020B0604020202020204" charset="0"/>
            </a:endParaRPr>
          </a:p>
          <a:p>
            <a:pPr marL="285750" lvl="1" indent="-285750" fontAlgn="base">
              <a:buSzPct val="125000"/>
              <a:buBlip>
                <a:blip r:embed="rId3"/>
              </a:buBlip>
            </a:pPr>
            <a:r>
              <a:rPr lang="en-US" sz="1400" b="1" dirty="0">
                <a:solidFill>
                  <a:schemeClr val="accent1"/>
                </a:solidFill>
                <a:latin typeface="Ubuntu" panose="020B0604020202020204" charset="0"/>
              </a:rPr>
              <a:t>$</a:t>
            </a:r>
            <a:r>
              <a:rPr lang="en-US" sz="1400" b="1" dirty="0" smtClean="0">
                <a:solidFill>
                  <a:schemeClr val="accent1"/>
                </a:solidFill>
                <a:latin typeface="Ubuntu" panose="020B0604020202020204" charset="0"/>
              </a:rPr>
              <a:t>15,000</a:t>
            </a:r>
            <a:r>
              <a:rPr lang="en-US" sz="1400" dirty="0" smtClean="0">
                <a:solidFill>
                  <a:schemeClr val="accent1"/>
                </a:solidFill>
                <a:latin typeface="Ubuntu" panose="020B0604020202020204" charset="0"/>
              </a:rPr>
              <a:t>: Technology </a:t>
            </a:r>
            <a:r>
              <a:rPr lang="en-US" sz="1400" dirty="0">
                <a:solidFill>
                  <a:schemeClr val="accent1"/>
                </a:solidFill>
                <a:latin typeface="Ubuntu" panose="020B0604020202020204" charset="0"/>
              </a:rPr>
              <a:t>and </a:t>
            </a:r>
            <a:r>
              <a:rPr lang="en-US" sz="1400" dirty="0" smtClean="0">
                <a:solidFill>
                  <a:schemeClr val="accent1"/>
                </a:solidFill>
                <a:latin typeface="Ubuntu" panose="020B0604020202020204" charset="0"/>
              </a:rPr>
              <a:t>engineering</a:t>
            </a:r>
            <a:r>
              <a:rPr lang="en-US" sz="1400" dirty="0">
                <a:solidFill>
                  <a:schemeClr val="accent1"/>
                </a:solidFill>
                <a:latin typeface="Ubuntu" panose="020B0604020202020204" charset="0"/>
              </a:rPr>
              <a:t> </a:t>
            </a:r>
            <a:r>
              <a:rPr lang="en-US" sz="1400" dirty="0" smtClean="0">
                <a:solidFill>
                  <a:schemeClr val="accent1"/>
                </a:solidFill>
                <a:latin typeface="Ubuntu" panose="020B0604020202020204" charset="0"/>
              </a:rPr>
              <a:t>of app/website</a:t>
            </a:r>
            <a:endParaRPr lang="en-US" sz="1400" dirty="0">
              <a:solidFill>
                <a:schemeClr val="accent1"/>
              </a:solidFill>
              <a:latin typeface="Ubuntu" panose="020B0604020202020204" charset="0"/>
            </a:endParaRPr>
          </a:p>
          <a:p>
            <a:pPr marL="285750" lvl="1" indent="-285750" fontAlgn="base">
              <a:buSzPct val="125000"/>
              <a:buBlip>
                <a:blip r:embed="rId3"/>
              </a:buBlip>
            </a:pPr>
            <a:r>
              <a:rPr lang="en-US" sz="1400" b="1" dirty="0">
                <a:solidFill>
                  <a:schemeClr val="accent1"/>
                </a:solidFill>
                <a:latin typeface="Ubuntu" panose="020B0604020202020204" charset="0"/>
              </a:rPr>
              <a:t>$</a:t>
            </a:r>
            <a:r>
              <a:rPr lang="en-US" sz="1400" b="1" dirty="0" smtClean="0">
                <a:solidFill>
                  <a:schemeClr val="accent1"/>
                </a:solidFill>
                <a:latin typeface="Ubuntu" panose="020B0604020202020204" charset="0"/>
              </a:rPr>
              <a:t>40,000</a:t>
            </a:r>
            <a:r>
              <a:rPr lang="en-US" sz="1400" dirty="0" smtClean="0">
                <a:solidFill>
                  <a:schemeClr val="accent1"/>
                </a:solidFill>
                <a:latin typeface="Ubuntu" panose="020B0604020202020204" charset="0"/>
              </a:rPr>
              <a:t>: Insurance </a:t>
            </a:r>
            <a:r>
              <a:rPr lang="en-US" sz="1400" dirty="0">
                <a:solidFill>
                  <a:schemeClr val="accent1"/>
                </a:solidFill>
                <a:latin typeface="Ubuntu" panose="020B0604020202020204" charset="0"/>
              </a:rPr>
              <a:t>policy</a:t>
            </a:r>
          </a:p>
          <a:p>
            <a:pPr marL="285750" lvl="1" indent="-285750" fontAlgn="base">
              <a:buSzPct val="125000"/>
              <a:buBlip>
                <a:blip r:embed="rId3"/>
              </a:buBlip>
            </a:pPr>
            <a:r>
              <a:rPr lang="en-US" sz="1400" b="1" dirty="0">
                <a:solidFill>
                  <a:schemeClr val="accent1"/>
                </a:solidFill>
                <a:latin typeface="Ubuntu" panose="020B0604020202020204" charset="0"/>
              </a:rPr>
              <a:t>$</a:t>
            </a:r>
            <a:r>
              <a:rPr lang="en-US" sz="1400" b="1" dirty="0" smtClean="0">
                <a:solidFill>
                  <a:schemeClr val="accent1"/>
                </a:solidFill>
                <a:latin typeface="Ubuntu" panose="020B0604020202020204" charset="0"/>
              </a:rPr>
              <a:t>10,000</a:t>
            </a:r>
            <a:r>
              <a:rPr lang="en-US" sz="1400" dirty="0" smtClean="0">
                <a:solidFill>
                  <a:schemeClr val="accent1"/>
                </a:solidFill>
                <a:latin typeface="Ubuntu" panose="020B0604020202020204" charset="0"/>
              </a:rPr>
              <a:t>: Purchase of repair </a:t>
            </a:r>
            <a:r>
              <a:rPr lang="en-US" sz="1400" dirty="0">
                <a:solidFill>
                  <a:schemeClr val="accent1"/>
                </a:solidFill>
                <a:latin typeface="Ubuntu" panose="020B0604020202020204" charset="0"/>
              </a:rPr>
              <a:t>tools and warehouse </a:t>
            </a:r>
            <a:r>
              <a:rPr lang="en-US" sz="1400" dirty="0" smtClean="0">
                <a:solidFill>
                  <a:schemeClr val="accent1"/>
                </a:solidFill>
                <a:latin typeface="Ubuntu" panose="020B0604020202020204" charset="0"/>
              </a:rPr>
              <a:t>equipment</a:t>
            </a:r>
            <a:endParaRPr lang="en-US" sz="1400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  <a:latin typeface="Ubuntu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98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invest?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203598"/>
            <a:ext cx="8964488" cy="3340199"/>
          </a:xfrm>
        </p:spPr>
        <p:txBody>
          <a:bodyPr/>
          <a:lstStyle/>
          <a:p>
            <a:pPr marL="285750" indent="-285750" fontAlgn="base">
              <a:lnSpc>
                <a:spcPct val="150000"/>
              </a:lnSpc>
              <a:buSzPct val="125000"/>
              <a:buBlip>
                <a:blip r:embed="rId3"/>
              </a:buBlip>
            </a:pPr>
            <a:r>
              <a:rPr lang="en-US" b="1" u="sng" dirty="0">
                <a:solidFill>
                  <a:schemeClr val="accent1"/>
                </a:solidFill>
                <a:latin typeface="Ubuntu" panose="020B0604020202020204" charset="0"/>
              </a:rPr>
              <a:t>Innovative S</a:t>
            </a:r>
            <a:r>
              <a:rPr lang="en-US" b="1" u="sng" dirty="0" smtClean="0">
                <a:solidFill>
                  <a:schemeClr val="accent1"/>
                </a:solidFill>
                <a:latin typeface="Ubuntu" panose="020B0604020202020204" charset="0"/>
              </a:rPr>
              <a:t>ervice</a:t>
            </a:r>
            <a:r>
              <a:rPr lang="en-US" b="1" dirty="0" smtClean="0">
                <a:solidFill>
                  <a:schemeClr val="accent1"/>
                </a:solidFill>
                <a:latin typeface="Ubuntu" panose="020B0604020202020204" charset="0"/>
              </a:rPr>
              <a:t>: </a:t>
            </a:r>
            <a:r>
              <a:rPr lang="en-US" dirty="0">
                <a:solidFill>
                  <a:schemeClr val="accent1"/>
                </a:solidFill>
                <a:latin typeface="Ubuntu" panose="020B0604020202020204" charset="0"/>
              </a:rPr>
              <a:t>F</a:t>
            </a:r>
            <a:r>
              <a:rPr lang="en-US" dirty="0" smtClean="0">
                <a:solidFill>
                  <a:schemeClr val="accent1"/>
                </a:solidFill>
                <a:latin typeface="Ubuntu" panose="020B0604020202020204" charset="0"/>
              </a:rPr>
              <a:t>aster </a:t>
            </a:r>
            <a:r>
              <a:rPr lang="en-US" dirty="0">
                <a:solidFill>
                  <a:schemeClr val="accent1"/>
                </a:solidFill>
                <a:latin typeface="Ubuntu" panose="020B0604020202020204" charset="0"/>
              </a:rPr>
              <a:t>and more convenient alternative to current </a:t>
            </a:r>
            <a:r>
              <a:rPr lang="en-US" dirty="0" smtClean="0">
                <a:solidFill>
                  <a:schemeClr val="accent1"/>
                </a:solidFill>
                <a:latin typeface="Ubuntu" panose="020B0604020202020204" charset="0"/>
              </a:rPr>
              <a:t>repairs</a:t>
            </a:r>
            <a:endParaRPr lang="en-US" dirty="0">
              <a:solidFill>
                <a:schemeClr val="accent1"/>
              </a:solidFill>
              <a:latin typeface="Ubuntu" panose="020B0604020202020204" charset="0"/>
            </a:endParaRPr>
          </a:p>
          <a:p>
            <a:pPr fontAlgn="base">
              <a:lnSpc>
                <a:spcPct val="150000"/>
              </a:lnSpc>
              <a:buSzPct val="125000"/>
            </a:pPr>
            <a:endParaRPr lang="de-DE" sz="1100" dirty="0" smtClean="0">
              <a:solidFill>
                <a:schemeClr val="accent1"/>
              </a:solidFill>
              <a:latin typeface="Ubuntu" panose="020B0604020202020204" charset="0"/>
            </a:endParaRPr>
          </a:p>
          <a:p>
            <a:pPr marL="285750" indent="-285750" fontAlgn="base">
              <a:lnSpc>
                <a:spcPct val="150000"/>
              </a:lnSpc>
              <a:buSzPct val="125000"/>
              <a:buBlip>
                <a:blip r:embed="rId3"/>
              </a:buBlip>
            </a:pPr>
            <a:r>
              <a:rPr lang="de-DE" b="1" u="sng" dirty="0" smtClean="0">
                <a:solidFill>
                  <a:schemeClr val="accent1"/>
                </a:solidFill>
                <a:latin typeface="Ubuntu" panose="020B0604020202020204" charset="0"/>
              </a:rPr>
              <a:t>First Mover</a:t>
            </a:r>
            <a:r>
              <a:rPr lang="de-DE" b="1" dirty="0" smtClean="0">
                <a:solidFill>
                  <a:schemeClr val="accent1"/>
                </a:solidFill>
                <a:latin typeface="Ubuntu" panose="020B0604020202020204" charset="0"/>
              </a:rPr>
              <a:t>: </a:t>
            </a:r>
            <a:r>
              <a:rPr lang="de-DE" dirty="0" smtClean="0">
                <a:solidFill>
                  <a:schemeClr val="accent1"/>
                </a:solidFill>
                <a:latin typeface="Ubuntu" panose="020B0604020202020204" charset="0"/>
              </a:rPr>
              <a:t>Enter currently untapped market of  fashion jewelry </a:t>
            </a:r>
            <a:r>
              <a:rPr lang="en-US" dirty="0" smtClean="0">
                <a:solidFill>
                  <a:schemeClr val="accent1"/>
                </a:solidFill>
                <a:latin typeface="Ubuntu" panose="020B0604020202020204" charset="0"/>
              </a:rPr>
              <a:t>repair services</a:t>
            </a:r>
            <a:r>
              <a:rPr lang="en-US" dirty="0">
                <a:solidFill>
                  <a:schemeClr val="accent1"/>
                </a:solidFill>
                <a:latin typeface="Ubuntu" panose="020B0604020202020204" charset="0"/>
              </a:rPr>
              <a:t/>
            </a:r>
            <a:br>
              <a:rPr lang="en-US" dirty="0">
                <a:solidFill>
                  <a:schemeClr val="accent1"/>
                </a:solidFill>
                <a:latin typeface="Ubuntu" panose="020B0604020202020204" charset="0"/>
              </a:rPr>
            </a:br>
            <a:endParaRPr lang="en-US" dirty="0" smtClean="0">
              <a:solidFill>
                <a:schemeClr val="accent1"/>
              </a:solidFill>
              <a:latin typeface="Ubuntu" panose="020B0604020202020204" charset="0"/>
            </a:endParaRPr>
          </a:p>
          <a:p>
            <a:pPr marL="285750" indent="-285750" fontAlgn="base">
              <a:lnSpc>
                <a:spcPct val="150000"/>
              </a:lnSpc>
              <a:buSzPct val="125000"/>
              <a:buBlip>
                <a:blip r:embed="rId3"/>
              </a:buBlip>
            </a:pPr>
            <a:r>
              <a:rPr lang="en-US" b="1" u="sng" dirty="0" smtClean="0">
                <a:solidFill>
                  <a:schemeClr val="accent1"/>
                </a:solidFill>
                <a:latin typeface="Ubuntu" panose="020B0604020202020204" charset="0"/>
              </a:rPr>
              <a:t>Growth Opportunity</a:t>
            </a:r>
            <a:r>
              <a:rPr lang="en-US" b="1" dirty="0" smtClean="0">
                <a:solidFill>
                  <a:schemeClr val="accent1"/>
                </a:solidFill>
                <a:latin typeface="Ubuntu" panose="020B0604020202020204" charset="0"/>
              </a:rPr>
              <a:t>:  </a:t>
            </a:r>
            <a:r>
              <a:rPr lang="en-US" dirty="0" smtClean="0">
                <a:solidFill>
                  <a:schemeClr val="accent1"/>
                </a:solidFill>
                <a:latin typeface="Ubuntu" panose="020B0604020202020204" charset="0"/>
              </a:rPr>
              <a:t>Fashion </a:t>
            </a:r>
            <a:r>
              <a:rPr lang="en-US" dirty="0">
                <a:solidFill>
                  <a:schemeClr val="accent1"/>
                </a:solidFill>
                <a:latin typeface="Ubuntu" panose="020B0604020202020204" charset="0"/>
              </a:rPr>
              <a:t>Jewelry market already very profitable and projected to grow</a:t>
            </a:r>
          </a:p>
          <a:p>
            <a:pPr fontAlgn="base"/>
            <a:endParaRPr lang="en-US" dirty="0">
              <a:latin typeface="Ubuntu" panose="020B06040202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26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Thank you. 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4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D6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ctrTitle"/>
          </p:nvPr>
        </p:nvSpPr>
        <p:spPr>
          <a:xfrm>
            <a:off x="311700" y="277850"/>
            <a:ext cx="8520599" cy="2690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B</a:t>
            </a:r>
            <a:r>
              <a:rPr lang="en" dirty="0" smtClean="0"/>
              <a:t>ackup Slides</a:t>
            </a:r>
            <a:endParaRPr lang="en" dirty="0"/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t="16807" b="14084"/>
          <a:stretch/>
        </p:blipFill>
        <p:spPr>
          <a:xfrm>
            <a:off x="3981450" y="2320675"/>
            <a:ext cx="1039574" cy="8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20910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What if?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Imagine your favorite bracelet suddenly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broke </a:t>
            </a:r>
            <a:endParaRPr lang="en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Currently have two options: </a:t>
            </a:r>
          </a:p>
          <a:p>
            <a:pPr marL="685800" lvl="1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</a:pPr>
            <a:r>
              <a:rPr lang="en" sz="16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1. Put </a:t>
            </a:r>
            <a:r>
              <a:rPr lang="en" sz="16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 drawer, forget about it, eventually throw it </a:t>
            </a:r>
            <a:r>
              <a:rPr lang="en" sz="16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away: </a:t>
            </a:r>
            <a:r>
              <a:rPr lang="en" sz="16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Wingdings" panose="05000000000000000000" pitchFamily="2" charset="2"/>
              </a:rPr>
              <a:t></a:t>
            </a:r>
            <a:endParaRPr lang="en" sz="16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85800" lvl="1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</a:pPr>
            <a:r>
              <a:rPr lang="en" sz="16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2. Try </a:t>
            </a:r>
            <a:r>
              <a:rPr lang="en" sz="16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 locate closest jewelry store, drive there and back to have it repaired, no guarantee you will even find a </a:t>
            </a:r>
            <a:r>
              <a:rPr lang="en" sz="16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store: </a:t>
            </a:r>
            <a:r>
              <a:rPr lang="en" sz="16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Wingdings" panose="05000000000000000000" pitchFamily="2" charset="2"/>
              </a:rPr>
              <a:t></a:t>
            </a:r>
            <a:endParaRPr lang="en" sz="16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ct val="125000"/>
              <a:buBlip>
                <a:blip r:embed="rId3"/>
              </a:buBlip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That’s where we come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in: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Wingdings" panose="05000000000000000000" pitchFamily="2" charset="2"/>
              </a:rPr>
              <a:t></a:t>
            </a:r>
            <a:endParaRPr lang="en" dirty="0" smtClean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" b="93152" l="77" r="996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512"/>
          <a:stretch/>
        </p:blipFill>
        <p:spPr bwMode="auto">
          <a:xfrm>
            <a:off x="6280308" y="339502"/>
            <a:ext cx="2016224" cy="196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First year Income Statement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4186"/>
              </p:ext>
            </p:extLst>
          </p:nvPr>
        </p:nvGraphicFramePr>
        <p:xfrm>
          <a:off x="251520" y="1203598"/>
          <a:ext cx="8352927" cy="3356263"/>
        </p:xfrm>
        <a:graphic>
          <a:graphicData uri="http://schemas.openxmlformats.org/drawingml/2006/table">
            <a:tbl>
              <a:tblPr/>
              <a:tblGrid>
                <a:gridCol w="641847"/>
                <a:gridCol w="597274"/>
                <a:gridCol w="650761"/>
                <a:gridCol w="632933"/>
                <a:gridCol w="650761"/>
                <a:gridCol w="632933"/>
                <a:gridCol w="632933"/>
                <a:gridCol w="641847"/>
                <a:gridCol w="632933"/>
                <a:gridCol w="632933"/>
                <a:gridCol w="641847"/>
                <a:gridCol w="677505"/>
                <a:gridCol w="686420"/>
              </a:tblGrid>
              <a:tr h="436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Yr1($)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Jan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Feb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Mar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Apr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May 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Jun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Jul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Aug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Sep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Oct 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Nov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Dec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Sales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1,926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2,247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2,568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2,889</a:t>
                      </a:r>
                      <a:endParaRPr lang="en-US" sz="1100" dirty="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3,210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4,494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5,778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7,062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8,346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9,630</a:t>
                      </a:r>
                      <a:endParaRPr lang="en-US" sz="1100" dirty="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10,914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12,198 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CoGs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7,906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7,973</a:t>
                      </a:r>
                      <a:endParaRPr lang="en-US" sz="1100" dirty="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8,041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8,109</a:t>
                      </a:r>
                      <a:endParaRPr lang="en-US" sz="1100" dirty="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8,176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8,672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9,006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9,341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9,676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10,010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10,345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10,680 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GP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(5,980)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(5,726)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(5,473)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(5,220)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(4,966)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(4,178)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(3,228)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(2,279)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(1,330)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(380)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569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1,518 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MK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500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1,700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1,700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1,700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1,700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1,700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1,700 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16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G&amp;A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200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27000"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sng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200 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EBIT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(6,580)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(6,326)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(6,073)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(5,820)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(5,566)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(4,778)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(5,128)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(4,179)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(3,230)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(2,280)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(1,331)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(382)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91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CI</a:t>
                      </a:r>
                      <a:endParaRPr lang="en-US" sz="1200" b="1" dirty="0">
                        <a:effectLst/>
                        <a:latin typeface="Ubuntu" panose="020B0604020202020204" charset="0"/>
                      </a:endParaRPr>
                    </a:p>
                  </a:txBody>
                  <a:tcPr marL="57489" marR="57489" marT="57489" marB="57489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(6,580)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(12,906)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(18,979)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(24,799)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(30,365)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(35,143)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(40,271)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(44,450)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(47,680)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(49,960)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(51,291)</a:t>
                      </a:r>
                      <a:endParaRPr lang="en-US" sz="110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(51,673)</a:t>
                      </a:r>
                      <a:endParaRPr lang="en-US" sz="1100" dirty="0">
                        <a:effectLst/>
                        <a:latin typeface="Ubuntu" panose="020B0604020202020204" charset="0"/>
                      </a:endParaRPr>
                    </a:p>
                  </a:txBody>
                  <a:tcPr marL="17247" marR="17247" marT="57489" marB="57489" anchor="b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78013" y="10969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270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8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Second </a:t>
            </a:r>
            <a:r>
              <a:rPr lang="en" dirty="0"/>
              <a:t>year Income </a:t>
            </a:r>
            <a:r>
              <a:rPr lang="en" dirty="0" smtClean="0"/>
              <a:t>Statement</a:t>
            </a:r>
            <a:endParaRPr lang="en" dirty="0"/>
          </a:p>
        </p:txBody>
      </p:sp>
      <p:graphicFrame>
        <p:nvGraphicFramePr>
          <p:cNvPr id="180" name="Shape 180"/>
          <p:cNvGraphicFramePr/>
          <p:nvPr>
            <p:extLst>
              <p:ext uri="{D42A27DB-BD31-4B8C-83A1-F6EECF244321}">
                <p14:modId xmlns:p14="http://schemas.microsoft.com/office/powerpoint/2010/main" val="875617047"/>
              </p:ext>
            </p:extLst>
          </p:nvPr>
        </p:nvGraphicFramePr>
        <p:xfrm>
          <a:off x="99675" y="1093850"/>
          <a:ext cx="8944650" cy="3699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9600"/>
                <a:gridCol w="646000"/>
                <a:gridCol w="696450"/>
                <a:gridCol w="679650"/>
                <a:gridCol w="696475"/>
                <a:gridCol w="679600"/>
                <a:gridCol w="679675"/>
                <a:gridCol w="688025"/>
                <a:gridCol w="679625"/>
                <a:gridCol w="679650"/>
                <a:gridCol w="688050"/>
                <a:gridCol w="721725"/>
                <a:gridCol w="730125"/>
              </a:tblGrid>
              <a:tr h="4818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Yr2($)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Feb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Mar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Apr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May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Aug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Sep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Oct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Nov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Dec</a:t>
                      </a:r>
                    </a:p>
                  </a:txBody>
                  <a:tcPr marL="91425" marR="91425" marT="91425" marB="91425"/>
                </a:tc>
              </a:tr>
              <a:tr h="4374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Sales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14,720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17,013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19,260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21,507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23,754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26,001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28,248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30,495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32,100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32,100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32,100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32,100 </a:t>
                      </a:r>
                    </a:p>
                  </a:txBody>
                  <a:tcPr marL="28575" marR="28575" marT="91425" marB="91425" anchor="b"/>
                </a:tc>
              </a:tr>
              <a:tr h="4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CoGs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12,088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12,786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13,484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14,182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14,880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15,578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16,276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16,974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17,473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17,473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17,473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19,385 </a:t>
                      </a:r>
                    </a:p>
                  </a:txBody>
                  <a:tcPr marL="28575" marR="28575" marT="91425" marB="91425" anchor="b"/>
                </a:tc>
              </a:tr>
              <a:tr h="4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GP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2,632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4,227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5,776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7,325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8,874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10,423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11,972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13,521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14,627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14,627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14,627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12,715 </a:t>
                      </a:r>
                    </a:p>
                  </a:txBody>
                  <a:tcPr marL="28575" marR="28575" marT="91425" marB="91425" anchor="b"/>
                </a:tc>
              </a:tr>
              <a:tr h="4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MK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3,000 </a:t>
                      </a:r>
                    </a:p>
                  </a:txBody>
                  <a:tcPr marL="28575" marR="28575" marT="91425" marB="91425" anchor="b"/>
                </a:tc>
              </a:tr>
              <a:tr h="4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G&amp;A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400 </a:t>
                      </a:r>
                    </a:p>
                  </a:txBody>
                  <a:tcPr marL="28575" marR="28575" marT="91425" marB="91425" anchor="b"/>
                </a:tc>
              </a:tr>
              <a:tr h="4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EBIT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(768)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827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2,376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3,925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5,474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7,023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8,572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10,121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11,227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11,227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11,227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11,227 </a:t>
                      </a:r>
                    </a:p>
                  </a:txBody>
                  <a:tcPr marL="28575" marR="28575" marT="91425" marB="91425" anchor="b"/>
                </a:tc>
              </a:tr>
              <a:tr h="463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CI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(52,440)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(51,613)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(49,413)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(45,778)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(40,709)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(34,206)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(26,268)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(16,896)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(6,500)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3,896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14,292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24,689 </a:t>
                      </a:r>
                    </a:p>
                  </a:txBody>
                  <a:tcPr marL="28575" marR="28575" marT="91425" marB="914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47882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Key Financial AssumptionS</a:t>
            </a:r>
            <a:endParaRPr lang="en" dirty="0"/>
          </a:p>
        </p:txBody>
      </p:sp>
      <p:graphicFrame>
        <p:nvGraphicFramePr>
          <p:cNvPr id="186" name="Shape 186"/>
          <p:cNvGraphicFramePr/>
          <p:nvPr>
            <p:extLst>
              <p:ext uri="{D42A27DB-BD31-4B8C-83A1-F6EECF244321}">
                <p14:modId xmlns:p14="http://schemas.microsoft.com/office/powerpoint/2010/main" val="3118767156"/>
              </p:ext>
            </p:extLst>
          </p:nvPr>
        </p:nvGraphicFramePr>
        <p:xfrm>
          <a:off x="952500" y="1093850"/>
          <a:ext cx="7435924" cy="12526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652"/>
                <a:gridCol w="1256655"/>
                <a:gridCol w="1152856"/>
                <a:gridCol w="1118239"/>
                <a:gridCol w="1187447"/>
                <a:gridCol w="1196075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Ubuntu" panose="020B060402020202020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Year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Year 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Year 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Year 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Year 5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Units Sold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2,220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9,640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11,086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12,749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14,661 </a:t>
                      </a:r>
                    </a:p>
                  </a:txBody>
                  <a:tcPr marL="28575" marR="28575" marT="91425" marB="91425" anchor="b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Fixed Overhead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$90,000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$90,000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$120,000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$120,000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indent="11430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$120,000</a:t>
                      </a:r>
                    </a:p>
                  </a:txBody>
                  <a:tcPr marL="28575" marR="28575" marT="91425" marB="91425" anchor="b"/>
                </a:tc>
              </a:tr>
            </a:tbl>
          </a:graphicData>
        </a:graphic>
      </p:graphicFrame>
      <p:sp>
        <p:nvSpPr>
          <p:cNvPr id="187" name="Shape 187"/>
          <p:cNvSpPr txBox="1"/>
          <p:nvPr/>
        </p:nvSpPr>
        <p:spPr>
          <a:xfrm>
            <a:off x="952500" y="3939902"/>
            <a:ext cx="7239000" cy="102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Ubuntu" panose="020B0604020202020204" charset="0"/>
              </a:rPr>
              <a:t>Average Selling Price: $32.00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Ubuntu" panose="020B0604020202020204" charset="0"/>
              </a:rPr>
              <a:t>Material Cost per Unit: $3.05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Ubuntu" panose="020B0604020202020204" charset="0"/>
              </a:rPr>
              <a:t>Direct Labor Cost per Unit: $0.71</a:t>
            </a:r>
          </a:p>
          <a:p>
            <a:pPr rtl="0">
              <a:spcBef>
                <a:spcPts val="0"/>
              </a:spcBef>
              <a:buNone/>
            </a:pPr>
            <a:r>
              <a:rPr lang="en" sz="1200" dirty="0">
                <a:latin typeface="Ubuntu" panose="020B0604020202020204" charset="0"/>
              </a:rPr>
              <a:t>Variable Overhead per Unit: $3.00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dirty="0">
                <a:latin typeface="Ubuntu" panose="020B0604020202020204" charset="0"/>
              </a:rPr>
              <a:t>Commission per unit per sales rep: 5% </a:t>
            </a:r>
          </a:p>
        </p:txBody>
      </p:sp>
      <p:graphicFrame>
        <p:nvGraphicFramePr>
          <p:cNvPr id="188" name="Shape 188"/>
          <p:cNvGraphicFramePr/>
          <p:nvPr>
            <p:extLst>
              <p:ext uri="{D42A27DB-BD31-4B8C-83A1-F6EECF244321}">
                <p14:modId xmlns:p14="http://schemas.microsoft.com/office/powerpoint/2010/main" val="2387914468"/>
              </p:ext>
            </p:extLst>
          </p:nvPr>
        </p:nvGraphicFramePr>
        <p:xfrm>
          <a:off x="952475" y="2355726"/>
          <a:ext cx="7435948" cy="7924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</a:tblGrid>
              <a:tr h="37270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Yr1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Feb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Mar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Apr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May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Jul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Aug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Sep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Oct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Nov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Dec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60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70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90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100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180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220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260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300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340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380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>
            <p:extLst>
              <p:ext uri="{D42A27DB-BD31-4B8C-83A1-F6EECF244321}">
                <p14:modId xmlns:p14="http://schemas.microsoft.com/office/powerpoint/2010/main" val="83917450"/>
              </p:ext>
            </p:extLst>
          </p:nvPr>
        </p:nvGraphicFramePr>
        <p:xfrm>
          <a:off x="952475" y="3147814"/>
          <a:ext cx="7435948" cy="8244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  <a:gridCol w="571996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Yr2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Jan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Feb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Mar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Apr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May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Jun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Jul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Aug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Sep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Oct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Nov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Dec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US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460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530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600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670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740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810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880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950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1,000</a:t>
                      </a:r>
                    </a:p>
                  </a:txBody>
                  <a:tcPr marL="28575" marR="28575" marT="91425" marB="91425" anchor="b"/>
                </a:tc>
                <a:tc>
                  <a:txBody>
                    <a:bodyPr/>
                    <a:lstStyle/>
                    <a:p>
                      <a:pPr lvl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400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1,000 </a:t>
                      </a:r>
                    </a:p>
                  </a:txBody>
                  <a:tcPr marL="28575" marR="28575" marT="91425" marB="91425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35994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Average cost calucations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52069"/>
              </p:ext>
            </p:extLst>
          </p:nvPr>
        </p:nvGraphicFramePr>
        <p:xfrm>
          <a:off x="179512" y="1131590"/>
          <a:ext cx="8856986" cy="3232953"/>
        </p:xfrm>
        <a:graphic>
          <a:graphicData uri="http://schemas.openxmlformats.org/drawingml/2006/table">
            <a:tbl>
              <a:tblPr/>
              <a:tblGrid>
                <a:gridCol w="1025093"/>
                <a:gridCol w="653715"/>
                <a:gridCol w="813667"/>
                <a:gridCol w="813667"/>
                <a:gridCol w="1286567"/>
                <a:gridCol w="848439"/>
                <a:gridCol w="862347"/>
                <a:gridCol w="917983"/>
                <a:gridCol w="994481"/>
                <a:gridCol w="641027"/>
              </a:tblGrid>
              <a:tr h="6900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Type of Repair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Price Avg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Material Cost 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Time Per Order (hrs)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Labor Cost per Hour (based in Idaho)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% of Total Sales Orders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Ave. Revenue per Order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Ave. Labor Cost per Order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Ave. Material Cost per Order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Ave personal commision per order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Ring Repair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$50.00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$2.00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0.17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$7.25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10.00%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$5.00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$0.12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$0.20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Chain Repair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$26.00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0.08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$7.25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10.00%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$2.60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$0.06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$0.13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Clasp Repair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$15.00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$0.40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0.03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$7.25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25.00%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$3.75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$0.06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$0.19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Prong Repair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$20.00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0.13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$7.25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10.00%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$2.00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Stone Replacement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$55.00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$10.00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0.13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$7.25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25.00%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$13.75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$0.24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$2.50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$0.69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Restringing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$15.00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$0.50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0.08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$7.25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10.00%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$1.50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$0.06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$0.08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Stone Setting/Tightening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$35.00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0.10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$7.25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10.00%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$3.50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$0.07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$0.00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$0.18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9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Total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Ubuntu" panose="020B0604020202020204" charset="0"/>
                      </a:endParaRP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Ubuntu" panose="020B0604020202020204" charset="0"/>
                      </a:endParaRP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Ubuntu" panose="020B0604020202020204" charset="0"/>
                      </a:endParaRP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Ubuntu" panose="020B0604020202020204" charset="0"/>
                      </a:endParaRP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Ubuntu" panose="020B0604020202020204" charset="0"/>
                      </a:endParaRP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$32.10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$0.71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$3.05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" panose="020B0604020202020204" charset="0"/>
                        </a:rPr>
                        <a:t>$1.61</a:t>
                      </a:r>
                    </a:p>
                  </a:txBody>
                  <a:tcPr marL="4071" marR="4071" marT="4071" marB="0" anchor="b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951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breakeven chart</a:t>
            </a:r>
            <a:endParaRPr lang="en" dirty="0"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4" y="1233500"/>
            <a:ext cx="4889981" cy="3521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Shape 196"/>
          <p:cNvGraphicFramePr/>
          <p:nvPr>
            <p:extLst>
              <p:ext uri="{D42A27DB-BD31-4B8C-83A1-F6EECF244321}">
                <p14:modId xmlns:p14="http://schemas.microsoft.com/office/powerpoint/2010/main" val="3196311090"/>
              </p:ext>
            </p:extLst>
          </p:nvPr>
        </p:nvGraphicFramePr>
        <p:xfrm>
          <a:off x="4568075" y="1698437"/>
          <a:ext cx="3589750" cy="2810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4875"/>
                <a:gridCol w="1794875"/>
              </a:tblGrid>
              <a:tr h="397875">
                <a:tc gridSpan="2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Contribution per unit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8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Revenue per unit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$32</a:t>
                      </a:r>
                    </a:p>
                  </a:txBody>
                  <a:tcPr marL="91425" marR="91425" marT="91425" marB="91425"/>
                </a:tc>
              </a:tr>
              <a:tr h="3978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Variable cost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u="sng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$10</a:t>
                      </a:r>
                    </a:p>
                  </a:txBody>
                  <a:tcPr marL="91425" marR="91425" marT="91425" marB="91425"/>
                </a:tc>
              </a:tr>
              <a:tr h="3978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Contribution per unit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$22</a:t>
                      </a:r>
                    </a:p>
                  </a:txBody>
                  <a:tcPr marL="91425" marR="91425" marT="91425" marB="91425"/>
                </a:tc>
              </a:tr>
              <a:tr h="3978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Fixed costs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$130,800</a:t>
                      </a:r>
                    </a:p>
                  </a:txBody>
                  <a:tcPr marL="91425" marR="91425" marT="91425" marB="91425"/>
                </a:tc>
              </a:tr>
              <a:tr h="3978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Break-even volume per year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solidFill>
                            <a:schemeClr val="accent1"/>
                          </a:solidFill>
                          <a:latin typeface="Ubuntu" panose="020B0604020202020204" charset="0"/>
                        </a:rPr>
                        <a:t>5911(493 per month)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23633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Management 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0480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Management team of three co-founders</a:t>
            </a:r>
          </a:p>
          <a:p>
            <a:pPr marL="342900" lvl="0" indent="-30480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Will each have unique roles: </a:t>
            </a:r>
            <a:r>
              <a:rPr lang="en" dirty="0" smtClean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Person 1 for </a:t>
            </a:r>
            <a:r>
              <a:rPr lang="en" dirty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operational overview, </a:t>
            </a:r>
            <a:r>
              <a:rPr lang="en" dirty="0" smtClean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Person 2for </a:t>
            </a:r>
            <a:r>
              <a:rPr lang="en" dirty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marketing strategies </a:t>
            </a:r>
            <a:r>
              <a:rPr lang="en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and </a:t>
            </a:r>
            <a:r>
              <a:rPr lang="en" smtClean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Person 3 for </a:t>
            </a:r>
            <a:r>
              <a:rPr lang="en" dirty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finance handling and investor relations</a:t>
            </a:r>
          </a:p>
          <a:p>
            <a:pPr marL="342900" lvl="0" indent="-30480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Able to work together effectively and efficiently, all have different skill sets, proven in many experiences working on team both at college and in work place</a:t>
            </a:r>
          </a:p>
          <a:p>
            <a:pPr marL="342900" lvl="0" indent="-304800" rtl="0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chemeClr val="accent1"/>
                </a:solidFill>
                <a:latin typeface="Ubuntu" panose="020B0604020202020204" charset="0"/>
                <a:ea typeface="Calibri"/>
                <a:cs typeface="Calibri"/>
                <a:sym typeface="Calibri"/>
              </a:rPr>
              <a:t>Will need to hire workers to conduct repairs as well as sales representatives to form partnerships with large fashion jewelry retailers</a:t>
            </a:r>
          </a:p>
          <a:p>
            <a:pPr lvl="0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solidFill>
                <a:srgbClr val="E91D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8930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Who Are we?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5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b="1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Julia’s Jewels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is a mail-in repair service for your beloved jewelry pieces</a:t>
            </a: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We are revolutionizing 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the jewelry repair service industry by introducing a </a:t>
            </a:r>
            <a:r>
              <a:rPr lang="en" u="sng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cheaper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u="sng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faster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and more </a:t>
            </a:r>
            <a:r>
              <a:rPr lang="en" u="sng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convenient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service</a:t>
            </a:r>
            <a:endParaRPr lang="en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514350" lvl="0" indent="-28575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Aim to target the largely untapped market of broken fashion and medium priced jewelry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What problem do we solve?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251520" y="1131590"/>
            <a:ext cx="8520599" cy="1415083"/>
          </a:xfrm>
          <a:prstGeom prst="rect">
            <a:avLst/>
          </a:prstGeom>
          <a:ln w="12700"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ieces 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of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low-to-medium 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priced jewelry break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easily</a:t>
            </a:r>
          </a:p>
          <a:p>
            <a:pPr marL="5143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Usually 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forgotten and eventually thrown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away</a:t>
            </a:r>
            <a:endParaRPr lang="en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85232" y="3254484"/>
            <a:ext cx="8568952" cy="15542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lvl="0" indent="-285750">
              <a:lnSpc>
                <a:spcPct val="150000"/>
              </a:lnSpc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sz="1800" dirty="0" smtClean="0">
                <a:latin typeface="Ubuntu"/>
                <a:ea typeface="Ubuntu"/>
                <a:cs typeface="Ubuntu"/>
                <a:sym typeface="Ubuntu"/>
              </a:rPr>
              <a:t>We offer a fast</a:t>
            </a:r>
            <a:r>
              <a:rPr lang="en" sz="1800" dirty="0">
                <a:latin typeface="Ubuntu"/>
                <a:ea typeface="Ubuntu"/>
                <a:cs typeface="Ubuntu"/>
                <a:sym typeface="Ubuntu"/>
              </a:rPr>
              <a:t>, easy and convenient way to </a:t>
            </a:r>
            <a:r>
              <a:rPr lang="en" sz="1800" dirty="0" smtClean="0">
                <a:latin typeface="Ubuntu"/>
                <a:ea typeface="Ubuntu"/>
                <a:cs typeface="Ubuntu"/>
                <a:sym typeface="Ubuntu"/>
              </a:rPr>
              <a:t>repair these pieces</a:t>
            </a:r>
            <a:endParaRPr lang="en" sz="1800" dirty="0">
              <a:latin typeface="Ubuntu"/>
              <a:ea typeface="Ubuntu"/>
              <a:cs typeface="Ubuntu"/>
              <a:sym typeface="Ubuntu"/>
            </a:endParaRPr>
          </a:p>
          <a:p>
            <a:pPr marL="514350" lvl="0" indent="-285750">
              <a:lnSpc>
                <a:spcPct val="150000"/>
              </a:lnSpc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sz="1800" dirty="0" smtClean="0">
                <a:latin typeface="Ubuntu"/>
                <a:ea typeface="Ubuntu"/>
                <a:cs typeface="Ubuntu"/>
                <a:sym typeface="Ubuntu"/>
              </a:rPr>
              <a:t>Don’t waste precious  time locating </a:t>
            </a:r>
            <a:r>
              <a:rPr lang="en" sz="1800" dirty="0">
                <a:latin typeface="Ubuntu"/>
                <a:ea typeface="Ubuntu"/>
                <a:cs typeface="Ubuntu"/>
                <a:sym typeface="Ubuntu"/>
              </a:rPr>
              <a:t>and </a:t>
            </a:r>
            <a:r>
              <a:rPr lang="en" sz="1800" dirty="0" smtClean="0">
                <a:latin typeface="Ubuntu"/>
                <a:ea typeface="Ubuntu"/>
                <a:cs typeface="Ubuntu"/>
                <a:sym typeface="Ubuntu"/>
              </a:rPr>
              <a:t>driving </a:t>
            </a:r>
            <a:r>
              <a:rPr lang="en" sz="1800" dirty="0">
                <a:latin typeface="Ubuntu"/>
                <a:ea typeface="Ubuntu"/>
                <a:cs typeface="Ubuntu"/>
                <a:sym typeface="Ubuntu"/>
              </a:rPr>
              <a:t>to a jewelry </a:t>
            </a:r>
            <a:r>
              <a:rPr lang="en" sz="1800" dirty="0" smtClean="0">
                <a:latin typeface="Ubuntu"/>
                <a:ea typeface="Ubuntu"/>
                <a:cs typeface="Ubuntu"/>
                <a:sym typeface="Ubuntu"/>
              </a:rPr>
              <a:t>store</a:t>
            </a:r>
          </a:p>
          <a:p>
            <a:pPr marL="514350" lvl="0" indent="-285750">
              <a:lnSpc>
                <a:spcPct val="150000"/>
              </a:lnSpc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sz="1800" dirty="0" smtClean="0">
                <a:latin typeface="Ubuntu"/>
                <a:ea typeface="Ubuntu"/>
                <a:cs typeface="Ubuntu"/>
                <a:sym typeface="Ubuntu"/>
              </a:rPr>
              <a:t>Simply send us </a:t>
            </a:r>
            <a:r>
              <a:rPr lang="en" sz="1800" dirty="0">
                <a:latin typeface="Ubuntu"/>
                <a:ea typeface="Ubuntu"/>
                <a:cs typeface="Ubuntu"/>
                <a:sym typeface="Ubuntu"/>
              </a:rPr>
              <a:t>your broken pieces</a:t>
            </a:r>
          </a:p>
          <a:p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2627784" y="2335147"/>
            <a:ext cx="958572" cy="1028691"/>
          </a:xfrm>
          <a:prstGeom prst="downArrow">
            <a:avLst/>
          </a:prstGeom>
          <a:solidFill>
            <a:srgbClr val="E91D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our market?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179512" y="1180372"/>
            <a:ext cx="4260299" cy="33401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Ubuntu"/>
            </a:pPr>
            <a:r>
              <a:rPr lang="en" sz="1400" b="1" u="sng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Current Jewelry </a:t>
            </a:r>
            <a:r>
              <a:rPr lang="en" sz="1400" b="1" u="sng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lang="en" sz="1400" b="1" u="sng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epair Industry:</a:t>
            </a:r>
          </a:p>
          <a:p>
            <a:pPr marL="514350" lvl="0" indent="-28575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$</a:t>
            </a:r>
            <a:r>
              <a:rPr lang="en" sz="14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500 Million </a:t>
            </a:r>
            <a:r>
              <a:rPr lang="en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annual revenue</a:t>
            </a:r>
          </a:p>
          <a:p>
            <a:pPr marL="514350" lvl="0" indent="-28575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Highly </a:t>
            </a:r>
            <a:r>
              <a:rPr lang="en" sz="14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fragmented, low level of concentration = low barriers to </a:t>
            </a:r>
            <a:r>
              <a:rPr lang="en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entry</a:t>
            </a:r>
          </a:p>
          <a:p>
            <a:pPr marL="514350" indent="-28575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sz="14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Leading firm only 1% market </a:t>
            </a:r>
            <a:r>
              <a:rPr lang="en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share</a:t>
            </a:r>
            <a:endParaRPr lang="en" sz="140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514350" lvl="0" indent="-285750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" sz="14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Reasonable goal of 0.5-1% market share or $2.5-5 Million in revenue 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" name="Shape 83"/>
          <p:cNvSpPr txBox="1">
            <a:spLocks/>
          </p:cNvSpPr>
          <p:nvPr/>
        </p:nvSpPr>
        <p:spPr>
          <a:xfrm>
            <a:off x="4571998" y="1131590"/>
            <a:ext cx="4260299" cy="381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None/>
              <a:defRPr sz="18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None/>
              <a:defRPr sz="1400" b="0" i="0" u="none" strike="noStrike" cap="none" baseline="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  <a:rtl val="0"/>
              </a:defRPr>
            </a:lvl9pPr>
          </a:lstStyle>
          <a:p>
            <a:pPr marL="457200" indent="-22860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Ubuntu"/>
              <a:buNone/>
            </a:pPr>
            <a:r>
              <a:rPr lang="en-US" sz="1400" b="1" u="sng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Untapped Fashion Jewelry Owner</a:t>
            </a:r>
            <a:r>
              <a:rPr lang="en-US" sz="1400" b="1" u="sng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-US" sz="1400" b="1" u="sng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Market:</a:t>
            </a:r>
          </a:p>
          <a:p>
            <a:pPr marL="514350" indent="-28575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-US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Hard </a:t>
            </a:r>
            <a:r>
              <a:rPr lang="en-US" sz="14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to estimate size of target market in this industry, but higher chance of pieces breaking</a:t>
            </a:r>
          </a:p>
          <a:p>
            <a:pPr marL="514350" indent="-28575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-US" sz="140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Have broken pieces, don’t usually seek to repair due to limited time and </a:t>
            </a:r>
            <a:r>
              <a:rPr lang="en-US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money</a:t>
            </a:r>
          </a:p>
          <a:p>
            <a:pPr marL="514350" indent="-28575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25000"/>
              <a:buBlip>
                <a:blip r:embed="rId3"/>
              </a:buBlip>
            </a:pPr>
            <a:r>
              <a:rPr lang="en-US" sz="140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Fashion Jewelry Sales industry $200 Billion annual revenue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Who </a:t>
            </a:r>
            <a:r>
              <a:rPr lang="en" dirty="0" smtClean="0"/>
              <a:t>Will We </a:t>
            </a:r>
            <a:r>
              <a:rPr lang="en" dirty="0"/>
              <a:t>B</a:t>
            </a:r>
            <a:r>
              <a:rPr lang="en" dirty="0" smtClean="0"/>
              <a:t>e </a:t>
            </a:r>
            <a:r>
              <a:rPr lang="en" dirty="0"/>
              <a:t>Targeting?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36796" y="1203598"/>
            <a:ext cx="5917799" cy="3774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</a:pPr>
            <a:r>
              <a:rPr lang="en" u="sng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Fashion J</a:t>
            </a:r>
            <a:r>
              <a:rPr lang="en" u="sng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ewelry Owner:</a:t>
            </a:r>
            <a:endParaRPr lang="en" u="sng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indent="-28575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25000"/>
              <a:buBlip>
                <a:blip r:embed="rId3"/>
              </a:buBlip>
            </a:pP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Young- middle-aged</a:t>
            </a:r>
            <a:endParaRPr lang="en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5000"/>
              <a:buBlip>
                <a:blip r:embed="rId3"/>
              </a:buBlip>
            </a:pP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Busy 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individual </a:t>
            </a:r>
            <a:endParaRPr lang="en" dirty="0" smtClean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5000"/>
              <a:buBlip>
                <a:blip r:embed="rId3"/>
              </a:buBlip>
            </a:pP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Wears 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fashion jewelry as a means of </a:t>
            </a: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self-expression</a:t>
            </a:r>
          </a:p>
          <a:p>
            <a:pPr marL="285750" lvl="0" indent="-28575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5000"/>
              <a:buBlip>
                <a:blip r:embed="rId3"/>
              </a:buBlip>
            </a:pPr>
            <a:r>
              <a:rPr lang="en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Jewelry 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has high sentimental value</a:t>
            </a:r>
          </a:p>
          <a:p>
            <a:pPr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91D63"/>
              </a:solidFill>
              <a:latin typeface="Arial"/>
              <a:ea typeface="Arial"/>
              <a:cs typeface="Arial"/>
              <a:sym typeface="Arial"/>
            </a:endParaRPr>
          </a:p>
          <a:p>
            <a:pPr rtl="0">
              <a:lnSpc>
                <a:spcPct val="200000"/>
              </a:lnSpc>
              <a:spcBef>
                <a:spcPts val="0"/>
              </a:spcBef>
              <a:buNone/>
            </a:pPr>
            <a:endParaRPr sz="1400" dirty="0">
              <a:solidFill>
                <a:srgbClr val="E91D6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26" y="1131590"/>
            <a:ext cx="1872208" cy="3744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154" b="91385" l="16788" r="89588"/>
                    </a14:imgEffect>
                  </a14:imgLayer>
                </a14:imgProps>
              </a:ext>
            </a:extLst>
          </a:blip>
          <a:srcRect l="15097" t="14513" r="11470" b="9457"/>
          <a:stretch/>
        </p:blipFill>
        <p:spPr>
          <a:xfrm>
            <a:off x="1080343" y="2067694"/>
            <a:ext cx="604174" cy="65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Straight Arrow Connector 65"/>
          <p:cNvCxnSpPr/>
          <p:nvPr/>
        </p:nvCxnSpPr>
        <p:spPr>
          <a:xfrm flipV="1">
            <a:off x="1706524" y="1635646"/>
            <a:ext cx="14253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lide Number Placeholder 6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599" cy="800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How do we do it?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50" y="3171553"/>
            <a:ext cx="839688" cy="17918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>
            <a:spLocks noGrp="1"/>
          </p:cNvSpPr>
          <p:nvPr>
            <p:ph type="ctrTitle" idx="2"/>
          </p:nvPr>
        </p:nvSpPr>
        <p:spPr>
          <a:xfrm>
            <a:off x="6760025" y="555400"/>
            <a:ext cx="1037099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dirty="0">
                <a:solidFill>
                  <a:srgbClr val="FFFFFF"/>
                </a:solidFill>
                <a:latin typeface="Amatic SC" panose="020B0604020202020204" charset="0"/>
              </a:rPr>
              <a:t>Julia’s Jewels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76436588"/>
              </p:ext>
            </p:extLst>
          </p:nvPr>
        </p:nvGraphicFramePr>
        <p:xfrm>
          <a:off x="-319900" y="555526"/>
          <a:ext cx="94639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" r="7437" b="8869"/>
          <a:stretch/>
        </p:blipFill>
        <p:spPr bwMode="auto">
          <a:xfrm>
            <a:off x="6876256" y="3359916"/>
            <a:ext cx="2046434" cy="126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11775"/>
            <a:ext cx="1731997" cy="111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dirty="0"/>
              <a:t>Who are our competitors?</a:t>
            </a:r>
            <a:r>
              <a:rPr lang="en-US" b="0" dirty="0"/>
              <a:t/>
            </a:r>
            <a:br>
              <a:rPr lang="en-US" b="0" dirty="0"/>
            </a:b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75286" y="1189682"/>
            <a:ext cx="7284874" cy="3340199"/>
          </a:xfrm>
        </p:spPr>
        <p:txBody>
          <a:bodyPr/>
          <a:lstStyle/>
          <a:p>
            <a:pPr fontAlgn="base"/>
            <a:r>
              <a:rPr lang="en-US" sz="1600" u="sng" dirty="0">
                <a:solidFill>
                  <a:schemeClr val="accent1"/>
                </a:solidFill>
                <a:latin typeface="Ubuntu" panose="020B0604020202020204" charset="0"/>
              </a:rPr>
              <a:t>Jewelry retailers </a:t>
            </a: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such as Kay Jewelers, </a:t>
            </a:r>
            <a:r>
              <a:rPr lang="en-US" sz="1600" dirty="0" err="1">
                <a:solidFill>
                  <a:schemeClr val="accent1"/>
                </a:solidFill>
                <a:latin typeface="Ubuntu" panose="020B0604020202020204" charset="0"/>
              </a:rPr>
              <a:t>Zales</a:t>
            </a: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, Tiffany &amp; </a:t>
            </a:r>
            <a:r>
              <a:rPr lang="en-US" sz="1600" dirty="0" smtClean="0">
                <a:solidFill>
                  <a:schemeClr val="accent1"/>
                </a:solidFill>
                <a:latin typeface="Ubuntu" panose="020B0604020202020204" charset="0"/>
              </a:rPr>
              <a:t>Co.</a:t>
            </a:r>
          </a:p>
          <a:p>
            <a:pPr marL="285750" lvl="6" indent="-285750" fontAlgn="base">
              <a:buSzPct val="125000"/>
              <a:buBlip>
                <a:blip r:embed="rId3"/>
              </a:buBlip>
            </a:pPr>
            <a:r>
              <a:rPr lang="en-US" sz="1600" dirty="0" smtClean="0">
                <a:solidFill>
                  <a:schemeClr val="accent1"/>
                </a:solidFill>
                <a:latin typeface="Ubuntu" panose="020B0604020202020204" charset="0"/>
              </a:rPr>
              <a:t>We provide a </a:t>
            </a:r>
            <a:r>
              <a:rPr lang="en-US" sz="1600" b="1" dirty="0" smtClean="0">
                <a:solidFill>
                  <a:schemeClr val="accent1"/>
                </a:solidFill>
                <a:latin typeface="Ubuntu" panose="020B0604020202020204" charset="0"/>
              </a:rPr>
              <a:t>faster service</a:t>
            </a:r>
            <a:r>
              <a:rPr lang="en-US" sz="1600" dirty="0" smtClean="0">
                <a:solidFill>
                  <a:schemeClr val="accent1"/>
                </a:solidFill>
                <a:latin typeface="Ubuntu" panose="020B0604020202020204" charset="0"/>
              </a:rPr>
              <a:t> at rapid return rate</a:t>
            </a:r>
          </a:p>
          <a:p>
            <a:pPr fontAlgn="base"/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/>
            </a:r>
            <a:b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</a:br>
            <a:r>
              <a:rPr lang="en-US" sz="1600" u="sng" dirty="0">
                <a:solidFill>
                  <a:schemeClr val="accent1"/>
                </a:solidFill>
                <a:latin typeface="Ubuntu" panose="020B0604020202020204" charset="0"/>
              </a:rPr>
              <a:t>Specialized jewelry repair stores</a:t>
            </a: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 (brick and mortar) such as Fast-Fix</a:t>
            </a:r>
          </a:p>
          <a:p>
            <a:pPr marL="285750" lvl="1" indent="-285750" fontAlgn="base">
              <a:buSzPct val="125000"/>
              <a:buBlip>
                <a:blip r:embed="rId3"/>
              </a:buBlip>
            </a:pP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We are </a:t>
            </a:r>
            <a:r>
              <a:rPr lang="en-US" sz="1600" b="1" dirty="0">
                <a:solidFill>
                  <a:schemeClr val="accent1"/>
                </a:solidFill>
                <a:latin typeface="Ubuntu" panose="020B0604020202020204" charset="0"/>
              </a:rPr>
              <a:t>more convenient</a:t>
            </a: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 with mail-in service that is not location </a:t>
            </a:r>
            <a:r>
              <a:rPr lang="en-US" sz="1600" dirty="0" smtClean="0">
                <a:solidFill>
                  <a:schemeClr val="accent1"/>
                </a:solidFill>
                <a:latin typeface="Ubuntu" panose="020B0604020202020204" charset="0"/>
              </a:rPr>
              <a:t>dependent</a:t>
            </a:r>
          </a:p>
          <a:p>
            <a:pPr fontAlgn="base"/>
            <a:endParaRPr lang="en-US" sz="100" u="sng" dirty="0" smtClean="0">
              <a:solidFill>
                <a:schemeClr val="accent1"/>
              </a:solidFill>
              <a:latin typeface="Ubuntu" panose="020B0604020202020204" charset="0"/>
            </a:endParaRPr>
          </a:p>
          <a:p>
            <a:pPr fontAlgn="base"/>
            <a:r>
              <a:rPr lang="en-US" sz="1600" u="sng" dirty="0" smtClean="0">
                <a:solidFill>
                  <a:schemeClr val="accent1"/>
                </a:solidFill>
                <a:latin typeface="Ubuntu" panose="020B0604020202020204" charset="0"/>
              </a:rPr>
              <a:t>Mail-in </a:t>
            </a:r>
            <a:r>
              <a:rPr lang="en-US" sz="1600" u="sng" dirty="0">
                <a:solidFill>
                  <a:schemeClr val="accent1"/>
                </a:solidFill>
                <a:latin typeface="Ubuntu" panose="020B0604020202020204" charset="0"/>
              </a:rPr>
              <a:t>jewelry repair services</a:t>
            </a: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 (online) such as Vanguard Jewelry</a:t>
            </a:r>
          </a:p>
          <a:p>
            <a:pPr marL="285750" lvl="1" indent="-285750" fontAlgn="base">
              <a:buSzPct val="125000"/>
              <a:buBlip>
                <a:blip r:embed="rId3"/>
              </a:buBlip>
            </a:pP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We are a </a:t>
            </a:r>
            <a:r>
              <a:rPr lang="en-US" sz="1600" b="1" dirty="0">
                <a:solidFill>
                  <a:schemeClr val="accent1"/>
                </a:solidFill>
                <a:latin typeface="Ubuntu" panose="020B0604020202020204" charset="0"/>
              </a:rPr>
              <a:t>more affordable</a:t>
            </a:r>
            <a:r>
              <a:rPr lang="en-US" sz="1600" dirty="0">
                <a:solidFill>
                  <a:schemeClr val="accent1"/>
                </a:solidFill>
                <a:latin typeface="Ubuntu" panose="020B0604020202020204" charset="0"/>
              </a:rPr>
              <a:t> service with a lower average repair fee</a:t>
            </a:r>
          </a:p>
          <a:p>
            <a:r>
              <a:rPr lang="en-US" dirty="0">
                <a:latin typeface="Ubuntu" panose="020B0604020202020204" charset="0"/>
              </a:rPr>
              <a:t/>
            </a:r>
            <a:br>
              <a:rPr lang="en-US" dirty="0">
                <a:latin typeface="Ubuntu" panose="020B0604020202020204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http://logosandbrands.directory/wp-content/themes/directorypress/thumbs/Tiffany-Co-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46" y="1203598"/>
            <a:ext cx="1058748" cy="81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galleriadallas.wpengine.netdna-cdn.com/wp-content/uploads/2012/08/Fast_Fix_Jewlr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1" y="2427734"/>
            <a:ext cx="1152603" cy="74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o Vanguard Jewelr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58"/>
          <a:stretch/>
        </p:blipFill>
        <p:spPr bwMode="auto">
          <a:xfrm>
            <a:off x="35496" y="4011909"/>
            <a:ext cx="1574048" cy="36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1346978" y="1331068"/>
            <a:ext cx="657964" cy="288032"/>
          </a:xfrm>
          <a:prstGeom prst="rightArrow">
            <a:avLst/>
          </a:prstGeom>
          <a:solidFill>
            <a:srgbClr val="E91D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1259632" y="2571750"/>
            <a:ext cx="744586" cy="288032"/>
          </a:xfrm>
          <a:prstGeom prst="rightArrow">
            <a:avLst/>
          </a:prstGeom>
          <a:solidFill>
            <a:srgbClr val="E91D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1609544" y="4011910"/>
            <a:ext cx="394674" cy="288032"/>
          </a:xfrm>
          <a:prstGeom prst="rightArrow">
            <a:avLst/>
          </a:prstGeom>
          <a:solidFill>
            <a:srgbClr val="E91D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will we market?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7504" y="1203598"/>
            <a:ext cx="3999899" cy="3340199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Ubuntu" panose="020B0604020202020204" charset="0"/>
              </a:rPr>
              <a:t>Year 1: </a:t>
            </a:r>
            <a:r>
              <a:rPr lang="en-US" b="1" dirty="0">
                <a:solidFill>
                  <a:schemeClr val="accent1"/>
                </a:solidFill>
                <a:latin typeface="Ubuntu" panose="020B0604020202020204" charset="0"/>
              </a:rPr>
              <a:t>Focus on online and WOM marketing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4427984" y="1203598"/>
            <a:ext cx="4311600" cy="3672408"/>
          </a:xfrm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latin typeface="Ubuntu" panose="020B0604020202020204" charset="0"/>
              </a:rPr>
              <a:t>Year 2</a:t>
            </a:r>
            <a:r>
              <a:rPr lang="en-US" b="1" dirty="0">
                <a:solidFill>
                  <a:schemeClr val="accent1"/>
                </a:solidFill>
                <a:latin typeface="Ubuntu" panose="020B0604020202020204" charset="0"/>
              </a:rPr>
              <a:t>: Focus on in-store, magazine and trade show marketing </a:t>
            </a:r>
            <a:r>
              <a:rPr lang="en-US" dirty="0"/>
              <a:t>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7521659"/>
              </p:ext>
            </p:extLst>
          </p:nvPr>
        </p:nvGraphicFramePr>
        <p:xfrm>
          <a:off x="107504" y="1635646"/>
          <a:ext cx="417646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031527"/>
              </p:ext>
            </p:extLst>
          </p:nvPr>
        </p:nvGraphicFramePr>
        <p:xfrm>
          <a:off x="4283968" y="1923678"/>
          <a:ext cx="4711700" cy="284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4319972" y="1347614"/>
            <a:ext cx="36004" cy="3528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1589</Words>
  <Application>Microsoft Office PowerPoint</Application>
  <PresentationFormat>On-screen Show (16:9)</PresentationFormat>
  <Paragraphs>574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Amatic SC</vt:lpstr>
      <vt:lpstr>Ubuntu</vt:lpstr>
      <vt:lpstr>Source Code Pro</vt:lpstr>
      <vt:lpstr>Calibri</vt:lpstr>
      <vt:lpstr>Wingdings</vt:lpstr>
      <vt:lpstr>Arial</vt:lpstr>
      <vt:lpstr>beach-day</vt:lpstr>
      <vt:lpstr>1_beach-day</vt:lpstr>
      <vt:lpstr>Julia’s Jewels</vt:lpstr>
      <vt:lpstr>What if?</vt:lpstr>
      <vt:lpstr>Who Are we?</vt:lpstr>
      <vt:lpstr>What problem do we solve?</vt:lpstr>
      <vt:lpstr>What is our market?</vt:lpstr>
      <vt:lpstr>Who Will We Be Targeting?</vt:lpstr>
      <vt:lpstr>How do we do it?</vt:lpstr>
      <vt:lpstr>Who are our competitors? </vt:lpstr>
      <vt:lpstr>How will we market? </vt:lpstr>
      <vt:lpstr>who will we partner with? </vt:lpstr>
      <vt:lpstr>Risks?</vt:lpstr>
      <vt:lpstr>How will we make money?</vt:lpstr>
      <vt:lpstr>How much money will we make?</vt:lpstr>
      <vt:lpstr>When do we break even?</vt:lpstr>
      <vt:lpstr>How will we grow?</vt:lpstr>
      <vt:lpstr>How can you invest?  </vt:lpstr>
      <vt:lpstr>why should you invest? </vt:lpstr>
      <vt:lpstr>Thank you. Any questions?</vt:lpstr>
      <vt:lpstr>Backup Slides</vt:lpstr>
      <vt:lpstr>First year Income Statement</vt:lpstr>
      <vt:lpstr>Second year Income Statement</vt:lpstr>
      <vt:lpstr>Key Financial AssumptionS</vt:lpstr>
      <vt:lpstr>Average cost calucations</vt:lpstr>
      <vt:lpstr>breakeven chart</vt:lpstr>
      <vt:lpstr>Management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Julia’s Jewels</dc:title>
  <dc:creator>Julia</dc:creator>
  <cp:lastModifiedBy>Marton, Peter</cp:lastModifiedBy>
  <cp:revision>60</cp:revision>
  <dcterms:modified xsi:type="dcterms:W3CDTF">2016-03-26T19:27:11Z</dcterms:modified>
</cp:coreProperties>
</file>