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 id="2147483697" r:id="rId2"/>
    <p:sldMasterId id="2147483745" r:id="rId3"/>
    <p:sldMasterId id="2147483757" r:id="rId4"/>
    <p:sldMasterId id="2147483769" r:id="rId5"/>
    <p:sldMasterId id="2147483781" r:id="rId6"/>
    <p:sldMasterId id="2147483793" r:id="rId7"/>
    <p:sldMasterId id="2147483805" r:id="rId8"/>
  </p:sldMasterIdLst>
  <p:notesMasterIdLst>
    <p:notesMasterId r:id="rId35"/>
  </p:notesMasterIdLst>
  <p:handoutMasterIdLst>
    <p:handoutMasterId r:id="rId36"/>
  </p:handoutMasterIdLst>
  <p:sldIdLst>
    <p:sldId id="256" r:id="rId9"/>
    <p:sldId id="282" r:id="rId10"/>
    <p:sldId id="275" r:id="rId11"/>
    <p:sldId id="283" r:id="rId12"/>
    <p:sldId id="259" r:id="rId13"/>
    <p:sldId id="279" r:id="rId14"/>
    <p:sldId id="261" r:id="rId15"/>
    <p:sldId id="268" r:id="rId16"/>
    <p:sldId id="289" r:id="rId17"/>
    <p:sldId id="288" r:id="rId18"/>
    <p:sldId id="264" r:id="rId19"/>
    <p:sldId id="263" r:id="rId20"/>
    <p:sldId id="280" r:id="rId21"/>
    <p:sldId id="281" r:id="rId22"/>
    <p:sldId id="274" r:id="rId23"/>
    <p:sldId id="284" r:id="rId24"/>
    <p:sldId id="269" r:id="rId25"/>
    <p:sldId id="287" r:id="rId26"/>
    <p:sldId id="291" r:id="rId27"/>
    <p:sldId id="292" r:id="rId28"/>
    <p:sldId id="293" r:id="rId29"/>
    <p:sldId id="271" r:id="rId30"/>
    <p:sldId id="290" r:id="rId31"/>
    <p:sldId id="272" r:id="rId32"/>
    <p:sldId id="273"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FF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82741" autoAdjust="0"/>
  </p:normalViewPr>
  <p:slideViewPr>
    <p:cSldViewPr snapToGrid="0">
      <p:cViewPr varScale="1">
        <p:scale>
          <a:sx n="74" d="100"/>
          <a:sy n="74" d="100"/>
        </p:scale>
        <p:origin x="76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acobomiralles:Dropbox:SI%20444%20TEAM:FinancialsPICKAPP%20(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acobomiralles:Dropbox:SI%20444%20TEAM:FinancialsPICKAPP%20(1).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jacobomiralles:Dropbox:SI%20444%20TEAM:FinancialsPICKAPP%20(1).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jacobomiralles:Dropbox:SI%20444%20TEAM:FinancialsPICKAPP%20(1).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jacobomiralles:Dropbox:SI%20444%20TEAM:FinancialsPICKAPP%20(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800"/>
            </a:pPr>
            <a:r>
              <a:rPr lang="es-ES" sz="2800" b="0" u="sng" dirty="0" smtClean="0">
                <a:solidFill>
                  <a:srgbClr val="008000"/>
                </a:solidFill>
                <a:latin typeface="Optima"/>
                <a:cs typeface="Optima"/>
              </a:rPr>
              <a:t>REVENUE/COST</a:t>
            </a:r>
            <a:r>
              <a:rPr lang="es-ES" sz="2800" b="0" u="sng" baseline="0" dirty="0" smtClean="0">
                <a:solidFill>
                  <a:srgbClr val="008000"/>
                </a:solidFill>
                <a:latin typeface="Optima"/>
                <a:cs typeface="Optima"/>
              </a:rPr>
              <a:t> *</a:t>
            </a:r>
            <a:r>
              <a:rPr lang="es-ES" sz="2800" b="0" u="sng" baseline="0" dirty="0" err="1" smtClean="0">
                <a:solidFill>
                  <a:srgbClr val="008000"/>
                </a:solidFill>
                <a:latin typeface="Optima"/>
                <a:cs typeface="Optima"/>
              </a:rPr>
              <a:t>monthly</a:t>
            </a:r>
            <a:r>
              <a:rPr lang="es-ES" sz="2800" b="0" u="sng" baseline="0" dirty="0" smtClean="0">
                <a:solidFill>
                  <a:srgbClr val="008000"/>
                </a:solidFill>
                <a:latin typeface="Optima"/>
                <a:cs typeface="Optima"/>
              </a:rPr>
              <a:t>, </a:t>
            </a:r>
            <a:r>
              <a:rPr lang="es-ES" sz="2800" b="0" u="sng" baseline="0" dirty="0" err="1" smtClean="0">
                <a:solidFill>
                  <a:srgbClr val="008000"/>
                </a:solidFill>
                <a:latin typeface="Optima"/>
                <a:cs typeface="Optima"/>
              </a:rPr>
              <a:t>not</a:t>
            </a:r>
            <a:r>
              <a:rPr lang="es-ES" sz="2800" b="0" u="sng" baseline="0" dirty="0" smtClean="0">
                <a:solidFill>
                  <a:srgbClr val="008000"/>
                </a:solidFill>
                <a:latin typeface="Optima"/>
                <a:cs typeface="Optima"/>
              </a:rPr>
              <a:t> </a:t>
            </a:r>
            <a:r>
              <a:rPr lang="es-ES" sz="2800" b="0" u="sng" baseline="0" dirty="0" err="1" smtClean="0">
                <a:solidFill>
                  <a:srgbClr val="008000"/>
                </a:solidFill>
                <a:latin typeface="Optima"/>
                <a:cs typeface="Optima"/>
              </a:rPr>
              <a:t>cumulative</a:t>
            </a:r>
            <a:endParaRPr lang="es-ES" sz="2800" b="0" u="sng" dirty="0">
              <a:solidFill>
                <a:srgbClr val="008000"/>
              </a:solidFill>
              <a:latin typeface="Optima"/>
              <a:cs typeface="Optima"/>
            </a:endParaRPr>
          </a:p>
        </c:rich>
      </c:tx>
      <c:layout>
        <c:manualLayout>
          <c:xMode val="edge"/>
          <c:yMode val="edge"/>
          <c:x val="0.20731200787401599"/>
          <c:y val="0"/>
        </c:manualLayout>
      </c:layout>
      <c:overlay val="0"/>
    </c:title>
    <c:autoTitleDeleted val="0"/>
    <c:plotArea>
      <c:layout/>
      <c:lineChart>
        <c:grouping val="standard"/>
        <c:varyColors val="0"/>
        <c:ser>
          <c:idx val="0"/>
          <c:order val="0"/>
          <c:tx>
            <c:strRef>
              <c:f>Hoja1!$A$3</c:f>
              <c:strCache>
                <c:ptCount val="1"/>
                <c:pt idx="0">
                  <c:v>Revenues</c:v>
                </c:pt>
              </c:strCache>
            </c:strRef>
          </c:tx>
          <c:marker>
            <c:symbol val="none"/>
          </c:marker>
          <c:cat>
            <c:numRef>
              <c:f>Hoja1!$B$2:$Y$2</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Hoja1!$B$3:$Y$3</c:f>
              <c:numCache>
                <c:formatCode>"$"#,##0;[Red]\-"$"#,##0</c:formatCode>
                <c:ptCount val="24"/>
                <c:pt idx="0">
                  <c:v>0</c:v>
                </c:pt>
                <c:pt idx="1">
                  <c:v>0</c:v>
                </c:pt>
                <c:pt idx="2">
                  <c:v>0</c:v>
                </c:pt>
                <c:pt idx="3">
                  <c:v>660</c:v>
                </c:pt>
                <c:pt idx="4">
                  <c:v>1320</c:v>
                </c:pt>
                <c:pt idx="5">
                  <c:v>2475</c:v>
                </c:pt>
                <c:pt idx="6">
                  <c:v>5566</c:v>
                </c:pt>
                <c:pt idx="7">
                  <c:v>8470</c:v>
                </c:pt>
                <c:pt idx="8">
                  <c:v>9900</c:v>
                </c:pt>
                <c:pt idx="9">
                  <c:v>10010</c:v>
                </c:pt>
                <c:pt idx="10">
                  <c:v>11550</c:v>
                </c:pt>
                <c:pt idx="11">
                  <c:v>14520</c:v>
                </c:pt>
                <c:pt idx="12" formatCode="General">
                  <c:v>14520</c:v>
                </c:pt>
                <c:pt idx="13" formatCode="General">
                  <c:v>13200</c:v>
                </c:pt>
                <c:pt idx="14" formatCode="General">
                  <c:v>13200</c:v>
                </c:pt>
                <c:pt idx="15" formatCode="General">
                  <c:v>14025</c:v>
                </c:pt>
                <c:pt idx="16" formatCode="General">
                  <c:v>17424</c:v>
                </c:pt>
                <c:pt idx="17" formatCode="General">
                  <c:v>20570</c:v>
                </c:pt>
                <c:pt idx="18" formatCode="General">
                  <c:v>27588</c:v>
                </c:pt>
                <c:pt idx="19" formatCode="General">
                  <c:v>34848</c:v>
                </c:pt>
                <c:pt idx="20" formatCode="General">
                  <c:v>30250</c:v>
                </c:pt>
                <c:pt idx="21" formatCode="General">
                  <c:v>27500</c:v>
                </c:pt>
                <c:pt idx="22" formatCode="General">
                  <c:v>30250</c:v>
                </c:pt>
                <c:pt idx="23" formatCode="General">
                  <c:v>34606</c:v>
                </c:pt>
              </c:numCache>
            </c:numRef>
          </c:val>
          <c:smooth val="0"/>
        </c:ser>
        <c:ser>
          <c:idx val="1"/>
          <c:order val="1"/>
          <c:tx>
            <c:strRef>
              <c:f>Hoja1!$A$4</c:f>
              <c:strCache>
                <c:ptCount val="1"/>
                <c:pt idx="0">
                  <c:v>Fixed Costs</c:v>
                </c:pt>
              </c:strCache>
            </c:strRef>
          </c:tx>
          <c:marker>
            <c:symbol val="none"/>
          </c:marker>
          <c:cat>
            <c:numRef>
              <c:f>Hoja1!$B$2:$Y$2</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Hoja1!$B$4:$Y$4</c:f>
              <c:numCache>
                <c:formatCode>"$"#,##0;[Red]\-"$"#,##0</c:formatCode>
                <c:ptCount val="24"/>
                <c:pt idx="0">
                  <c:v>9000</c:v>
                </c:pt>
                <c:pt idx="1">
                  <c:v>9000</c:v>
                </c:pt>
                <c:pt idx="2">
                  <c:v>14000</c:v>
                </c:pt>
                <c:pt idx="3">
                  <c:v>5360</c:v>
                </c:pt>
                <c:pt idx="4">
                  <c:v>5120</c:v>
                </c:pt>
                <c:pt idx="5">
                  <c:v>5120</c:v>
                </c:pt>
                <c:pt idx="6">
                  <c:v>5360</c:v>
                </c:pt>
                <c:pt idx="7">
                  <c:v>5240</c:v>
                </c:pt>
                <c:pt idx="8">
                  <c:v>5240</c:v>
                </c:pt>
                <c:pt idx="9">
                  <c:v>5120</c:v>
                </c:pt>
                <c:pt idx="10">
                  <c:v>5120</c:v>
                </c:pt>
                <c:pt idx="11">
                  <c:v>5240</c:v>
                </c:pt>
                <c:pt idx="12">
                  <c:v>12000</c:v>
                </c:pt>
                <c:pt idx="13">
                  <c:v>12000</c:v>
                </c:pt>
                <c:pt idx="14">
                  <c:v>12000</c:v>
                </c:pt>
                <c:pt idx="15">
                  <c:v>12100</c:v>
                </c:pt>
                <c:pt idx="16">
                  <c:v>12100</c:v>
                </c:pt>
                <c:pt idx="17">
                  <c:v>12200</c:v>
                </c:pt>
                <c:pt idx="18">
                  <c:v>12200</c:v>
                </c:pt>
                <c:pt idx="19">
                  <c:v>12200</c:v>
                </c:pt>
                <c:pt idx="20">
                  <c:v>12100</c:v>
                </c:pt>
                <c:pt idx="21">
                  <c:v>12000</c:v>
                </c:pt>
                <c:pt idx="22">
                  <c:v>12000</c:v>
                </c:pt>
                <c:pt idx="23">
                  <c:v>12100</c:v>
                </c:pt>
              </c:numCache>
            </c:numRef>
          </c:val>
          <c:smooth val="0"/>
        </c:ser>
        <c:ser>
          <c:idx val="2"/>
          <c:order val="2"/>
          <c:tx>
            <c:strRef>
              <c:f>Hoja1!$A$5</c:f>
              <c:strCache>
                <c:ptCount val="1"/>
                <c:pt idx="0">
                  <c:v>Total Costs</c:v>
                </c:pt>
              </c:strCache>
            </c:strRef>
          </c:tx>
          <c:marker>
            <c:symbol val="none"/>
          </c:marker>
          <c:cat>
            <c:numRef>
              <c:f>Hoja1!$B$2:$Y$2</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Hoja1!$B$5:$Y$5</c:f>
              <c:numCache>
                <c:formatCode>"$"#,##0;[Red]\-"$"#,##0</c:formatCode>
                <c:ptCount val="24"/>
                <c:pt idx="0">
                  <c:v>11080</c:v>
                </c:pt>
                <c:pt idx="1">
                  <c:v>11080</c:v>
                </c:pt>
                <c:pt idx="2">
                  <c:v>20405</c:v>
                </c:pt>
                <c:pt idx="3">
                  <c:v>11139</c:v>
                </c:pt>
                <c:pt idx="4">
                  <c:v>10998</c:v>
                </c:pt>
                <c:pt idx="5">
                  <c:v>11137.5</c:v>
                </c:pt>
                <c:pt idx="6">
                  <c:v>12314</c:v>
                </c:pt>
                <c:pt idx="7">
                  <c:v>12470</c:v>
                </c:pt>
                <c:pt idx="8">
                  <c:v>12650</c:v>
                </c:pt>
                <c:pt idx="9">
                  <c:v>11784</c:v>
                </c:pt>
                <c:pt idx="10">
                  <c:v>13135</c:v>
                </c:pt>
                <c:pt idx="11">
                  <c:v>15865</c:v>
                </c:pt>
                <c:pt idx="12">
                  <c:v>21875</c:v>
                </c:pt>
                <c:pt idx="13">
                  <c:v>21845</c:v>
                </c:pt>
                <c:pt idx="14">
                  <c:v>21845</c:v>
                </c:pt>
                <c:pt idx="15">
                  <c:v>22065</c:v>
                </c:pt>
                <c:pt idx="16">
                  <c:v>22230</c:v>
                </c:pt>
                <c:pt idx="17">
                  <c:v>22805</c:v>
                </c:pt>
                <c:pt idx="18">
                  <c:v>23989</c:v>
                </c:pt>
                <c:pt idx="19">
                  <c:v>24594</c:v>
                </c:pt>
                <c:pt idx="20">
                  <c:v>24400</c:v>
                </c:pt>
                <c:pt idx="21">
                  <c:v>23515</c:v>
                </c:pt>
                <c:pt idx="22">
                  <c:v>23515</c:v>
                </c:pt>
                <c:pt idx="23">
                  <c:v>24041</c:v>
                </c:pt>
              </c:numCache>
            </c:numRef>
          </c:val>
          <c:smooth val="0"/>
        </c:ser>
        <c:dLbls>
          <c:showLegendKey val="0"/>
          <c:showVal val="0"/>
          <c:showCatName val="0"/>
          <c:showSerName val="0"/>
          <c:showPercent val="0"/>
          <c:showBubbleSize val="0"/>
        </c:dLbls>
        <c:smooth val="0"/>
        <c:axId val="571225568"/>
        <c:axId val="571226128"/>
      </c:lineChart>
      <c:catAx>
        <c:axId val="571225568"/>
        <c:scaling>
          <c:orientation val="minMax"/>
        </c:scaling>
        <c:delete val="0"/>
        <c:axPos val="b"/>
        <c:title>
          <c:tx>
            <c:rich>
              <a:bodyPr/>
              <a:lstStyle/>
              <a:p>
                <a:pPr>
                  <a:defRPr/>
                </a:pPr>
                <a:r>
                  <a:rPr lang="es-ES"/>
                  <a:t>Months from</a:t>
                </a:r>
                <a:r>
                  <a:rPr lang="es-ES" baseline="0"/>
                  <a:t> Kick off</a:t>
                </a:r>
              </a:p>
            </c:rich>
          </c:tx>
          <c:layout/>
          <c:overlay val="0"/>
        </c:title>
        <c:numFmt formatCode="General" sourceLinked="1"/>
        <c:majorTickMark val="out"/>
        <c:minorTickMark val="none"/>
        <c:tickLblPos val="nextTo"/>
        <c:crossAx val="571226128"/>
        <c:crosses val="autoZero"/>
        <c:auto val="1"/>
        <c:lblAlgn val="ctr"/>
        <c:lblOffset val="100"/>
        <c:noMultiLvlLbl val="0"/>
      </c:catAx>
      <c:valAx>
        <c:axId val="571226128"/>
        <c:scaling>
          <c:orientation val="minMax"/>
        </c:scaling>
        <c:delete val="0"/>
        <c:axPos val="l"/>
        <c:majorGridlines/>
        <c:numFmt formatCode="&quot;$&quot;#,##0;[Red]\-&quot;$&quot;#,##0" sourceLinked="1"/>
        <c:majorTickMark val="out"/>
        <c:minorTickMark val="none"/>
        <c:tickLblPos val="nextTo"/>
        <c:crossAx val="571225568"/>
        <c:crosses val="autoZero"/>
        <c:crossBetween val="between"/>
      </c:valAx>
    </c:plotArea>
    <c:legend>
      <c:legendPos val="r"/>
      <c:legendEntry>
        <c:idx val="0"/>
        <c:txPr>
          <a:bodyPr/>
          <a:lstStyle/>
          <a:p>
            <a:pPr>
              <a:defRPr sz="1200">
                <a:latin typeface="Optima"/>
                <a:cs typeface="Optima"/>
              </a:defRPr>
            </a:pPr>
            <a:endParaRPr lang="en-US"/>
          </a:p>
        </c:txPr>
      </c:legendEntry>
      <c:legendEntry>
        <c:idx val="1"/>
        <c:txPr>
          <a:bodyPr/>
          <a:lstStyle/>
          <a:p>
            <a:pPr>
              <a:defRPr sz="1200">
                <a:latin typeface="Optima"/>
                <a:cs typeface="Optima"/>
              </a:defRPr>
            </a:pPr>
            <a:endParaRPr lang="en-US"/>
          </a:p>
        </c:txPr>
      </c:legendEntry>
      <c:legendEntry>
        <c:idx val="2"/>
        <c:txPr>
          <a:bodyPr/>
          <a:lstStyle/>
          <a:p>
            <a:pPr>
              <a:defRPr sz="1200">
                <a:latin typeface="Optima"/>
                <a:cs typeface="Optima"/>
              </a:defRPr>
            </a:pPr>
            <a:endParaRPr lang="en-US"/>
          </a:p>
        </c:txPr>
      </c:legendEntry>
      <c:layout>
        <c:manualLayout>
          <c:xMode val="edge"/>
          <c:yMode val="edge"/>
          <c:x val="0.84678007436570402"/>
          <c:y val="0.39116183285596401"/>
          <c:w val="0.142108814523185"/>
          <c:h val="0.28246455838376899"/>
        </c:manualLayout>
      </c:layout>
      <c:overlay val="0"/>
      <c:txPr>
        <a:bodyPr/>
        <a:lstStyle/>
        <a:p>
          <a:pPr>
            <a:defRPr sz="12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800" b="1" i="0" u="none" strike="noStrike" baseline="0">
                <a:solidFill>
                  <a:srgbClr val="000000"/>
                </a:solidFill>
                <a:latin typeface="Calibri"/>
                <a:ea typeface="Calibri"/>
                <a:cs typeface="Calibri"/>
              </a:defRPr>
            </a:pPr>
            <a:r>
              <a:rPr lang="es-ES" sz="2800" b="0" u="sng" dirty="0" smtClean="0">
                <a:solidFill>
                  <a:srgbClr val="008000"/>
                </a:solidFill>
                <a:latin typeface="Optima"/>
                <a:cs typeface="Optima"/>
              </a:rPr>
              <a:t>CASH FLOW EVOLUTION ($)</a:t>
            </a:r>
            <a:endParaRPr lang="es-ES" sz="2800" b="0" u="sng" dirty="0">
              <a:solidFill>
                <a:srgbClr val="008000"/>
              </a:solidFill>
              <a:latin typeface="Optima"/>
              <a:cs typeface="Optima"/>
            </a:endParaRPr>
          </a:p>
        </c:rich>
      </c:tx>
      <c:layout>
        <c:manualLayout>
          <c:xMode val="edge"/>
          <c:yMode val="edge"/>
          <c:x val="0.31658372432256499"/>
          <c:y val="2.89171114121629E-2"/>
        </c:manualLayout>
      </c:layout>
      <c:overlay val="0"/>
    </c:title>
    <c:autoTitleDeleted val="0"/>
    <c:plotArea>
      <c:layout>
        <c:manualLayout>
          <c:layoutTarget val="inner"/>
          <c:xMode val="edge"/>
          <c:yMode val="edge"/>
          <c:x val="9.6401924958923996E-2"/>
          <c:y val="0.138009752517188"/>
          <c:w val="0.88877481392363"/>
          <c:h val="0.78969184700494599"/>
        </c:manualLayout>
      </c:layout>
      <c:barChart>
        <c:barDir val="col"/>
        <c:grouping val="clustered"/>
        <c:varyColors val="0"/>
        <c:ser>
          <c:idx val="1"/>
          <c:order val="0"/>
          <c:tx>
            <c:v>EBITDA ($)</c:v>
          </c:tx>
          <c:spPr>
            <a:solidFill>
              <a:schemeClr val="accent3">
                <a:lumMod val="75000"/>
              </a:schemeClr>
            </a:solidFill>
          </c:spPr>
          <c:invertIfNegative val="0"/>
          <c:dPt>
            <c:idx val="0"/>
            <c:invertIfNegative val="0"/>
            <c:bubble3D val="0"/>
            <c:spPr>
              <a:solidFill>
                <a:schemeClr val="tx2">
                  <a:lumMod val="40000"/>
                  <a:lumOff val="60000"/>
                </a:schemeClr>
              </a:solidFill>
            </c:spPr>
          </c:dPt>
          <c:dLbls>
            <c:dLbl>
              <c:idx val="0"/>
              <c:layout>
                <c:manualLayout>
                  <c:x val="-2.2792022792022799E-3"/>
                  <c:y val="9.037374503039770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2792447409296199E-3"/>
                  <c:y val="7.465680738827100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2792447409296199E-3"/>
                  <c:y val="-1.9643271506582299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2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'Net Present Value'!$W$14:$AE$14</c:f>
              <c:numCache>
                <c:formatCode>General</c:formatCode>
                <c:ptCount val="9"/>
                <c:pt idx="0">
                  <c:v>0</c:v>
                </c:pt>
                <c:pt idx="1">
                  <c:v>2016</c:v>
                </c:pt>
                <c:pt idx="2">
                  <c:v>2017</c:v>
                </c:pt>
                <c:pt idx="3">
                  <c:v>2018</c:v>
                </c:pt>
                <c:pt idx="4">
                  <c:v>2019</c:v>
                </c:pt>
                <c:pt idx="5">
                  <c:v>2020</c:v>
                </c:pt>
                <c:pt idx="6">
                  <c:v>2021</c:v>
                </c:pt>
                <c:pt idx="7">
                  <c:v>2022</c:v>
                </c:pt>
                <c:pt idx="8">
                  <c:v>2023</c:v>
                </c:pt>
              </c:numCache>
            </c:numRef>
          </c:cat>
          <c:val>
            <c:numRef>
              <c:f>'Net Present Value'!$W$15:$AE$15</c:f>
              <c:numCache>
                <c:formatCode>#,##0</c:formatCode>
                <c:ptCount val="9"/>
                <c:pt idx="0">
                  <c:v>-156633.5</c:v>
                </c:pt>
                <c:pt idx="1">
                  <c:v>-89586.5</c:v>
                </c:pt>
                <c:pt idx="2">
                  <c:v>1262</c:v>
                </c:pt>
                <c:pt idx="3">
                  <c:v>37052.399999999958</c:v>
                </c:pt>
                <c:pt idx="4">
                  <c:v>133656.03000000009</c:v>
                </c:pt>
                <c:pt idx="5">
                  <c:v>262706.30699999997</c:v>
                </c:pt>
                <c:pt idx="6">
                  <c:v>585541.03020000015</c:v>
                </c:pt>
                <c:pt idx="7">
                  <c:v>1261613.47074</c:v>
                </c:pt>
                <c:pt idx="8">
                  <c:v>2366511.635208</c:v>
                </c:pt>
              </c:numCache>
            </c:numRef>
          </c:val>
        </c:ser>
        <c:dLbls>
          <c:showLegendKey val="0"/>
          <c:showVal val="0"/>
          <c:showCatName val="0"/>
          <c:showSerName val="0"/>
          <c:showPercent val="0"/>
          <c:showBubbleSize val="0"/>
        </c:dLbls>
        <c:gapWidth val="150"/>
        <c:axId val="571229488"/>
        <c:axId val="571230048"/>
      </c:barChart>
      <c:catAx>
        <c:axId val="571229488"/>
        <c:scaling>
          <c:orientation val="minMax"/>
        </c:scaling>
        <c:delete val="0"/>
        <c:axPos val="b"/>
        <c:title>
          <c:tx>
            <c:rich>
              <a:bodyPr/>
              <a:lstStyle/>
              <a:p>
                <a:pPr>
                  <a:defRPr/>
                </a:pPr>
                <a:r>
                  <a:rPr lang="es-ES" sz="1400"/>
                  <a:t>YEARS</a:t>
                </a:r>
              </a:p>
            </c:rich>
          </c:tx>
          <c:layout>
            <c:manualLayout>
              <c:xMode val="edge"/>
              <c:yMode val="edge"/>
              <c:x val="0.536590649942987"/>
              <c:y val="0.94455857556115896"/>
            </c:manualLayout>
          </c:layout>
          <c:overlay val="0"/>
        </c:title>
        <c:numFmt formatCode="General" sourceLinked="1"/>
        <c:majorTickMark val="out"/>
        <c:minorTickMark val="none"/>
        <c:tickLblPos val="nextTo"/>
        <c:txPr>
          <a:bodyPr/>
          <a:lstStyle/>
          <a:p>
            <a:pPr>
              <a:defRPr b="1" i="0"/>
            </a:pPr>
            <a:endParaRPr lang="en-US"/>
          </a:p>
        </c:txPr>
        <c:crossAx val="571230048"/>
        <c:crosses val="autoZero"/>
        <c:auto val="1"/>
        <c:lblAlgn val="ctr"/>
        <c:lblOffset val="100"/>
        <c:noMultiLvlLbl val="0"/>
      </c:catAx>
      <c:valAx>
        <c:axId val="571230048"/>
        <c:scaling>
          <c:orientation val="minMax"/>
        </c:scaling>
        <c:delete val="0"/>
        <c:axPos val="l"/>
        <c:majorGridlines/>
        <c:title>
          <c:tx>
            <c:rich>
              <a:bodyPr/>
              <a:lstStyle/>
              <a:p>
                <a:pPr>
                  <a:defRPr sz="1400" b="1" i="0" u="none" strike="noStrike" baseline="0">
                    <a:solidFill>
                      <a:srgbClr val="000000"/>
                    </a:solidFill>
                    <a:latin typeface="Calibri"/>
                    <a:ea typeface="Calibri"/>
                    <a:cs typeface="Calibri"/>
                  </a:defRPr>
                </a:pPr>
                <a:r>
                  <a:rPr lang="es-ES" dirty="0" smtClean="0"/>
                  <a:t> </a:t>
                </a:r>
                <a:r>
                  <a:rPr lang="es-ES" dirty="0" smtClean="0">
                    <a:latin typeface="Optima"/>
                    <a:cs typeface="Optima"/>
                  </a:rPr>
                  <a:t>EBITDA (</a:t>
                </a:r>
                <a:r>
                  <a:rPr lang="es-ES" dirty="0">
                    <a:latin typeface="Optima"/>
                    <a:cs typeface="Optima"/>
                  </a:rPr>
                  <a:t>$)</a:t>
                </a:r>
              </a:p>
            </c:rich>
          </c:tx>
          <c:layout/>
          <c:overlay val="0"/>
        </c:title>
        <c:numFmt formatCode="#,##0" sourceLinked="1"/>
        <c:majorTickMark val="out"/>
        <c:minorTickMark val="none"/>
        <c:tickLblPos val="nextTo"/>
        <c:crossAx val="571229488"/>
        <c:crosses val="autoZero"/>
        <c:crossBetween val="between"/>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v>Marketing Costs</c:v>
          </c:tx>
          <c:explosion val="25"/>
          <c:dPt>
            <c:idx val="0"/>
            <c:bubble3D val="0"/>
            <c:explosion val="14"/>
          </c:dPt>
          <c:dPt>
            <c:idx val="1"/>
            <c:bubble3D val="0"/>
          </c:dPt>
          <c:dPt>
            <c:idx val="2"/>
            <c:bubble3D val="0"/>
          </c:dPt>
          <c:dPt>
            <c:idx val="3"/>
            <c:bubble3D val="0"/>
            <c:explosion val="21"/>
          </c:dPt>
          <c:dLbls>
            <c:spPr>
              <a:noFill/>
              <a:ln>
                <a:noFill/>
              </a:ln>
              <a:effectLst/>
            </c:spPr>
            <c:txPr>
              <a:bodyPr/>
              <a:lstStyle/>
              <a:p>
                <a:pPr>
                  <a:defRPr sz="2000" b="1">
                    <a:solidFill>
                      <a:srgbClr val="000000"/>
                    </a:solidFill>
                    <a:latin typeface="Optima"/>
                    <a:cs typeface="Optima"/>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'Start Up'!$M$10:$M$13</c:f>
              <c:strCache>
                <c:ptCount val="4"/>
                <c:pt idx="0">
                  <c:v>Marketing Costs</c:v>
                </c:pt>
                <c:pt idx="1">
                  <c:v>Software Development + Maintenance</c:v>
                </c:pt>
                <c:pt idx="2">
                  <c:v>G&amp;A Costs</c:v>
                </c:pt>
                <c:pt idx="3">
                  <c:v>Salaries</c:v>
                </c:pt>
              </c:strCache>
            </c:strRef>
          </c:cat>
          <c:val>
            <c:numRef>
              <c:f>'Start Up'!$L$10:$L$13</c:f>
              <c:numCache>
                <c:formatCode>General</c:formatCode>
                <c:ptCount val="4"/>
                <c:pt idx="0">
                  <c:v>36</c:v>
                </c:pt>
                <c:pt idx="1">
                  <c:v>20</c:v>
                </c:pt>
                <c:pt idx="2">
                  <c:v>16</c:v>
                </c:pt>
                <c:pt idx="3">
                  <c:v>28</c:v>
                </c:pt>
              </c:numCache>
            </c:numRef>
          </c:val>
        </c:ser>
        <c:dLbls>
          <c:showLegendKey val="0"/>
          <c:showVal val="0"/>
          <c:showCatName val="0"/>
          <c:showSerName val="0"/>
          <c:showPercent val="0"/>
          <c:showBubbleSize val="0"/>
          <c:showLeaderLines val="1"/>
        </c:dLbls>
      </c:pie3DChart>
      <c:spPr>
        <a:noFill/>
        <a:ln w="25400">
          <a:noFill/>
        </a:ln>
      </c:spPr>
    </c:plotArea>
    <c:legend>
      <c:legendPos val="r"/>
      <c:layout/>
      <c:overlay val="0"/>
      <c:txPr>
        <a:bodyPr/>
        <a:lstStyle/>
        <a:p>
          <a:pPr>
            <a:defRPr sz="1800" b="1">
              <a:solidFill>
                <a:schemeClr val="bg1"/>
              </a:solidFill>
              <a:latin typeface="Optima"/>
              <a:cs typeface="Optima"/>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legend>
      <c:legendPos val="r"/>
      <c:layout/>
      <c:overlay val="0"/>
      <c:txPr>
        <a:bodyPr/>
        <a:lstStyle/>
        <a:p>
          <a:pPr rtl="0">
            <a:defRPr sz="2000">
              <a:solidFill>
                <a:srgbClr val="000000"/>
              </a:solidFill>
              <a:latin typeface="Optima"/>
              <a:cs typeface="Optima"/>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30"/>
      <c:rotY val="0"/>
      <c:rAngAx val="0"/>
    </c:view3D>
    <c:floor>
      <c:thickness val="0"/>
    </c:floor>
    <c:sideWall>
      <c:thickness val="0"/>
    </c:sideWall>
    <c:backWall>
      <c:thickness val="0"/>
    </c:backWall>
    <c:plotArea>
      <c:layout/>
      <c:pie3DChart>
        <c:varyColors val="1"/>
        <c:ser>
          <c:idx val="0"/>
          <c:order val="0"/>
          <c:explosion val="11"/>
          <c:dPt>
            <c:idx val="0"/>
            <c:bubble3D val="0"/>
            <c:explosion val="12"/>
          </c:dPt>
          <c:dPt>
            <c:idx val="1"/>
            <c:bubble3D val="0"/>
          </c:dPt>
          <c:dPt>
            <c:idx val="2"/>
            <c:bubble3D val="0"/>
          </c:dPt>
          <c:dLbls>
            <c:spPr>
              <a:noFill/>
              <a:ln>
                <a:noFill/>
              </a:ln>
              <a:effectLst/>
            </c:spPr>
            <c:txPr>
              <a:bodyPr/>
              <a:lstStyle/>
              <a:p>
                <a:pPr>
                  <a:defRPr sz="1800" b="1">
                    <a:solidFill>
                      <a:srgbClr val="000000"/>
                    </a:solidFill>
                    <a:latin typeface="Optima"/>
                    <a:cs typeface="Optima"/>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Annual!$AG$7:$AI$7</c:f>
              <c:strCache>
                <c:ptCount val="3"/>
                <c:pt idx="0">
                  <c:v>Start up costs</c:v>
                </c:pt>
                <c:pt idx="1">
                  <c:v>Cover losses</c:v>
                </c:pt>
                <c:pt idx="2">
                  <c:v>Uncertain Costs</c:v>
                </c:pt>
              </c:strCache>
            </c:strRef>
          </c:cat>
          <c:val>
            <c:numRef>
              <c:f>Annual!$AG$8:$AI$8</c:f>
              <c:numCache>
                <c:formatCode>#,##0;\-#,##0</c:formatCode>
                <c:ptCount val="3"/>
                <c:pt idx="0">
                  <c:v>157000</c:v>
                </c:pt>
                <c:pt idx="1">
                  <c:v>65000</c:v>
                </c:pt>
                <c:pt idx="2">
                  <c:v>27000</c:v>
                </c:pt>
              </c:numCache>
            </c:numRef>
          </c:val>
        </c:ser>
        <c:dLbls>
          <c:showLegendKey val="0"/>
          <c:showVal val="0"/>
          <c:showCatName val="0"/>
          <c:showSerName val="0"/>
          <c:showPercent val="0"/>
          <c:showBubbleSize val="0"/>
          <c:showLeaderLines val="1"/>
        </c:dLbls>
      </c:pie3DChart>
      <c:spPr>
        <a:noFill/>
        <a:ln w="25400">
          <a:noFill/>
        </a:ln>
      </c:spPr>
    </c:plotArea>
    <c:legend>
      <c:legendPos val="r"/>
      <c:layout/>
      <c:overlay val="0"/>
      <c:txPr>
        <a:bodyPr/>
        <a:lstStyle/>
        <a:p>
          <a:pPr>
            <a:defRPr sz="2000" b="1">
              <a:solidFill>
                <a:schemeClr val="bg1"/>
              </a:solidFill>
              <a:latin typeface="Optima"/>
              <a:cs typeface="Optima"/>
            </a:defRPr>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198708-FE3C-C84C-9F04-F50559E829A0}" type="datetime1">
              <a:rPr lang="en-US" smtClean="0"/>
              <a:t>3/26/2016</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9107EA-352B-9D47-ABEB-C1FBF3EED6D9}" type="slidenum">
              <a:rPr lang="es-ES" smtClean="0"/>
              <a:t>‹#›</a:t>
            </a:fld>
            <a:endParaRPr lang="es-ES"/>
          </a:p>
        </p:txBody>
      </p:sp>
    </p:spTree>
    <p:extLst>
      <p:ext uri="{BB962C8B-B14F-4D97-AF65-F5344CB8AC3E}">
        <p14:creationId xmlns:p14="http://schemas.microsoft.com/office/powerpoint/2010/main" val="6274549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631BC-2332-804A-896F-F5E263521754}" type="datetime1">
              <a:rPr lang="en-US" smtClean="0"/>
              <a:t>3/26/2016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D122D-4416-46FC-A1B5-BB1477614876}" type="slidenum">
              <a:rPr lang="en-US"/>
              <a:t>‹#›</a:t>
            </a:fld>
            <a:endParaRPr lang="en-US"/>
          </a:p>
        </p:txBody>
      </p:sp>
    </p:spTree>
    <p:extLst>
      <p:ext uri="{BB962C8B-B14F-4D97-AF65-F5344CB8AC3E}">
        <p14:creationId xmlns:p14="http://schemas.microsoft.com/office/powerpoint/2010/main" val="814627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UaWmbrd-f3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991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a:p>
            <a:r>
              <a:rPr lang="en-US"/>
              <a:t>----- Meeting Notes (12/6/15 19:45) -----</a:t>
            </a:r>
          </a:p>
          <a:p>
            <a:r>
              <a:rPr lang="en-US"/>
              <a:t>In year two, we will be increasing the budget for social media and brand ambassador budget because this is an app, it is more beneficial to encourage direct download via social media and generate awareness via word of mouth .</a:t>
            </a:r>
          </a:p>
          <a:p>
            <a:endParaRPr lang="en-US"/>
          </a:p>
          <a:p>
            <a:r>
              <a:rPr lang="en-US"/>
              <a:t>----- Meeting Notes (12/6/15 19:53) -----</a:t>
            </a:r>
          </a:p>
          <a:p>
            <a:r>
              <a:rPr lang="en-US"/>
              <a:t>The best would be through social media marketing. </a:t>
            </a:r>
          </a:p>
          <a:p>
            <a:endParaRPr lang="en-US"/>
          </a:p>
          <a:p>
            <a:r>
              <a:rPr lang="en-US"/>
              <a:t>For our app, we think it's most beneficial to increase the budge for social media marketing and brand ambassador to generate awareness and direct downloads. </a:t>
            </a:r>
          </a:p>
        </p:txBody>
      </p:sp>
    </p:spTree>
    <p:extLst>
      <p:ext uri="{BB962C8B-B14F-4D97-AF65-F5344CB8AC3E}">
        <p14:creationId xmlns:p14="http://schemas.microsoft.com/office/powerpoint/2010/main" val="961873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latin typeface="Calibri"/>
              </a:rPr>
              <a:t>THEFT</a:t>
            </a:r>
          </a:p>
          <a:p>
            <a:r>
              <a:rPr lang="en-US" dirty="0">
                <a:latin typeface="Calibri"/>
              </a:rPr>
              <a:t>CUSTOMERS NOT RECEPTIVE</a:t>
            </a:r>
          </a:p>
          <a:p>
            <a:r>
              <a:rPr lang="en-US" dirty="0">
                <a:latin typeface="Calibri"/>
              </a:rPr>
              <a:t>YOUNG AND GROWING INDUSTRY</a:t>
            </a:r>
            <a:br>
              <a:rPr lang="en-US" dirty="0">
                <a:latin typeface="Calibri"/>
              </a:rPr>
            </a:br>
            <a:endParaRPr lang="en-US" dirty="0" smtClean="0">
              <a:latin typeface="Calibri"/>
            </a:endParaRPr>
          </a:p>
          <a:p>
            <a:r>
              <a:rPr lang="en-US" dirty="0" smtClean="0">
                <a:latin typeface="Calibri"/>
              </a:rPr>
              <a:t>Resist to adopt </a:t>
            </a:r>
            <a:r>
              <a:rPr lang="en-US" baseline="0" dirty="0">
                <a:latin typeface="Calibri"/>
              </a:rPr>
              <a:t> </a:t>
            </a:r>
            <a:r>
              <a:rPr lang="en-US" baseline="0" dirty="0" smtClean="0">
                <a:latin typeface="Calibri"/>
              </a:rPr>
              <a:t>- customers and businesses</a:t>
            </a:r>
          </a:p>
          <a:p>
            <a:r>
              <a:rPr lang="en-US" baseline="0" dirty="0" smtClean="0">
                <a:latin typeface="Calibri"/>
              </a:rPr>
              <a:t>----- Meeting Notes (12/6/15 19:45) -----</a:t>
            </a:r>
          </a:p>
          <a:p>
            <a:r>
              <a:rPr lang="en-US" baseline="0" dirty="0" smtClean="0">
                <a:latin typeface="Calibri"/>
              </a:rPr>
              <a:t>young industry -&gt; emerging market, Starbucks, DD, Panera Break</a:t>
            </a:r>
          </a:p>
          <a:p>
            <a:r>
              <a:rPr lang="en-US" baseline="0" dirty="0" smtClean="0">
                <a:latin typeface="Calibri"/>
              </a:rPr>
              <a:t>people are not receptive because it's so new -&gt; Incentivize people to use the app, stress the benefits for busineses</a:t>
            </a:r>
          </a:p>
          <a:p>
            <a:r>
              <a:rPr lang="en-US" baseline="0" dirty="0" smtClean="0">
                <a:latin typeface="Calibri"/>
              </a:rPr>
              <a:t>shelf placement restaurants don't have enough space -&gt; salesmen consult them on where best to place </a:t>
            </a:r>
            <a:r>
              <a:rPr lang="en-US" baseline="0" dirty="0" err="1" smtClean="0">
                <a:latin typeface="Calibri"/>
              </a:rPr>
              <a:t>shefl</a:t>
            </a:r>
            <a:r>
              <a:rPr lang="en-US" baseline="0" dirty="0" smtClean="0">
                <a:latin typeface="Calibri"/>
              </a:rPr>
              <a:t>. </a:t>
            </a:r>
          </a:p>
          <a:p>
            <a:r>
              <a:rPr lang="en-US" baseline="0" dirty="0" smtClean="0">
                <a:latin typeface="Calibri"/>
              </a:rPr>
              <a:t>theft -&gt; placing warning signs and names. </a:t>
            </a:r>
            <a:endParaRPr lang="en-US" dirty="0" smtClean="0">
              <a:latin typeface="Calibri"/>
            </a:endParaRPr>
          </a:p>
        </p:txBody>
      </p:sp>
    </p:spTree>
    <p:extLst>
      <p:ext uri="{BB962C8B-B14F-4D97-AF65-F5344CB8AC3E}">
        <p14:creationId xmlns:p14="http://schemas.microsoft.com/office/powerpoint/2010/main" val="1704727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61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90869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Worth 1 million</a:t>
            </a:r>
          </a:p>
          <a:p>
            <a:r>
              <a:rPr lang="en-US" dirty="0" smtClean="0"/>
              <a:t>Considering our company is only</a:t>
            </a:r>
            <a:r>
              <a:rPr lang="en-US" baseline="0" dirty="0" smtClean="0"/>
              <a:t> worth 750k instead of 1 million </a:t>
            </a:r>
            <a:endParaRPr lang="en-US" dirty="0"/>
          </a:p>
        </p:txBody>
      </p:sp>
    </p:spTree>
    <p:extLst>
      <p:ext uri="{BB962C8B-B14F-4D97-AF65-F5344CB8AC3E}">
        <p14:creationId xmlns:p14="http://schemas.microsoft.com/office/powerpoint/2010/main" val="1018880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Worth 1 million</a:t>
            </a:r>
          </a:p>
          <a:p>
            <a:r>
              <a:rPr lang="en-US" dirty="0" smtClean="0"/>
              <a:t>Considering our company is only</a:t>
            </a:r>
            <a:r>
              <a:rPr lang="en-US" baseline="0" dirty="0" smtClean="0"/>
              <a:t> worth 750k instead of 1 million </a:t>
            </a:r>
            <a:endParaRPr lang="en-US" dirty="0"/>
          </a:p>
        </p:txBody>
      </p:sp>
    </p:spTree>
    <p:extLst>
      <p:ext uri="{BB962C8B-B14F-4D97-AF65-F5344CB8AC3E}">
        <p14:creationId xmlns:p14="http://schemas.microsoft.com/office/powerpoint/2010/main" val="1018880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204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204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322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32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atin typeface="Calibri"/>
              </a:rPr>
              <a:t>KELSEY:</a:t>
            </a:r>
          </a:p>
          <a:p>
            <a:r>
              <a:rPr lang="en-US">
                <a:latin typeface="Calibri"/>
              </a:rPr>
              <a:t>TALK ABOUT COMMISSION</a:t>
            </a:r>
          </a:p>
          <a:p>
            <a:r>
              <a:rPr lang="en-US">
                <a:latin typeface="Calibri"/>
              </a:rPr>
              <a:t>TALK ABOUT REVENUE </a:t>
            </a:r>
            <a:br>
              <a:rPr lang="en-US">
                <a:latin typeface="Calibri"/>
              </a:rPr>
            </a:br>
            <a:endParaRPr lang="en-US">
              <a:latin typeface="Calibri"/>
            </a:endParaRPr>
          </a:p>
        </p:txBody>
      </p:sp>
    </p:spTree>
    <p:extLst>
      <p:ext uri="{BB962C8B-B14F-4D97-AF65-F5344CB8AC3E}">
        <p14:creationId xmlns:p14="http://schemas.microsoft.com/office/powerpoint/2010/main" val="425402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322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891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1005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703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322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32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51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549E39">
                    <a:lumMod val="75000"/>
                  </a:srgbClr>
                </a:solidFill>
                <a:latin typeface="Avenir Book"/>
                <a:cs typeface="Avenir Book"/>
                <a:hlinkClick r:id="rId3"/>
              </a:rPr>
              <a:t>https://www.youtube.com/watch?v=UaWmbrd-f3k</a:t>
            </a:r>
            <a:endParaRPr lang="en-US" sz="1200" dirty="0" smtClean="0">
              <a:solidFill>
                <a:srgbClr val="549E39">
                  <a:lumMod val="75000"/>
                </a:srgbClr>
              </a:solidFill>
              <a:latin typeface="Avenir Book"/>
              <a:cs typeface="Avenir Book"/>
            </a:endParaRPr>
          </a:p>
          <a:p>
            <a:endParaRPr lang="en-US" dirty="0"/>
          </a:p>
        </p:txBody>
      </p:sp>
    </p:spTree>
    <p:extLst>
      <p:ext uri="{BB962C8B-B14F-4D97-AF65-F5344CB8AC3E}">
        <p14:creationId xmlns:p14="http://schemas.microsoft.com/office/powerpoint/2010/main" val="24851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atin typeface="Calibri"/>
              </a:rPr>
              <a:t>KELSEY:</a:t>
            </a:r>
          </a:p>
          <a:p>
            <a:r>
              <a:rPr lang="en-US">
                <a:latin typeface="Calibri"/>
              </a:rPr>
              <a:t>TALK ABOUT COMMISSION</a:t>
            </a:r>
          </a:p>
          <a:p>
            <a:r>
              <a:rPr lang="en-US">
                <a:latin typeface="Calibri"/>
              </a:rPr>
              <a:t>TALK ABOUT REVENUE </a:t>
            </a:r>
            <a:br>
              <a:rPr lang="en-US">
                <a:latin typeface="Calibri"/>
              </a:rPr>
            </a:br>
            <a:endParaRPr lang="en-US">
              <a:latin typeface="Calibri"/>
            </a:endParaRPr>
          </a:p>
        </p:txBody>
      </p:sp>
    </p:spTree>
    <p:extLst>
      <p:ext uri="{BB962C8B-B14F-4D97-AF65-F5344CB8AC3E}">
        <p14:creationId xmlns:p14="http://schemas.microsoft.com/office/powerpoint/2010/main" val="425402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atin typeface="Calibri"/>
              </a:rPr>
              <a:t>KELSEY:</a:t>
            </a:r>
          </a:p>
          <a:p>
            <a:r>
              <a:rPr lang="en-US">
                <a:latin typeface="Calibri"/>
              </a:rPr>
              <a:t>TALK ABOUT COMMISSION</a:t>
            </a:r>
          </a:p>
          <a:p>
            <a:r>
              <a:rPr lang="en-US">
                <a:latin typeface="Calibri"/>
              </a:rPr>
              <a:t>TALK ABOUT REVENUE </a:t>
            </a:r>
            <a:br>
              <a:rPr lang="en-US">
                <a:latin typeface="Calibri"/>
              </a:rPr>
            </a:br>
            <a:endParaRPr lang="en-US">
              <a:latin typeface="Calibri"/>
            </a:endParaRPr>
          </a:p>
        </p:txBody>
      </p:sp>
    </p:spTree>
    <p:extLst>
      <p:ext uri="{BB962C8B-B14F-4D97-AF65-F5344CB8AC3E}">
        <p14:creationId xmlns:p14="http://schemas.microsoft.com/office/powerpoint/2010/main" val="425402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729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61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a:p>
            <a:r>
              <a:rPr lang="en-US"/>
              <a:t>----- Meeting Notes (12/6/15 19:45) -----</a:t>
            </a:r>
          </a:p>
          <a:p>
            <a:r>
              <a:rPr lang="en-US"/>
              <a:t>As for the marketing portion of Pickapp, we will be employing a marketing mix that consists of social media marketing, new sign up coupons, brand ambassador and banner ads.</a:t>
            </a:r>
          </a:p>
        </p:txBody>
      </p:sp>
    </p:spTree>
    <p:extLst>
      <p:ext uri="{BB962C8B-B14F-4D97-AF65-F5344CB8AC3E}">
        <p14:creationId xmlns:p14="http://schemas.microsoft.com/office/powerpoint/2010/main" val="96187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6E4A46E5-DD99-8B47-8DF6-5626B017438A}" type="datetime1">
              <a:rPr lang="en-US" smtClean="0"/>
              <a:t>3/26/2016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0140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D6C1A37-04EA-B44C-940F-4CB102ADF384}" type="datetime1">
              <a:rPr lang="en-US" smtClean="0"/>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3870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C080D42-F633-4B4E-9171-27BD334E4651}" type="datetime1">
              <a:rPr lang="en-US" smtClean="0"/>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2460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71BD14A8-7006-9741-9E4A-23E6E68F82B9}"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570240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109F6E-2687-D148-87CB-96975C57CF86}"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10620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1C416B88-C411-C244-81DE-F97F648035DD}"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53828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EE2849A-DDA2-E543-A5BC-139A023EDFDC}"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99321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9717392-B4CA-8046-873B-9E368E96334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047346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3C8EFF4-C7B4-064A-B8C0-141F155D59E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00967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98C4-F050-C74E-A1DE-947E8EDB702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855806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6C77399C-A17A-634A-A434-58AC284505D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305990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4A48EF-ECBE-A841-972A-750AF392B3B4}" type="datetime1">
              <a:rPr lang="en-US" smtClean="0"/>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024588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D31F3FD2-3158-4F45-AFBF-35EB61CAE420}"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4150085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F62748-2BEF-5840-A0FB-6A080BE1D530}"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966528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1520AD-BB2E-B54A-92C6-BAD24ABFF095}"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672668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30"/>
            <a:ext cx="103632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4454BA8-33AC-A145-850C-6353B70B7638}" type="datetime1">
              <a:rPr lang="en-US" smtClean="0">
                <a:solidFill>
                  <a:prstClr val="black">
                    <a:lumMod val="65000"/>
                    <a:lumOff val="35000"/>
                  </a:prstClr>
                </a:solidFill>
              </a:rPr>
              <a:t>3/26/2016</a:t>
            </a:fld>
            <a:endParaRPr lang="en-US" dirty="0">
              <a:solidFill>
                <a:prstClr val="black">
                  <a:lumMod val="65000"/>
                  <a:lumOff val="35000"/>
                </a:prstClr>
              </a:solidFill>
            </a:endParaRPr>
          </a:p>
        </p:txBody>
      </p:sp>
      <p:sp>
        <p:nvSpPr>
          <p:cNvPr id="5" name="Marcador de pie de página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Marcador de número de diapositiva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4354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703315F9-482F-EF46-B9F9-86BAF50E101C}"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5" name="Marcador de pie de página 4"/>
          <p:cNvSpPr>
            <a:spLocks noGrp="1"/>
          </p:cNvSpPr>
          <p:nvPr>
            <p:ph type="ftr" sz="quarter" idx="11"/>
          </p:nvPr>
        </p:nvSpPr>
        <p:spPr/>
        <p:txBody>
          <a:bodyPr/>
          <a:lstStyle/>
          <a:p>
            <a:endParaRPr lang="en-US">
              <a:solidFill>
                <a:prstClr val="black">
                  <a:lumMod val="65000"/>
                  <a:lumOff val="35000"/>
                </a:prstClr>
              </a:solidFill>
            </a:endParaRPr>
          </a:p>
        </p:txBody>
      </p:sp>
      <p:sp>
        <p:nvSpPr>
          <p:cNvPr id="6" name="Marcador de número de diapositiva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48500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B384D9CE-E130-B344-8634-8C6522720C3B}"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5" name="Marcador de pie de página 4"/>
          <p:cNvSpPr>
            <a:spLocks noGrp="1"/>
          </p:cNvSpPr>
          <p:nvPr>
            <p:ph type="ftr" sz="quarter" idx="11"/>
          </p:nvPr>
        </p:nvSpPr>
        <p:spPr/>
        <p:txBody>
          <a:bodyPr/>
          <a:lstStyle/>
          <a:p>
            <a:endParaRPr lang="en-US">
              <a:solidFill>
                <a:prstClr val="black">
                  <a:lumMod val="65000"/>
                  <a:lumOff val="35000"/>
                </a:prstClr>
              </a:solidFill>
            </a:endParaRPr>
          </a:p>
        </p:txBody>
      </p:sp>
      <p:sp>
        <p:nvSpPr>
          <p:cNvPr id="6" name="Marcador de número de diapositiva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773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A2356B78-CDA1-E244-853E-5015392BC124}"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6" name="Marcador de pie de página 5"/>
          <p:cNvSpPr>
            <a:spLocks noGrp="1"/>
          </p:cNvSpPr>
          <p:nvPr>
            <p:ph type="ftr" sz="quarter" idx="11"/>
          </p:nvPr>
        </p:nvSpPr>
        <p:spPr/>
        <p:txBody>
          <a:bodyPr/>
          <a:lstStyle/>
          <a:p>
            <a:endParaRPr lang="en-US">
              <a:solidFill>
                <a:prstClr val="black">
                  <a:lumMod val="65000"/>
                  <a:lumOff val="35000"/>
                </a:prstClr>
              </a:solidFill>
            </a:endParaRPr>
          </a:p>
        </p:txBody>
      </p:sp>
      <p:sp>
        <p:nvSpPr>
          <p:cNvPr id="7" name="Marcador de número de diapositiva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37671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DA0157B8-FFFD-DE44-B28B-53DC8C123618}"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8" name="Marcador de pie de página 7"/>
          <p:cNvSpPr>
            <a:spLocks noGrp="1"/>
          </p:cNvSpPr>
          <p:nvPr>
            <p:ph type="ftr" sz="quarter" idx="11"/>
          </p:nvPr>
        </p:nvSpPr>
        <p:spPr/>
        <p:txBody>
          <a:bodyPr/>
          <a:lstStyle/>
          <a:p>
            <a:endParaRPr lang="en-US">
              <a:solidFill>
                <a:prstClr val="black">
                  <a:lumMod val="65000"/>
                  <a:lumOff val="35000"/>
                </a:prstClr>
              </a:solidFill>
            </a:endParaRPr>
          </a:p>
        </p:txBody>
      </p:sp>
      <p:sp>
        <p:nvSpPr>
          <p:cNvPr id="9" name="Marcador de número de diapositiva 8"/>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059376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2E4070D0-1A4B-914F-876C-AAB012F7432F}"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4" name="Marcador de pie de página 3"/>
          <p:cNvSpPr>
            <a:spLocks noGrp="1"/>
          </p:cNvSpPr>
          <p:nvPr>
            <p:ph type="ftr" sz="quarter" idx="11"/>
          </p:nvPr>
        </p:nvSpPr>
        <p:spPr/>
        <p:txBody>
          <a:bodyPr/>
          <a:lstStyle/>
          <a:p>
            <a:endParaRPr lang="en-US">
              <a:solidFill>
                <a:prstClr val="black">
                  <a:lumMod val="65000"/>
                  <a:lumOff val="35000"/>
                </a:prstClr>
              </a:solidFill>
            </a:endParaRPr>
          </a:p>
        </p:txBody>
      </p:sp>
      <p:sp>
        <p:nvSpPr>
          <p:cNvPr id="5" name="Marcador de número de diapositiva 4"/>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408038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70314D6-30C2-1D47-8EE2-13D9117E3CE8}"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3" name="Marcador de pie de página 2"/>
          <p:cNvSpPr>
            <a:spLocks noGrp="1"/>
          </p:cNvSpPr>
          <p:nvPr>
            <p:ph type="ftr" sz="quarter" idx="11"/>
          </p:nvPr>
        </p:nvSpPr>
        <p:spPr/>
        <p:txBody>
          <a:bodyPr/>
          <a:lstStyle/>
          <a:p>
            <a:endParaRPr lang="en-US">
              <a:solidFill>
                <a:prstClr val="black">
                  <a:lumMod val="65000"/>
                  <a:lumOff val="35000"/>
                </a:prstClr>
              </a:solidFill>
            </a:endParaRPr>
          </a:p>
        </p:txBody>
      </p:sp>
      <p:sp>
        <p:nvSpPr>
          <p:cNvPr id="4" name="Marcador de número de diapositiva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2696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DBF1937-C077-8A4F-84C2-53F6F9D715DB}" type="datetime1">
              <a:rPr lang="en-US" smtClean="0"/>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007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273050"/>
            <a:ext cx="4011084"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B379559-B6E9-744B-B2A1-BBBAC5C17719}"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6" name="Marcador de pie de página 5"/>
          <p:cNvSpPr>
            <a:spLocks noGrp="1"/>
          </p:cNvSpPr>
          <p:nvPr>
            <p:ph type="ftr" sz="quarter" idx="11"/>
          </p:nvPr>
        </p:nvSpPr>
        <p:spPr/>
        <p:txBody>
          <a:bodyPr/>
          <a:lstStyle/>
          <a:p>
            <a:endParaRPr lang="en-US">
              <a:solidFill>
                <a:prstClr val="black">
                  <a:lumMod val="65000"/>
                  <a:lumOff val="35000"/>
                </a:prstClr>
              </a:solidFill>
            </a:endParaRPr>
          </a:p>
        </p:txBody>
      </p:sp>
      <p:sp>
        <p:nvSpPr>
          <p:cNvPr id="7" name="Marcador de número de diapositiva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74603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6BEC897D-3372-F249-82C0-E147572EB4AC}"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6" name="Marcador de pie de página 5"/>
          <p:cNvSpPr>
            <a:spLocks noGrp="1"/>
          </p:cNvSpPr>
          <p:nvPr>
            <p:ph type="ftr" sz="quarter" idx="11"/>
          </p:nvPr>
        </p:nvSpPr>
        <p:spPr/>
        <p:txBody>
          <a:bodyPr/>
          <a:lstStyle/>
          <a:p>
            <a:endParaRPr lang="en-US">
              <a:solidFill>
                <a:prstClr val="black">
                  <a:lumMod val="65000"/>
                  <a:lumOff val="35000"/>
                </a:prstClr>
              </a:solidFill>
            </a:endParaRPr>
          </a:p>
        </p:txBody>
      </p:sp>
      <p:sp>
        <p:nvSpPr>
          <p:cNvPr id="7" name="Marcador de número de diapositiva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619105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ADA7AD78-C914-644F-B6BD-056C09752573}"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5" name="Marcador de pie de página 4"/>
          <p:cNvSpPr>
            <a:spLocks noGrp="1"/>
          </p:cNvSpPr>
          <p:nvPr>
            <p:ph type="ftr" sz="quarter" idx="11"/>
          </p:nvPr>
        </p:nvSpPr>
        <p:spPr/>
        <p:txBody>
          <a:bodyPr/>
          <a:lstStyle/>
          <a:p>
            <a:endParaRPr lang="en-US">
              <a:solidFill>
                <a:prstClr val="black">
                  <a:lumMod val="65000"/>
                  <a:lumOff val="35000"/>
                </a:prstClr>
              </a:solidFill>
            </a:endParaRPr>
          </a:p>
        </p:txBody>
      </p:sp>
      <p:sp>
        <p:nvSpPr>
          <p:cNvPr id="6" name="Marcador de número de diapositiva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00751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3"/>
            <a:ext cx="27432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609600" y="274643"/>
            <a:ext cx="80264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A2B7F2AC-0BBC-CD49-BDE3-CF22D5D8668A}" type="datetime1">
              <a:rPr lang="en-US" smtClean="0">
                <a:solidFill>
                  <a:prstClr val="black">
                    <a:lumMod val="65000"/>
                    <a:lumOff val="35000"/>
                  </a:prstClr>
                </a:solidFill>
              </a:rPr>
              <a:t>3/26/2016</a:t>
            </a:fld>
            <a:endParaRPr lang="en-US">
              <a:solidFill>
                <a:prstClr val="black">
                  <a:lumMod val="65000"/>
                  <a:lumOff val="35000"/>
                </a:prstClr>
              </a:solidFill>
            </a:endParaRPr>
          </a:p>
        </p:txBody>
      </p:sp>
      <p:sp>
        <p:nvSpPr>
          <p:cNvPr id="5" name="Marcador de pie de página 4"/>
          <p:cNvSpPr>
            <a:spLocks noGrp="1"/>
          </p:cNvSpPr>
          <p:nvPr>
            <p:ph type="ftr" sz="quarter" idx="11"/>
          </p:nvPr>
        </p:nvSpPr>
        <p:spPr/>
        <p:txBody>
          <a:bodyPr/>
          <a:lstStyle/>
          <a:p>
            <a:endParaRPr lang="en-US">
              <a:solidFill>
                <a:prstClr val="black">
                  <a:lumMod val="65000"/>
                  <a:lumOff val="35000"/>
                </a:prstClr>
              </a:solidFill>
            </a:endParaRPr>
          </a:p>
        </p:txBody>
      </p:sp>
      <p:sp>
        <p:nvSpPr>
          <p:cNvPr id="6" name="Marcador de número de diapositiva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8548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C8DDBCFB-E9FD-F342-8648-85E208614F4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167957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582191-3426-6141-909A-CBA1FD42F4AC}"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4239885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6FED786E-230C-2C4D-BF1C-5E0FD2BE41C5}"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836110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112F937-3CAD-2E4F-AAA4-FE25FEFF8145}"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102151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40680BF-2703-DD41-945B-C558A1C23F3E}"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41532267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129745F-98B1-6849-B960-C5CF681D7852}"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81709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39B3D45-3EFC-2942-922A-22B3D0DCFD0E}" type="datetime1">
              <a:rPr lang="en-US" smtClean="0"/>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021728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4B3F9-7143-BA41-BABC-97DA04C0D28A}"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202163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96B51196-6D60-8C43-94B5-84EFF0E41066}"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592330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7CFA8624-06F0-934A-9C62-EB22715D91F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832043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E0A2BB1-C95C-5547-A274-2395368097C4}"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9029051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1D7E66-F10F-5145-9773-5A587F2A05F8}"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6955654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FA58F6E4-7DA1-7D45-82C1-AED37D0E37E0}"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172302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01F501-DCCC-CF45-9DA0-F130159DF014}"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71754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1836557B-B6FF-3B4A-9380-AC2017A8529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4158073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E0829D6-E6DB-EE45-AD8E-902AB87BEBA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0019508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B80DA4C-0B69-A248-9FDC-30B24BEAAB74}"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66525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41D1955-6A15-AD41-B538-E2153D502D6E}" type="datetime1">
              <a:rPr lang="en-US" smtClean="0"/>
              <a:t>3/26/2016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47769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F23CEE5-9ED6-D04C-97A0-2F19374542B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6289208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BB6F8-6106-3A42-BE53-F002961967BD}"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4685582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6BD5F898-6769-B546-A78E-C8A0A626DBE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39837958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94950A22-F5DF-AB42-AA6B-2D36B0BEBA2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7144484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9D099C-F737-114A-8973-7D5A79E6AE17}"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5889865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BB44AA-4D8F-C449-B958-17E26FAF596E}"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8475816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07361EBE-9879-C942-96E5-17EA01509CE8}"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4777043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77651D6-013F-C948-B023-9973F555B05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5268195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062C5CA-FE16-D746-BC19-9546960A0E61}"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3578565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9A06A04-E549-F84A-92CC-AD572B3CE24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17693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88B7310-1B27-B74E-8019-B6DBF404E4AD}" type="datetime1">
              <a:rPr lang="en-US" smtClean="0"/>
              <a:t>3/26/2016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58883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07C292D-0658-DC40-8B34-6C59D3CBB3E7}"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2447825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5546029-EF6C-CA4D-9847-9362C9839BC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3197415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07985-FC03-B94F-8539-7B7BE1EC7918}"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1291722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353081D2-60E0-C34F-9427-A3F88EA102C4}"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12845889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98250E28-904B-2345-B618-779C1497D1A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970039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09BB62-0DA7-8148-96CA-87D6A524A0A9}"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85135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BEB8429-7D13-5B4A-BBFF-F189D541D57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2994740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758CB6A7-B1D4-FF42-9267-F215FFF7F5B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40740123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D28B57-570E-9C42-A48F-77A6F319857A}"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6081177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4DFEB5C-E316-0F44-97B3-DB87BFDFD8F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41784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898A1-78A2-A34F-9238-E0C7A5BC6EF2}" type="datetime1">
              <a:rPr lang="en-US" smtClean="0"/>
              <a:t>3/26/2016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535092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D01458A-F1E7-624A-B5F6-E9D30D4DBED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0916288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0FF6461-D62D-9143-8117-D7682B7A2689}"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7348099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F1BC8F7-ED09-5241-BC30-BCE168EC1816}"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1647749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13805-24C8-454E-BE71-FBB4F59AEEC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9183090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7C8EEB5D-8B18-1441-BF76-EABA20D9C50E}"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41942372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BF85511E-0E03-5746-8B99-52F884E9500B}"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0467399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0CDE334-31CF-3647-8784-210FC71CC95F}"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3152571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551C19-25FB-6E44-8EC9-6F8F5512E283}"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15131090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6"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4"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6E4A46E5-DD99-8B47-8DF6-5626B017438A}"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1650720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4A48EF-ECBE-A841-972A-750AF392B3B4}"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6113E31D-E2AB-40D1-8B51-AFA5AFEF393A}"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186593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74AFDF37-F557-DF49-8649-E80AED7C5E7E}" type="datetime1">
              <a:rPr lang="en-US" smtClean="0"/>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993666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DBF1937-C077-8A4F-84C2-53F6F9D715DB}"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3041041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39B3D45-3EFC-2942-922A-22B3D0DCFD0E}"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2454636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41D1955-6A15-AD41-B538-E2153D502D6E}"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8" name="Footer Placeholder 7"/>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85473907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88B7310-1B27-B74E-8019-B6DBF404E4AD}"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4" name="Footer Placeholder 3"/>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7617915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898A1-78A2-A34F-9238-E0C7A5BC6EF2}"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3" name="Footer Placeholder 2"/>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0572555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74AFDF37-F557-DF49-8649-E80AED7C5E7E}"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6" name="Footer Placeholder 5"/>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latin typeface="Calibri Light"/>
              </a:rPr>
              <a:pPr/>
              <a:t>‹#›</a:t>
            </a:fld>
            <a:endParaRPr lang="en-US" dirty="0">
              <a:latin typeface="Calibri Light"/>
            </a:endParaRPr>
          </a:p>
        </p:txBody>
      </p:sp>
    </p:spTree>
    <p:extLst>
      <p:ext uri="{BB962C8B-B14F-4D97-AF65-F5344CB8AC3E}">
        <p14:creationId xmlns:p14="http://schemas.microsoft.com/office/powerpoint/2010/main" val="8447846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47E4242F-FA30-DC47-A3DC-5EA238A3223E}"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10" name="Footer Placeholder 9"/>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11" name="Slide Number Placeholder 10"/>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9050860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D6C1A37-04EA-B44C-940F-4CB102ADF384}"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22391114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6" y="714379"/>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C080D42-F633-4B4E-9171-27BD334E4651}"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11"/>
          </p:nvPr>
        </p:nvSpPr>
        <p:spPr/>
        <p:txBody>
          <a:body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62490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71"/>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Date Placeholder 8"/>
          <p:cNvSpPr>
            <a:spLocks noGrp="1"/>
          </p:cNvSpPr>
          <p:nvPr>
            <p:ph type="dt" sz="half" idx="10"/>
          </p:nvPr>
        </p:nvSpPr>
        <p:spPr/>
        <p:txBody>
          <a:bodyPr/>
          <a:lstStyle/>
          <a:p>
            <a:fld id="{47E4242F-FA30-DC47-A3DC-5EA238A3223E}" type="datetime1">
              <a:rPr lang="en-US" smtClean="0"/>
              <a:t>3/26/2016</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568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3C6B2A6-E051-B34A-933C-98F5CCD097AF}" type="datetime1">
              <a:rPr lang="en-US" smtClean="0"/>
              <a:t>3/26/2016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1168334" y="6110852"/>
            <a:ext cx="913335" cy="747148"/>
          </a:xfrm>
          <a:prstGeom prst="rect">
            <a:avLst/>
          </a:prstGeom>
        </p:spPr>
        <p:txBody>
          <a:bodyPr vert="horz" lIns="91440" tIns="45720" rIns="91440" bIns="45720" rtlCol="0" anchor="b"/>
          <a:lstStyle>
            <a:lvl1pPr algn="r">
              <a:defRPr sz="2600" b="0">
                <a:ln>
                  <a:noFill/>
                </a:ln>
                <a:solidFill>
                  <a:schemeClr val="bg1"/>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3594945"/>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lumMod val="7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bg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bg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bg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bg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bg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CDA87D9-51C0-9042-ADB9-F41B8C74E537}"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10958213" y="6075242"/>
            <a:ext cx="1233787" cy="782758"/>
          </a:xfrm>
          <a:prstGeom prst="rect">
            <a:avLst/>
          </a:prstGeom>
        </p:spPr>
        <p:txBody>
          <a:bodyPr vert="horz" lIns="91440" tIns="45720" rIns="91440" bIns="45720" rtlCol="0" anchor="b"/>
          <a:lstStyle>
            <a:lvl1pPr algn="r">
              <a:defRPr sz="2600" b="0">
                <a:ln>
                  <a:noFill/>
                </a:ln>
                <a:solidFill>
                  <a:schemeClr val="bg1"/>
                </a:solidFill>
                <a:latin typeface="+mj-lt"/>
              </a:defRPr>
            </a:lvl1pPr>
          </a:lstStyle>
          <a:p>
            <a:fld id="{4FAB73BC-B049-4115-A692-8D63A059BFB8}" type="slidenum">
              <a:rPr lang="en-US" smtClean="0">
                <a:latin typeface="Calibri Light"/>
              </a:rPr>
              <a:pPr/>
              <a:t>‹#›</a:t>
            </a:fld>
            <a:endParaRPr lang="en-US" dirty="0">
              <a:latin typeface="Calibri Light"/>
            </a:endParaRPr>
          </a:p>
        </p:txBody>
      </p:sp>
    </p:spTree>
    <p:extLst>
      <p:ext uri="{BB962C8B-B14F-4D97-AF65-F5344CB8AC3E}">
        <p14:creationId xmlns:p14="http://schemas.microsoft.com/office/powerpoint/2010/main" val="106934089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71AB1-603F-E643-9BAC-E08C1B83F6CE}" type="datetime1">
              <a:rPr lang="en-US" smtClean="0"/>
              <a:t>3/26/2016</a:t>
            </a:fld>
            <a:endParaRPr lang="en-US" dirty="0"/>
          </a:p>
        </p:txBody>
      </p:sp>
      <p:sp>
        <p:nvSpPr>
          <p:cNvPr id="5" name="Marcador de pie de página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43274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83F7215-EDE1-4F4D-96F1-192FF7610B90}"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8763927" y="5876416"/>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189341225"/>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F395BC1-1359-E54C-A2E6-8260717751E1}"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8763927" y="5876416"/>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23272724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C9FD64A-3CD4-9640-A96A-0CAA8E3F38B8}"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8763927" y="5876416"/>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312370330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98CB614-86DA-8A45-98F4-17C21360826A}" type="datetime1">
              <a:rPr lang="en-US" smtClean="0">
                <a:solidFill>
                  <a:prstClr val="white">
                    <a:alpha val="80000"/>
                  </a:prstClr>
                </a:solidFill>
                <a:latin typeface="Calibri Light"/>
              </a:r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8763927" y="5876416"/>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solidFill>
                  <a:prstClr val="white">
                    <a:alpha val="20000"/>
                  </a:prstClr>
                </a:solidFill>
                <a:latin typeface="Calibri Light"/>
              </a:rPr>
              <a:pPr/>
              <a:t>‹#›</a:t>
            </a:fld>
            <a:endParaRPr lang="en-US" dirty="0">
              <a:solidFill>
                <a:prstClr val="white">
                  <a:alpha val="20000"/>
                </a:prstClr>
              </a:solidFill>
              <a:latin typeface="Calibri Light"/>
            </a:endParaRPr>
          </a:p>
        </p:txBody>
      </p:sp>
    </p:spTree>
    <p:extLst>
      <p:ext uri="{BB962C8B-B14F-4D97-AF65-F5344CB8AC3E}">
        <p14:creationId xmlns:p14="http://schemas.microsoft.com/office/powerpoint/2010/main" val="2688415259"/>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3C6B2A6-E051-B34A-933C-98F5CCD097AF}" type="datetime1">
              <a:rPr lang="en-US" smtClean="0">
                <a:solidFill>
                  <a:prstClr val="white">
                    <a:alpha val="80000"/>
                  </a:prstClr>
                </a:solidFill>
                <a:latin typeface="Calibri Light"/>
              </a:rPr>
              <a:pPr/>
              <a:t>3/26/2016</a:t>
            </a:fld>
            <a:endParaRPr lang="en-US" dirty="0">
              <a:solidFill>
                <a:prstClr val="white">
                  <a:alpha val="80000"/>
                </a:prstClr>
              </a:solidFill>
              <a:latin typeface="Calibri Light"/>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solidFill>
                <a:prstClr val="white">
                  <a:alpha val="80000"/>
                </a:prstClr>
              </a:solidFill>
              <a:latin typeface="Calibri Light"/>
            </a:endParaRPr>
          </a:p>
        </p:txBody>
      </p:sp>
      <p:sp>
        <p:nvSpPr>
          <p:cNvPr id="6" name="Slide Number Placeholder 5"/>
          <p:cNvSpPr>
            <a:spLocks noGrp="1"/>
          </p:cNvSpPr>
          <p:nvPr>
            <p:ph type="sldNum" sz="quarter" idx="4"/>
          </p:nvPr>
        </p:nvSpPr>
        <p:spPr>
          <a:xfrm>
            <a:off x="11168334" y="6110852"/>
            <a:ext cx="913335" cy="747148"/>
          </a:xfrm>
          <a:prstGeom prst="rect">
            <a:avLst/>
          </a:prstGeom>
        </p:spPr>
        <p:txBody>
          <a:bodyPr vert="horz" lIns="91440" tIns="45720" rIns="91440" bIns="45720" rtlCol="0" anchor="b"/>
          <a:lstStyle>
            <a:lvl1pPr algn="r">
              <a:defRPr sz="2600" b="0">
                <a:ln>
                  <a:noFill/>
                </a:ln>
                <a:solidFill>
                  <a:schemeClr val="bg1"/>
                </a:solidFill>
                <a:latin typeface="+mj-lt"/>
              </a:defRPr>
            </a:lvl1pPr>
          </a:lstStyle>
          <a:p>
            <a:fld id="{4FAB73BC-B049-4115-A692-8D63A059BFB8}" type="slidenum">
              <a:rPr lang="en-US" smtClean="0">
                <a:solidFill>
                  <a:prstClr val="black"/>
                </a:solidFill>
                <a:latin typeface="Calibri Light"/>
              </a:rPr>
              <a:pPr/>
              <a:t>‹#›</a:t>
            </a:fld>
            <a:endParaRPr lang="en-US" dirty="0">
              <a:solidFill>
                <a:prstClr val="black"/>
              </a:solidFill>
              <a:latin typeface="Calibri Light"/>
            </a:endParaRPr>
          </a:p>
        </p:txBody>
      </p:sp>
    </p:spTree>
    <p:extLst>
      <p:ext uri="{BB962C8B-B14F-4D97-AF65-F5344CB8AC3E}">
        <p14:creationId xmlns:p14="http://schemas.microsoft.com/office/powerpoint/2010/main" val="3615446752"/>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lumMod val="7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bg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bg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bg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bg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bg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hdphoto" Target="../media/hdphoto2.wdp"/><Relationship Id="rId3" Type="http://schemas.openxmlformats.org/officeDocument/2006/relationships/slide" Target="slide2.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png"/><Relationship Id="rId9" Type="http://schemas.openxmlformats.org/officeDocument/2006/relationships/image" Target="../media/image24.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chart" Target="../charts/chart1.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61.xml"/><Relationship Id="rId6" Type="http://schemas.openxmlformats.org/officeDocument/2006/relationships/chart" Target="../charts/chart5.xml"/><Relationship Id="rId5" Type="http://schemas.openxmlformats.org/officeDocument/2006/relationships/image" Target="../media/image1.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3.xml"/><Relationship Id="rId17" Type="http://schemas.openxmlformats.org/officeDocument/2006/relationships/image" Target="../media/image2.jpg"/><Relationship Id="rId2" Type="http://schemas.openxmlformats.org/officeDocument/2006/relationships/notesSlide" Target="../notesSlides/notesSlide2.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5" Type="http://schemas.openxmlformats.org/officeDocument/2006/relationships/slide" Target="slide17.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aWmbrd-f3k" TargetMode="External"/><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1.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slide" Target="slide2.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png"/><Relationship Id="rId5" Type="http://schemas.openxmlformats.org/officeDocument/2006/relationships/slide" Target="slide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2.xml"/><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1321" y="4766790"/>
            <a:ext cx="5121123" cy="1645920"/>
          </a:xfrm>
        </p:spPr>
        <p:txBody>
          <a:bodyPr vert="horz" lIns="91440" tIns="45720" rIns="91440" bIns="45720" rtlCol="0" anchor="t">
            <a:normAutofit/>
          </a:bodyPr>
          <a:lstStyle/>
          <a:p>
            <a:pPr algn="ctr"/>
            <a:r>
              <a:rPr lang="en-US" b="1" dirty="0" smtClean="0">
                <a:solidFill>
                  <a:srgbClr val="000000"/>
                </a:solidFill>
                <a:latin typeface="Optima"/>
                <a:cs typeface="Optima"/>
              </a:rPr>
              <a:t>Don´t waste your time. Pick it app!</a:t>
            </a:r>
            <a:endParaRPr lang="en-US" b="1" dirty="0">
              <a:solidFill>
                <a:srgbClr val="000000"/>
              </a:solidFill>
              <a:latin typeface="Optima"/>
              <a:cs typeface="Optima"/>
            </a:endParaRPr>
          </a:p>
        </p:txBody>
      </p:sp>
      <p:pic>
        <p:nvPicPr>
          <p:cNvPr id="4" name="Picture 3" descr="logo big.png"/>
          <p:cNvPicPr>
            <a:picLocks noChangeAspect="1"/>
          </p:cNvPicPr>
          <p:nvPr/>
        </p:nvPicPr>
        <p:blipFill>
          <a:blip r:embed="rId3"/>
          <a:stretch>
            <a:fillRect/>
          </a:stretch>
        </p:blipFill>
        <p:spPr>
          <a:xfrm>
            <a:off x="3427343" y="508534"/>
            <a:ext cx="5281612" cy="4210579"/>
          </a:xfrm>
          <a:prstGeom prst="rect">
            <a:avLst/>
          </a:prstGeom>
        </p:spPr>
      </p:pic>
      <p:sp>
        <p:nvSpPr>
          <p:cNvPr id="5" name="TextBox 4"/>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1</a:t>
            </a:r>
          </a:p>
        </p:txBody>
      </p:sp>
    </p:spTree>
    <p:extLst>
      <p:ext uri="{BB962C8B-B14F-4D97-AF65-F5344CB8AC3E}">
        <p14:creationId xmlns:p14="http://schemas.microsoft.com/office/powerpoint/2010/main" val="29293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68550" y="-14377"/>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800" u="sng" dirty="0">
                <a:solidFill>
                  <a:srgbClr val="3E762A"/>
                </a:solidFill>
                <a:latin typeface="Optima"/>
                <a:cs typeface="Optima"/>
              </a:rPr>
              <a:t>MARKETING</a:t>
            </a:r>
          </a:p>
        </p:txBody>
      </p:sp>
      <p:pic>
        <p:nvPicPr>
          <p:cNvPr id="11"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pic>
        <p:nvPicPr>
          <p:cNvPr id="13" name="Picture 12"/>
          <p:cNvPicPr>
            <a:picLocks noChangeAspect="1"/>
          </p:cNvPicPr>
          <p:nvPr/>
        </p:nvPicPr>
        <p:blipFill rotWithShape="1">
          <a:blip r:embed="rId5"/>
          <a:srcRect l="24088" r="23358"/>
          <a:stretch/>
        </p:blipFill>
        <p:spPr>
          <a:xfrm>
            <a:off x="6042025" y="4914899"/>
            <a:ext cx="509259" cy="1368913"/>
          </a:xfrm>
          <a:prstGeom prst="rect">
            <a:avLst/>
          </a:prstGeom>
        </p:spPr>
      </p:pic>
      <p:pic>
        <p:nvPicPr>
          <p:cNvPr id="23" name="Picture 22"/>
          <p:cNvPicPr>
            <a:picLocks noChangeAspect="1"/>
          </p:cNvPicPr>
          <p:nvPr/>
        </p:nvPicPr>
        <p:blipFill rotWithShape="1">
          <a:blip r:embed="rId5"/>
          <a:srcRect l="24088" r="23358"/>
          <a:stretch/>
        </p:blipFill>
        <p:spPr>
          <a:xfrm>
            <a:off x="6534150" y="4914899"/>
            <a:ext cx="509259" cy="1368913"/>
          </a:xfrm>
          <a:prstGeom prst="rect">
            <a:avLst/>
          </a:prstGeom>
        </p:spPr>
      </p:pic>
      <p:pic>
        <p:nvPicPr>
          <p:cNvPr id="27" name="Picture 26"/>
          <p:cNvPicPr>
            <a:picLocks noChangeAspect="1"/>
          </p:cNvPicPr>
          <p:nvPr/>
        </p:nvPicPr>
        <p:blipFill>
          <a:blip r:embed="rId6"/>
          <a:stretch>
            <a:fillRect/>
          </a:stretch>
        </p:blipFill>
        <p:spPr>
          <a:xfrm>
            <a:off x="8287484" y="1025525"/>
            <a:ext cx="1017498" cy="764441"/>
          </a:xfrm>
          <a:prstGeom prst="rect">
            <a:avLst/>
          </a:prstGeom>
        </p:spPr>
      </p:pic>
      <p:grpSp>
        <p:nvGrpSpPr>
          <p:cNvPr id="5" name="Group 4"/>
          <p:cNvGrpSpPr/>
          <p:nvPr/>
        </p:nvGrpSpPr>
        <p:grpSpPr>
          <a:xfrm>
            <a:off x="762000" y="904875"/>
            <a:ext cx="4922719" cy="5762625"/>
            <a:chOff x="762000" y="904875"/>
            <a:chExt cx="4922719" cy="5762625"/>
          </a:xfrm>
        </p:grpSpPr>
        <p:pic>
          <p:nvPicPr>
            <p:cNvPr id="14" name="Picture 13"/>
            <p:cNvPicPr>
              <a:picLocks noChangeAspect="1"/>
            </p:cNvPicPr>
            <p:nvPr/>
          </p:nvPicPr>
          <p:blipFill>
            <a:blip r:embed="rId7"/>
            <a:stretch>
              <a:fillRect/>
            </a:stretch>
          </p:blipFill>
          <p:spPr>
            <a:xfrm>
              <a:off x="841375" y="1751107"/>
              <a:ext cx="4449884" cy="4408393"/>
            </a:xfrm>
            <a:prstGeom prst="rect">
              <a:avLst/>
            </a:prstGeom>
          </p:spPr>
        </p:pic>
        <p:pic>
          <p:nvPicPr>
            <p:cNvPr id="16" name="Picture 15" descr="Facebook_Vector_Logo_Hd_02.png"/>
            <p:cNvPicPr>
              <a:picLocks noChangeAspect="1"/>
            </p:cNvPicPr>
            <p:nvPr/>
          </p:nvPicPr>
          <p:blipFill>
            <a:blip r:embed="rId8"/>
            <a:stretch>
              <a:fillRect/>
            </a:stretch>
          </p:blipFill>
          <p:spPr>
            <a:xfrm>
              <a:off x="4176346" y="2500301"/>
              <a:ext cx="437588" cy="437588"/>
            </a:xfrm>
            <a:prstGeom prst="rect">
              <a:avLst/>
            </a:prstGeom>
          </p:spPr>
        </p:pic>
        <p:pic>
          <p:nvPicPr>
            <p:cNvPr id="17" name="Picture 16" descr="instagram-logo-300x300.png"/>
            <p:cNvPicPr>
              <a:picLocks noChangeAspect="1"/>
            </p:cNvPicPr>
            <p:nvPr/>
          </p:nvPicPr>
          <p:blipFill>
            <a:blip r:embed="rId9"/>
            <a:stretch>
              <a:fillRect/>
            </a:stretch>
          </p:blipFill>
          <p:spPr>
            <a:xfrm>
              <a:off x="4717196" y="2505575"/>
              <a:ext cx="438627" cy="438627"/>
            </a:xfrm>
            <a:prstGeom prst="rect">
              <a:avLst/>
            </a:prstGeom>
          </p:spPr>
        </p:pic>
        <p:pic>
          <p:nvPicPr>
            <p:cNvPr id="18" name="Picture 17" descr="twitter-logo.png"/>
            <p:cNvPicPr>
              <a:picLocks noChangeAspect="1"/>
            </p:cNvPicPr>
            <p:nvPr/>
          </p:nvPicPr>
          <p:blipFill>
            <a:blip r:embed="rId10"/>
            <a:stretch>
              <a:fillRect/>
            </a:stretch>
          </p:blipFill>
          <p:spPr>
            <a:xfrm>
              <a:off x="5242413" y="2508250"/>
              <a:ext cx="442306" cy="443476"/>
            </a:xfrm>
            <a:prstGeom prst="rect">
              <a:avLst/>
            </a:prstGeom>
          </p:spPr>
        </p:pic>
        <p:pic>
          <p:nvPicPr>
            <p:cNvPr id="21" name="Picture 20"/>
            <p:cNvPicPr>
              <a:picLocks noChangeAspect="1"/>
            </p:cNvPicPr>
            <p:nvPr/>
          </p:nvPicPr>
          <p:blipFill rotWithShape="1">
            <a:blip r:embed="rId5"/>
            <a:srcRect l="24088" r="23358"/>
            <a:stretch/>
          </p:blipFill>
          <p:spPr>
            <a:xfrm>
              <a:off x="762000" y="4921249"/>
              <a:ext cx="509259" cy="1368913"/>
            </a:xfrm>
            <a:prstGeom prst="rect">
              <a:avLst/>
            </a:prstGeom>
          </p:spPr>
        </p:pic>
        <p:pic>
          <p:nvPicPr>
            <p:cNvPr id="22" name="Picture 21"/>
            <p:cNvPicPr>
              <a:picLocks noChangeAspect="1"/>
            </p:cNvPicPr>
            <p:nvPr/>
          </p:nvPicPr>
          <p:blipFill>
            <a:blip r:embed="rId6"/>
            <a:stretch>
              <a:fillRect/>
            </a:stretch>
          </p:blipFill>
          <p:spPr>
            <a:xfrm>
              <a:off x="2293084" y="904875"/>
              <a:ext cx="1017498" cy="764441"/>
            </a:xfrm>
            <a:prstGeom prst="rect">
              <a:avLst/>
            </a:prstGeom>
          </p:spPr>
        </p:pic>
        <p:sp>
          <p:nvSpPr>
            <p:cNvPr id="2" name="TextBox 1"/>
            <p:cNvSpPr txBox="1"/>
            <p:nvPr/>
          </p:nvSpPr>
          <p:spPr>
            <a:xfrm>
              <a:off x="2365375" y="6298168"/>
              <a:ext cx="1539875" cy="369332"/>
            </a:xfrm>
            <a:prstGeom prst="rect">
              <a:avLst/>
            </a:prstGeom>
            <a:noFill/>
            <a:ln>
              <a:solidFill>
                <a:schemeClr val="bg1"/>
              </a:solidFill>
            </a:ln>
          </p:spPr>
          <p:txBody>
            <a:bodyPr wrap="square" rtlCol="0">
              <a:spAutoFit/>
            </a:bodyPr>
            <a:lstStyle/>
            <a:p>
              <a:pPr algn="ctr"/>
              <a:r>
                <a:rPr lang="en-US" b="1" dirty="0" smtClean="0">
                  <a:solidFill>
                    <a:schemeClr val="bg1"/>
                  </a:solidFill>
                  <a:latin typeface="Optima"/>
                  <a:cs typeface="Optima"/>
                </a:rPr>
                <a:t>Year 1</a:t>
              </a:r>
              <a:endParaRPr lang="en-US" b="1" dirty="0">
                <a:solidFill>
                  <a:schemeClr val="bg1"/>
                </a:solidFill>
                <a:latin typeface="Optima"/>
                <a:cs typeface="Optima"/>
              </a:endParaRPr>
            </a:p>
          </p:txBody>
        </p:sp>
      </p:grpSp>
      <p:grpSp>
        <p:nvGrpSpPr>
          <p:cNvPr id="3" name="Group 2"/>
          <p:cNvGrpSpPr/>
          <p:nvPr/>
        </p:nvGrpSpPr>
        <p:grpSpPr>
          <a:xfrm>
            <a:off x="6988907" y="1843361"/>
            <a:ext cx="4060093" cy="4824139"/>
            <a:chOff x="6988907" y="1843361"/>
            <a:chExt cx="4060093" cy="4824139"/>
          </a:xfrm>
        </p:grpSpPr>
        <p:pic>
          <p:nvPicPr>
            <p:cNvPr id="15" name="Picture 14"/>
            <p:cNvPicPr>
              <a:picLocks noChangeAspect="1"/>
            </p:cNvPicPr>
            <p:nvPr/>
          </p:nvPicPr>
          <p:blipFill>
            <a:blip r:embed="rId11"/>
            <a:stretch>
              <a:fillRect/>
            </a:stretch>
          </p:blipFill>
          <p:spPr>
            <a:xfrm>
              <a:off x="6988907" y="1843361"/>
              <a:ext cx="4060093" cy="4351552"/>
            </a:xfrm>
            <a:prstGeom prst="rect">
              <a:avLst/>
            </a:prstGeom>
          </p:spPr>
        </p:pic>
        <p:sp>
          <p:nvSpPr>
            <p:cNvPr id="28" name="TextBox 27"/>
            <p:cNvSpPr txBox="1"/>
            <p:nvPr/>
          </p:nvSpPr>
          <p:spPr>
            <a:xfrm>
              <a:off x="8470900" y="6298168"/>
              <a:ext cx="1539875" cy="369332"/>
            </a:xfrm>
            <a:prstGeom prst="rect">
              <a:avLst/>
            </a:prstGeom>
            <a:noFill/>
            <a:ln>
              <a:solidFill>
                <a:schemeClr val="bg1"/>
              </a:solidFill>
            </a:ln>
          </p:spPr>
          <p:txBody>
            <a:bodyPr wrap="square" rtlCol="0">
              <a:spAutoFit/>
            </a:bodyPr>
            <a:lstStyle/>
            <a:p>
              <a:pPr algn="ctr"/>
              <a:r>
                <a:rPr lang="en-US" b="1" dirty="0" smtClean="0">
                  <a:solidFill>
                    <a:schemeClr val="bg1"/>
                  </a:solidFill>
                  <a:latin typeface="Optima"/>
                  <a:cs typeface="Optima"/>
                </a:rPr>
                <a:t>Year 2</a:t>
              </a:r>
              <a:endParaRPr lang="en-US" b="1" dirty="0">
                <a:solidFill>
                  <a:schemeClr val="bg1"/>
                </a:solidFill>
                <a:latin typeface="Optima"/>
                <a:cs typeface="Optima"/>
              </a:endParaRPr>
            </a:p>
          </p:txBody>
        </p:sp>
      </p:grpSp>
      <p:pic>
        <p:nvPicPr>
          <p:cNvPr id="24" name="Picture 23" descr="Facebook_Vector_Logo_Hd_02.png"/>
          <p:cNvPicPr>
            <a:picLocks noChangeAspect="1"/>
          </p:cNvPicPr>
          <p:nvPr/>
        </p:nvPicPr>
        <p:blipFill>
          <a:blip r:embed="rId8"/>
          <a:stretch>
            <a:fillRect/>
          </a:stretch>
        </p:blipFill>
        <p:spPr>
          <a:xfrm>
            <a:off x="10123121" y="3033701"/>
            <a:ext cx="437588" cy="437588"/>
          </a:xfrm>
          <a:prstGeom prst="rect">
            <a:avLst/>
          </a:prstGeom>
        </p:spPr>
      </p:pic>
      <p:pic>
        <p:nvPicPr>
          <p:cNvPr id="25" name="Picture 24" descr="instagram-logo-300x300.png"/>
          <p:cNvPicPr>
            <a:picLocks noChangeAspect="1"/>
          </p:cNvPicPr>
          <p:nvPr/>
        </p:nvPicPr>
        <p:blipFill>
          <a:blip r:embed="rId9"/>
          <a:stretch>
            <a:fillRect/>
          </a:stretch>
        </p:blipFill>
        <p:spPr>
          <a:xfrm>
            <a:off x="10663971" y="3038975"/>
            <a:ext cx="438627" cy="438627"/>
          </a:xfrm>
          <a:prstGeom prst="rect">
            <a:avLst/>
          </a:prstGeom>
        </p:spPr>
      </p:pic>
      <p:pic>
        <p:nvPicPr>
          <p:cNvPr id="26" name="Picture 25" descr="twitter-logo.png"/>
          <p:cNvPicPr>
            <a:picLocks noChangeAspect="1"/>
          </p:cNvPicPr>
          <p:nvPr/>
        </p:nvPicPr>
        <p:blipFill>
          <a:blip r:embed="rId10"/>
          <a:stretch>
            <a:fillRect/>
          </a:stretch>
        </p:blipFill>
        <p:spPr>
          <a:xfrm>
            <a:off x="11189188" y="3041650"/>
            <a:ext cx="442306" cy="443476"/>
          </a:xfrm>
          <a:prstGeom prst="rect">
            <a:avLst/>
          </a:prstGeom>
        </p:spPr>
      </p:pic>
      <p:sp>
        <p:nvSpPr>
          <p:cNvPr id="29" name="TextBox 28"/>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10</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26404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661361" y="-14377"/>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800" u="sng" dirty="0">
                <a:solidFill>
                  <a:srgbClr val="3E762A"/>
                </a:solidFill>
                <a:latin typeface="Optima"/>
                <a:cs typeface="Optima"/>
              </a:rPr>
              <a:t>RISKS</a:t>
            </a:r>
          </a:p>
        </p:txBody>
      </p:sp>
      <p:pic>
        <p:nvPicPr>
          <p:cNvPr id="15"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pic>
        <p:nvPicPr>
          <p:cNvPr id="17" name="Picture 16" descr="emoji_set_134.png"/>
          <p:cNvPicPr>
            <a:picLocks noChangeAspect="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contrast="40000"/>
                    </a14:imgEffect>
                  </a14:imgLayer>
                </a14:imgProps>
              </a:ext>
            </a:extLst>
          </a:blip>
          <a:stretch>
            <a:fillRect/>
          </a:stretch>
        </p:blipFill>
        <p:spPr>
          <a:xfrm>
            <a:off x="1998637" y="2262007"/>
            <a:ext cx="1489380" cy="1489380"/>
          </a:xfrm>
          <a:prstGeom prst="rect">
            <a:avLst/>
          </a:prstGeom>
        </p:spPr>
      </p:pic>
      <p:pic>
        <p:nvPicPr>
          <p:cNvPr id="18" name="Picture 17"/>
          <p:cNvPicPr>
            <a:picLocks noChangeAspect="1"/>
          </p:cNvPicPr>
          <p:nvPr/>
        </p:nvPicPr>
        <p:blipFill>
          <a:blip r:embed="rId7">
            <a:duotone>
              <a:schemeClr val="accent4">
                <a:shade val="45000"/>
                <a:satMod val="135000"/>
              </a:schemeClr>
              <a:prstClr val="white"/>
            </a:duotone>
          </a:blip>
          <a:stretch>
            <a:fillRect/>
          </a:stretch>
        </p:blipFill>
        <p:spPr>
          <a:xfrm>
            <a:off x="2080848" y="5138619"/>
            <a:ext cx="1523998" cy="1523998"/>
          </a:xfrm>
          <a:prstGeom prst="rect">
            <a:avLst/>
          </a:prstGeom>
        </p:spPr>
      </p:pic>
      <p:pic>
        <p:nvPicPr>
          <p:cNvPr id="20" name="Picture 19"/>
          <p:cNvPicPr>
            <a:picLocks noChangeAspect="1"/>
          </p:cNvPicPr>
          <p:nvPr/>
        </p:nvPicPr>
        <p:blipFill>
          <a:blip r:embed="rId8">
            <a:duotone>
              <a:prstClr val="black"/>
              <a:schemeClr val="accent5">
                <a:tint val="45000"/>
                <a:satMod val="400000"/>
              </a:schemeClr>
            </a:duotone>
          </a:blip>
          <a:stretch>
            <a:fillRect/>
          </a:stretch>
        </p:blipFill>
        <p:spPr>
          <a:xfrm>
            <a:off x="8173915" y="5220431"/>
            <a:ext cx="1832159" cy="1317869"/>
          </a:xfrm>
          <a:prstGeom prst="rect">
            <a:avLst/>
          </a:prstGeom>
        </p:spPr>
      </p:pic>
      <p:grpSp>
        <p:nvGrpSpPr>
          <p:cNvPr id="4" name="Group 3"/>
          <p:cNvGrpSpPr/>
          <p:nvPr/>
        </p:nvGrpSpPr>
        <p:grpSpPr>
          <a:xfrm>
            <a:off x="4083852" y="922720"/>
            <a:ext cx="6438992" cy="963744"/>
            <a:chOff x="4083852" y="922720"/>
            <a:chExt cx="6438992" cy="963744"/>
          </a:xfrm>
        </p:grpSpPr>
        <p:cxnSp>
          <p:nvCxnSpPr>
            <p:cNvPr id="14" name="Conector recto de flecha 13"/>
            <p:cNvCxnSpPr/>
            <p:nvPr/>
          </p:nvCxnSpPr>
          <p:spPr>
            <a:xfrm flipV="1">
              <a:off x="4083852" y="1621169"/>
              <a:ext cx="3083092" cy="13368"/>
            </a:xfrm>
            <a:prstGeom prst="straightConnector1">
              <a:avLst/>
            </a:prstGeom>
            <a:ln w="38100">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rotWithShape="1">
            <a:blip r:embed="rId9">
              <a:duotone>
                <a:schemeClr val="accent5">
                  <a:shade val="45000"/>
                  <a:satMod val="135000"/>
                </a:schemeClr>
                <a:prstClr val="white"/>
              </a:duotone>
            </a:blip>
            <a:srcRect t="6467" b="44671"/>
            <a:stretch/>
          </p:blipFill>
          <p:spPr>
            <a:xfrm>
              <a:off x="7567975" y="922720"/>
              <a:ext cx="2954869" cy="963744"/>
            </a:xfrm>
            <a:prstGeom prst="rect">
              <a:avLst/>
            </a:prstGeom>
          </p:spPr>
        </p:pic>
      </p:grpSp>
      <p:pic>
        <p:nvPicPr>
          <p:cNvPr id="24" name="Picture 23"/>
          <p:cNvPicPr>
            <a:picLocks noChangeAspect="1"/>
          </p:cNvPicPr>
          <p:nvPr/>
        </p:nvPicPr>
        <p:blipFill>
          <a:blip r:embed="rId10">
            <a:duotone>
              <a:schemeClr val="accent4">
                <a:shade val="45000"/>
                <a:satMod val="135000"/>
              </a:schemeClr>
              <a:prstClr val="white"/>
            </a:duotone>
          </a:blip>
          <a:stretch>
            <a:fillRect/>
          </a:stretch>
        </p:blipFill>
        <p:spPr>
          <a:xfrm>
            <a:off x="1767549" y="775918"/>
            <a:ext cx="1667608" cy="1332083"/>
          </a:xfrm>
          <a:prstGeom prst="rect">
            <a:avLst/>
          </a:prstGeom>
        </p:spPr>
      </p:pic>
      <p:pic>
        <p:nvPicPr>
          <p:cNvPr id="25" name="Picture 24"/>
          <p:cNvPicPr>
            <a:picLocks noChangeAspect="1"/>
          </p:cNvPicPr>
          <p:nvPr/>
        </p:nvPicPr>
        <p:blipFill>
          <a:blip r:embed="rId11">
            <a:duotone>
              <a:schemeClr val="accent1">
                <a:shade val="45000"/>
                <a:satMod val="135000"/>
              </a:schemeClr>
              <a:prstClr val="white"/>
            </a:duotone>
          </a:blip>
          <a:stretch>
            <a:fillRect/>
          </a:stretch>
        </p:blipFill>
        <p:spPr>
          <a:xfrm>
            <a:off x="7847936" y="2027106"/>
            <a:ext cx="1593850" cy="1593850"/>
          </a:xfrm>
          <a:prstGeom prst="rect">
            <a:avLst/>
          </a:prstGeom>
        </p:spPr>
      </p:pic>
      <p:grpSp>
        <p:nvGrpSpPr>
          <p:cNvPr id="37" name="Group 36"/>
          <p:cNvGrpSpPr/>
          <p:nvPr/>
        </p:nvGrpSpPr>
        <p:grpSpPr>
          <a:xfrm>
            <a:off x="2023568" y="3810194"/>
            <a:ext cx="1493254" cy="1437546"/>
            <a:chOff x="2023568" y="3810194"/>
            <a:chExt cx="1493254" cy="1437546"/>
          </a:xfrm>
        </p:grpSpPr>
        <p:pic>
          <p:nvPicPr>
            <p:cNvPr id="19" name="Picture 18"/>
            <p:cNvPicPr>
              <a:picLocks noChangeAspect="1"/>
            </p:cNvPicPr>
            <p:nvPr/>
          </p:nvPicPr>
          <p:blipFill>
            <a:blip r:embed="rId12">
              <a:duotone>
                <a:schemeClr val="accent4">
                  <a:shade val="45000"/>
                  <a:satMod val="135000"/>
                </a:schemeClr>
                <a:prstClr val="white"/>
              </a:duotone>
              <a:extLst>
                <a:ext uri="{BEBA8EAE-BF5A-486C-A8C5-ECC9F3942E4B}">
                  <a14:imgProps xmlns:a14="http://schemas.microsoft.com/office/drawing/2010/main">
                    <a14:imgLayer r:embed="rId13">
                      <a14:imgEffect>
                        <a14:saturation sat="0"/>
                      </a14:imgEffect>
                      <a14:imgEffect>
                        <a14:brightnessContrast bright="40000" contrast="-40000"/>
                      </a14:imgEffect>
                    </a14:imgLayer>
                  </a14:imgProps>
                </a:ext>
              </a:extLst>
            </a:blip>
            <a:stretch>
              <a:fillRect/>
            </a:stretch>
          </p:blipFill>
          <p:spPr>
            <a:xfrm>
              <a:off x="2246922" y="3907694"/>
              <a:ext cx="1003715" cy="1250462"/>
            </a:xfrm>
            <a:prstGeom prst="rect">
              <a:avLst/>
            </a:prstGeom>
          </p:spPr>
        </p:pic>
        <p:sp>
          <p:nvSpPr>
            <p:cNvPr id="26" name="&quot;No&quot; Symbol 25"/>
            <p:cNvSpPr/>
            <p:nvPr/>
          </p:nvSpPr>
          <p:spPr>
            <a:xfrm>
              <a:off x="2023568" y="3810194"/>
              <a:ext cx="1493254" cy="1437546"/>
            </a:xfrm>
            <a:prstGeom prst="noSmoking">
              <a:avLst>
                <a:gd name="adj" fmla="val 608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38" name="Group 37"/>
          <p:cNvGrpSpPr/>
          <p:nvPr/>
        </p:nvGrpSpPr>
        <p:grpSpPr>
          <a:xfrm>
            <a:off x="8260693" y="3892613"/>
            <a:ext cx="1731549" cy="1250462"/>
            <a:chOff x="8260693" y="3892613"/>
            <a:chExt cx="1731549" cy="1250462"/>
          </a:xfrm>
        </p:grpSpPr>
        <p:pic>
          <p:nvPicPr>
            <p:cNvPr id="27" name="Picture 26"/>
            <p:cNvPicPr>
              <a:picLocks noChangeAspect="1"/>
            </p:cNvPicPr>
            <p:nvPr/>
          </p:nvPicPr>
          <p:blipFill>
            <a:blip r:embed="rId14">
              <a:duotone>
                <a:schemeClr val="accent1">
                  <a:shade val="45000"/>
                  <a:satMod val="135000"/>
                </a:schemeClr>
                <a:prstClr val="white"/>
              </a:duotone>
              <a:extLst>
                <a:ext uri="{BEBA8EAE-BF5A-486C-A8C5-ECC9F3942E4B}">
                  <a14:imgProps xmlns:a14="http://schemas.microsoft.com/office/drawing/2010/main">
                    <a14:imgLayer r:embed="rId13">
                      <a14:imgEffect>
                        <a14:saturation sat="300000"/>
                      </a14:imgEffect>
                      <a14:imgEffect>
                        <a14:brightnessContrast bright="40000" contrast="-40000"/>
                      </a14:imgEffect>
                    </a14:imgLayer>
                  </a14:imgProps>
                </a:ext>
              </a:extLst>
            </a:blip>
            <a:stretch>
              <a:fillRect/>
            </a:stretch>
          </p:blipFill>
          <p:spPr>
            <a:xfrm>
              <a:off x="8260693" y="3892613"/>
              <a:ext cx="1003715" cy="1250462"/>
            </a:xfrm>
            <a:prstGeom prst="rect">
              <a:avLst/>
            </a:prstGeom>
          </p:spPr>
        </p:pic>
        <p:pic>
          <p:nvPicPr>
            <p:cNvPr id="29" name="Picture 28"/>
            <p:cNvPicPr>
              <a:picLocks noChangeAspect="1"/>
            </p:cNvPicPr>
            <p:nvPr/>
          </p:nvPicPr>
          <p:blipFill>
            <a:blip r:embed="rId15">
              <a:duotone>
                <a:schemeClr val="accent1">
                  <a:shade val="45000"/>
                  <a:satMod val="135000"/>
                </a:schemeClr>
                <a:prstClr val="white"/>
              </a:duotone>
            </a:blip>
            <a:stretch>
              <a:fillRect/>
            </a:stretch>
          </p:blipFill>
          <p:spPr>
            <a:xfrm>
              <a:off x="8854230" y="4063050"/>
              <a:ext cx="1138012" cy="1078267"/>
            </a:xfrm>
            <a:prstGeom prst="rect">
              <a:avLst/>
            </a:prstGeom>
          </p:spPr>
        </p:pic>
      </p:grpSp>
      <p:cxnSp>
        <p:nvCxnSpPr>
          <p:cNvPr id="34" name="Conector recto de flecha 13"/>
          <p:cNvCxnSpPr/>
          <p:nvPr/>
        </p:nvCxnSpPr>
        <p:spPr>
          <a:xfrm flipV="1">
            <a:off x="4138562" y="3085504"/>
            <a:ext cx="3083092" cy="13368"/>
          </a:xfrm>
          <a:prstGeom prst="straightConnector1">
            <a:avLst/>
          </a:prstGeom>
          <a:ln w="38100">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13"/>
          <p:cNvCxnSpPr/>
          <p:nvPr/>
        </p:nvCxnSpPr>
        <p:spPr>
          <a:xfrm flipV="1">
            <a:off x="4221183" y="4494011"/>
            <a:ext cx="3083092" cy="13368"/>
          </a:xfrm>
          <a:prstGeom prst="straightConnector1">
            <a:avLst/>
          </a:prstGeom>
          <a:ln w="38100">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13"/>
          <p:cNvCxnSpPr/>
          <p:nvPr/>
        </p:nvCxnSpPr>
        <p:spPr>
          <a:xfrm flipV="1">
            <a:off x="4192160" y="5888562"/>
            <a:ext cx="3083092" cy="13368"/>
          </a:xfrm>
          <a:prstGeom prst="straightConnector1">
            <a:avLst/>
          </a:prstGeom>
          <a:ln w="381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11</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92493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646983" y="-14377"/>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800" u="sng" dirty="0">
                <a:solidFill>
                  <a:srgbClr val="008000"/>
                </a:solidFill>
                <a:latin typeface="Optima"/>
                <a:cs typeface="Optima"/>
              </a:rPr>
              <a:t>KEY FINANCIAL </a:t>
            </a:r>
            <a:r>
              <a:rPr lang="en-US" sz="4800" u="sng" dirty="0">
                <a:solidFill>
                  <a:srgbClr val="3E762A"/>
                </a:solidFill>
                <a:latin typeface="Optima"/>
                <a:cs typeface="Optima"/>
              </a:rPr>
              <a:t>ASSUMPTIONS</a:t>
            </a:r>
          </a:p>
        </p:txBody>
      </p:sp>
      <p:grpSp>
        <p:nvGrpSpPr>
          <p:cNvPr id="15" name="Group 14"/>
          <p:cNvGrpSpPr/>
          <p:nvPr/>
        </p:nvGrpSpPr>
        <p:grpSpPr>
          <a:xfrm>
            <a:off x="2772472" y="1667778"/>
            <a:ext cx="7663742" cy="723279"/>
            <a:chOff x="2772472" y="1667778"/>
            <a:chExt cx="7663742" cy="723279"/>
          </a:xfrm>
        </p:grpSpPr>
        <p:pic>
          <p:nvPicPr>
            <p:cNvPr id="3" name="Picture 2" descr="normal_ian-symbol-dollar-sign.png"/>
            <p:cNvPicPr>
              <a:picLocks noChangeAspect="1"/>
            </p:cNvPicPr>
            <p:nvPr/>
          </p:nvPicPr>
          <p:blipFill>
            <a:blip r:embed="rId3"/>
            <a:stretch>
              <a:fillRect/>
            </a:stretch>
          </p:blipFill>
          <p:spPr>
            <a:xfrm>
              <a:off x="2772472" y="1667778"/>
              <a:ext cx="439739" cy="723279"/>
            </a:xfrm>
            <a:prstGeom prst="rect">
              <a:avLst/>
            </a:prstGeom>
          </p:spPr>
        </p:pic>
        <p:sp>
          <p:nvSpPr>
            <p:cNvPr id="4" name="TextBox 3"/>
            <p:cNvSpPr txBox="1"/>
            <p:nvPr/>
          </p:nvSpPr>
          <p:spPr>
            <a:xfrm>
              <a:off x="3394063" y="1674963"/>
              <a:ext cx="7042151" cy="707886"/>
            </a:xfrm>
            <a:prstGeom prst="rect">
              <a:avLst/>
            </a:prstGeom>
          </p:spPr>
          <p:txBody>
            <a:bodyPr rtlCol="0">
              <a:spAutoFit/>
            </a:bodyPr>
            <a:lstStyle/>
            <a:p>
              <a:r>
                <a:rPr lang="en-US" sz="2000" dirty="0">
                  <a:solidFill>
                    <a:srgbClr val="000000"/>
                  </a:solidFill>
                  <a:latin typeface="Optima"/>
                  <a:cs typeface="Optima"/>
                </a:rPr>
                <a:t>SOFTWARE DEVELOPMENT (ONE TIME)</a:t>
              </a:r>
            </a:p>
            <a:p>
              <a:r>
                <a:rPr lang="en-US" sz="2000" b="1" dirty="0">
                  <a:solidFill>
                    <a:srgbClr val="000000"/>
                  </a:solidFill>
                  <a:latin typeface="Optima"/>
                  <a:cs typeface="Optima"/>
                </a:rPr>
                <a:t>$20,000</a:t>
              </a:r>
            </a:p>
          </p:txBody>
        </p:sp>
      </p:grpSp>
      <p:grpSp>
        <p:nvGrpSpPr>
          <p:cNvPr id="16" name="Group 15"/>
          <p:cNvGrpSpPr/>
          <p:nvPr/>
        </p:nvGrpSpPr>
        <p:grpSpPr>
          <a:xfrm>
            <a:off x="2772472" y="2638024"/>
            <a:ext cx="8647939" cy="782942"/>
            <a:chOff x="2772472" y="2638024"/>
            <a:chExt cx="8647939" cy="782942"/>
          </a:xfrm>
        </p:grpSpPr>
        <p:pic>
          <p:nvPicPr>
            <p:cNvPr id="5" name="Picture 4" descr="normal_ian-symbol-dollar-sign.png"/>
            <p:cNvPicPr>
              <a:picLocks noChangeAspect="1"/>
            </p:cNvPicPr>
            <p:nvPr/>
          </p:nvPicPr>
          <p:blipFill>
            <a:blip r:embed="rId3"/>
            <a:stretch>
              <a:fillRect/>
            </a:stretch>
          </p:blipFill>
          <p:spPr>
            <a:xfrm>
              <a:off x="2772472" y="2638024"/>
              <a:ext cx="439739" cy="723279"/>
            </a:xfrm>
            <a:prstGeom prst="rect">
              <a:avLst/>
            </a:prstGeom>
          </p:spPr>
        </p:pic>
        <p:sp>
          <p:nvSpPr>
            <p:cNvPr id="6" name="TextBox 5"/>
            <p:cNvSpPr txBox="1"/>
            <p:nvPr/>
          </p:nvSpPr>
          <p:spPr>
            <a:xfrm>
              <a:off x="3394064" y="2713080"/>
              <a:ext cx="8026347" cy="707886"/>
            </a:xfrm>
            <a:prstGeom prst="rect">
              <a:avLst/>
            </a:prstGeom>
          </p:spPr>
          <p:txBody>
            <a:bodyPr rtlCol="0">
              <a:spAutoFit/>
            </a:bodyPr>
            <a:lstStyle/>
            <a:p>
              <a:r>
                <a:rPr lang="en-US" sz="2000" dirty="0">
                  <a:solidFill>
                    <a:srgbClr val="000000"/>
                  </a:solidFill>
                  <a:latin typeface="Optima"/>
                  <a:cs typeface="Optima"/>
                </a:rPr>
                <a:t>SOFTWARE MAINTENANCE (MONTHLY)</a:t>
              </a:r>
            </a:p>
            <a:p>
              <a:r>
                <a:rPr lang="en-US" sz="2000" b="1" dirty="0">
                  <a:solidFill>
                    <a:srgbClr val="000000"/>
                  </a:solidFill>
                  <a:latin typeface="Optima"/>
                  <a:cs typeface="Optima"/>
                </a:rPr>
                <a:t>$</a:t>
              </a:r>
              <a:r>
                <a:rPr lang="en-US" sz="2000" b="1" dirty="0" smtClean="0">
                  <a:solidFill>
                    <a:srgbClr val="000000"/>
                  </a:solidFill>
                  <a:latin typeface="Optima"/>
                  <a:cs typeface="Optima"/>
                </a:rPr>
                <a:t>1,000</a:t>
              </a:r>
              <a:endParaRPr lang="en-US" sz="2000" b="1" dirty="0">
                <a:solidFill>
                  <a:srgbClr val="000000"/>
                </a:solidFill>
                <a:latin typeface="Optima"/>
                <a:cs typeface="Optima"/>
              </a:endParaRPr>
            </a:p>
          </p:txBody>
        </p:sp>
      </p:grpSp>
      <p:grpSp>
        <p:nvGrpSpPr>
          <p:cNvPr id="17" name="Group 16"/>
          <p:cNvGrpSpPr/>
          <p:nvPr/>
        </p:nvGrpSpPr>
        <p:grpSpPr>
          <a:xfrm>
            <a:off x="2772472" y="3650143"/>
            <a:ext cx="8647939" cy="736641"/>
            <a:chOff x="2772472" y="3650143"/>
            <a:chExt cx="8647939" cy="736641"/>
          </a:xfrm>
        </p:grpSpPr>
        <p:pic>
          <p:nvPicPr>
            <p:cNvPr id="7" name="Picture 6" descr="normal_ian-symbol-dollar-sign.png"/>
            <p:cNvPicPr>
              <a:picLocks noChangeAspect="1"/>
            </p:cNvPicPr>
            <p:nvPr/>
          </p:nvPicPr>
          <p:blipFill>
            <a:blip r:embed="rId3"/>
            <a:stretch>
              <a:fillRect/>
            </a:stretch>
          </p:blipFill>
          <p:spPr>
            <a:xfrm>
              <a:off x="2772472" y="3650143"/>
              <a:ext cx="439739" cy="723279"/>
            </a:xfrm>
            <a:prstGeom prst="rect">
              <a:avLst/>
            </a:prstGeom>
          </p:spPr>
        </p:pic>
        <p:sp>
          <p:nvSpPr>
            <p:cNvPr id="8" name="TextBox 7"/>
            <p:cNvSpPr txBox="1"/>
            <p:nvPr/>
          </p:nvSpPr>
          <p:spPr>
            <a:xfrm>
              <a:off x="3394064" y="3678898"/>
              <a:ext cx="8026347" cy="707886"/>
            </a:xfrm>
            <a:prstGeom prst="rect">
              <a:avLst/>
            </a:prstGeom>
          </p:spPr>
          <p:txBody>
            <a:bodyPr rtlCol="0">
              <a:spAutoFit/>
            </a:bodyPr>
            <a:lstStyle/>
            <a:p>
              <a:r>
                <a:rPr lang="en-US" sz="2000" dirty="0">
                  <a:solidFill>
                    <a:srgbClr val="000000"/>
                  </a:solidFill>
                  <a:latin typeface="Optima"/>
                  <a:cs typeface="Optima"/>
                </a:rPr>
                <a:t>AVERAGE SIZE PER ORDER</a:t>
              </a:r>
            </a:p>
            <a:p>
              <a:r>
                <a:rPr lang="en-US" sz="2000" b="1" dirty="0">
                  <a:solidFill>
                    <a:srgbClr val="000000"/>
                  </a:solidFill>
                  <a:latin typeface="Optima"/>
                  <a:cs typeface="Optima"/>
                </a:rPr>
                <a:t>$</a:t>
              </a:r>
              <a:r>
                <a:rPr lang="en-US" sz="2000" b="1" dirty="0" smtClean="0">
                  <a:solidFill>
                    <a:srgbClr val="000000"/>
                  </a:solidFill>
                  <a:latin typeface="Optima"/>
                  <a:cs typeface="Optima"/>
                </a:rPr>
                <a:t>10</a:t>
              </a:r>
              <a:endParaRPr lang="en-US" sz="2000" b="1" dirty="0">
                <a:solidFill>
                  <a:srgbClr val="000000"/>
                </a:solidFill>
                <a:latin typeface="Optima"/>
                <a:cs typeface="Optima"/>
              </a:endParaRPr>
            </a:p>
          </p:txBody>
        </p:sp>
      </p:grpSp>
      <p:grpSp>
        <p:nvGrpSpPr>
          <p:cNvPr id="18" name="Group 17"/>
          <p:cNvGrpSpPr/>
          <p:nvPr/>
        </p:nvGrpSpPr>
        <p:grpSpPr>
          <a:xfrm>
            <a:off x="2772472" y="4582769"/>
            <a:ext cx="3839438" cy="1323439"/>
            <a:chOff x="2772472" y="4582769"/>
            <a:chExt cx="3839438" cy="1323439"/>
          </a:xfrm>
        </p:grpSpPr>
        <p:pic>
          <p:nvPicPr>
            <p:cNvPr id="9" name="Picture 8" descr="normal_ian-symbol-dollar-sign.png"/>
            <p:cNvPicPr>
              <a:picLocks noChangeAspect="1"/>
            </p:cNvPicPr>
            <p:nvPr/>
          </p:nvPicPr>
          <p:blipFill>
            <a:blip r:embed="rId3"/>
            <a:stretch>
              <a:fillRect/>
            </a:stretch>
          </p:blipFill>
          <p:spPr>
            <a:xfrm>
              <a:off x="2772472" y="4656563"/>
              <a:ext cx="439739" cy="723279"/>
            </a:xfrm>
            <a:prstGeom prst="rect">
              <a:avLst/>
            </a:prstGeom>
          </p:spPr>
        </p:pic>
        <p:sp>
          <p:nvSpPr>
            <p:cNvPr id="10" name="TextBox 9"/>
            <p:cNvSpPr txBox="1"/>
            <p:nvPr/>
          </p:nvSpPr>
          <p:spPr>
            <a:xfrm>
              <a:off x="3347383" y="4582769"/>
              <a:ext cx="3264527" cy="1323439"/>
            </a:xfrm>
            <a:prstGeom prst="rect">
              <a:avLst/>
            </a:prstGeom>
          </p:spPr>
          <p:txBody>
            <a:bodyPr wrap="square" rtlCol="0">
              <a:spAutoFit/>
            </a:bodyPr>
            <a:lstStyle/>
            <a:p>
              <a:r>
                <a:rPr lang="en-US" sz="2000" dirty="0">
                  <a:solidFill>
                    <a:srgbClr val="000000"/>
                  </a:solidFill>
                  <a:latin typeface="Optima"/>
                  <a:cs typeface="Optima"/>
                </a:rPr>
                <a:t>COMMISSION CHARGED</a:t>
              </a:r>
            </a:p>
            <a:p>
              <a:r>
                <a:rPr lang="en-US" sz="2000" b="1" dirty="0">
                  <a:solidFill>
                    <a:srgbClr val="000000"/>
                  </a:solidFill>
                  <a:latin typeface="Optima"/>
                  <a:cs typeface="Optima"/>
                </a:rPr>
                <a:t>11%</a:t>
              </a:r>
              <a:r>
                <a:rPr lang="en-US" sz="2000" dirty="0">
                  <a:solidFill>
                    <a:srgbClr val="000000"/>
                  </a:solidFill>
                  <a:latin typeface="Optima"/>
                  <a:cs typeface="Optima"/>
                </a:rPr>
                <a:t> FOR 2016/2017</a:t>
              </a:r>
            </a:p>
            <a:p>
              <a:r>
                <a:rPr lang="en-US" sz="2000" b="1" dirty="0">
                  <a:solidFill>
                    <a:srgbClr val="000000"/>
                  </a:solidFill>
                  <a:latin typeface="Optima"/>
                  <a:cs typeface="Optima"/>
                </a:rPr>
                <a:t>12%</a:t>
              </a:r>
              <a:r>
                <a:rPr lang="en-US" sz="2000" dirty="0">
                  <a:solidFill>
                    <a:srgbClr val="000000"/>
                  </a:solidFill>
                  <a:latin typeface="Optima"/>
                  <a:cs typeface="Optima"/>
                </a:rPr>
                <a:t> FOR 2018-2023</a:t>
              </a:r>
            </a:p>
            <a:p>
              <a:pPr algn="ctr"/>
              <a:endParaRPr lang="en-US" sz="2000" dirty="0">
                <a:solidFill>
                  <a:srgbClr val="000000"/>
                </a:solidFill>
              </a:endParaRPr>
            </a:p>
          </p:txBody>
        </p:sp>
      </p:grpSp>
      <p:sp>
        <p:nvSpPr>
          <p:cNvPr id="11" name="Rounded Rectangle 10"/>
          <p:cNvSpPr/>
          <p:nvPr/>
        </p:nvSpPr>
        <p:spPr>
          <a:xfrm>
            <a:off x="8245128" y="3718430"/>
            <a:ext cx="2822539" cy="2240054"/>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Optima"/>
                <a:cs typeface="Optima"/>
              </a:rPr>
              <a:t>INCREASED DEMAND IN SUMMER &amp; WINTER MONTHS</a:t>
            </a:r>
          </a:p>
        </p:txBody>
      </p:sp>
      <p:pic>
        <p:nvPicPr>
          <p:cNvPr id="12" name="Picture 3" descr="logo big.png">
            <a:hlinkClick r:id="rId4" action="ppaction://hlinksldjump"/>
          </p:cNvPr>
          <p:cNvPicPr>
            <a:picLocks noChangeAspect="1"/>
          </p:cNvPicPr>
          <p:nvPr/>
        </p:nvPicPr>
        <p:blipFill>
          <a:blip r:embed="rId5"/>
          <a:stretch>
            <a:fillRect/>
          </a:stretch>
        </p:blipFill>
        <p:spPr>
          <a:xfrm>
            <a:off x="10748211" y="347578"/>
            <a:ext cx="1051109" cy="837959"/>
          </a:xfrm>
          <a:prstGeom prst="rect">
            <a:avLst/>
          </a:prstGeom>
        </p:spPr>
      </p:pic>
      <p:sp>
        <p:nvSpPr>
          <p:cNvPr id="14" name="TextBox 13"/>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12</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15282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117550252"/>
              </p:ext>
            </p:extLst>
          </p:nvPr>
        </p:nvGraphicFramePr>
        <p:xfrm>
          <a:off x="106947" y="544351"/>
          <a:ext cx="11817684" cy="6313649"/>
        </p:xfrm>
        <a:graphic>
          <a:graphicData uri="http://schemas.openxmlformats.org/drawingml/2006/chart">
            <c:chart xmlns:c="http://schemas.openxmlformats.org/drawingml/2006/chart" xmlns:r="http://schemas.openxmlformats.org/officeDocument/2006/relationships" r:id="rId2"/>
          </a:graphicData>
        </a:graphic>
      </p:graphicFrame>
      <p:sp>
        <p:nvSpPr>
          <p:cNvPr id="3" name="Abrir llave 2"/>
          <p:cNvSpPr/>
          <p:nvPr/>
        </p:nvSpPr>
        <p:spPr>
          <a:xfrm rot="16200000" flipH="1">
            <a:off x="1637061" y="2338354"/>
            <a:ext cx="354628" cy="191333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s-ES">
              <a:solidFill>
                <a:srgbClr val="FF0000"/>
              </a:solidFill>
              <a:latin typeface="Palatino Linotype"/>
            </a:endParaRPr>
          </a:p>
        </p:txBody>
      </p:sp>
      <p:sp>
        <p:nvSpPr>
          <p:cNvPr id="6" name="Abrir llave 5"/>
          <p:cNvSpPr/>
          <p:nvPr/>
        </p:nvSpPr>
        <p:spPr>
          <a:xfrm rot="16200000" flipH="1">
            <a:off x="3121542" y="-313288"/>
            <a:ext cx="354628" cy="488229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s-ES">
              <a:solidFill>
                <a:srgbClr val="FF0000"/>
              </a:solidFill>
              <a:latin typeface="Palatino Linotype"/>
            </a:endParaRPr>
          </a:p>
        </p:txBody>
      </p:sp>
      <p:sp>
        <p:nvSpPr>
          <p:cNvPr id="7" name="Abrir llave 6"/>
          <p:cNvSpPr/>
          <p:nvPr/>
        </p:nvSpPr>
        <p:spPr>
          <a:xfrm rot="16200000" flipH="1">
            <a:off x="8207037" y="-711750"/>
            <a:ext cx="354628" cy="488229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s-ES">
              <a:solidFill>
                <a:srgbClr val="FF0000"/>
              </a:solidFill>
              <a:latin typeface="Palatino Linotype"/>
            </a:endParaRPr>
          </a:p>
        </p:txBody>
      </p:sp>
      <p:sp>
        <p:nvSpPr>
          <p:cNvPr id="8" name="CuadroTexto 7"/>
          <p:cNvSpPr txBox="1"/>
          <p:nvPr/>
        </p:nvSpPr>
        <p:spPr>
          <a:xfrm>
            <a:off x="411674" y="2535958"/>
            <a:ext cx="3386815" cy="307777"/>
          </a:xfrm>
          <a:prstGeom prst="rect">
            <a:avLst/>
          </a:prstGeom>
          <a:noFill/>
        </p:spPr>
        <p:txBody>
          <a:bodyPr wrap="square" rtlCol="0">
            <a:spAutoFit/>
          </a:bodyPr>
          <a:lstStyle/>
          <a:p>
            <a:pPr algn="ctr" defTabSz="914400"/>
            <a:r>
              <a:rPr lang="es-ES" sz="1400" b="1" i="1" dirty="0" smtClean="0">
                <a:solidFill>
                  <a:prstClr val="black"/>
                </a:solidFill>
                <a:latin typeface="Optima"/>
                <a:cs typeface="Optima"/>
              </a:rPr>
              <a:t>Software </a:t>
            </a:r>
            <a:r>
              <a:rPr lang="es-ES" sz="1400" b="1" i="1" dirty="0" err="1" smtClean="0">
                <a:solidFill>
                  <a:prstClr val="black"/>
                </a:solidFill>
                <a:latin typeface="Optima"/>
                <a:cs typeface="Optima"/>
              </a:rPr>
              <a:t>development</a:t>
            </a:r>
            <a:r>
              <a:rPr lang="es-ES" sz="1400" b="1" i="1" dirty="0" smtClean="0">
                <a:solidFill>
                  <a:prstClr val="black"/>
                </a:solidFill>
                <a:latin typeface="Optima"/>
                <a:cs typeface="Optima"/>
              </a:rPr>
              <a:t>: </a:t>
            </a:r>
            <a:r>
              <a:rPr lang="es-ES" sz="1400" i="1" dirty="0" smtClean="0">
                <a:solidFill>
                  <a:prstClr val="black"/>
                </a:solidFill>
                <a:latin typeface="Optima"/>
                <a:cs typeface="Optima"/>
              </a:rPr>
              <a:t>$20,000</a:t>
            </a:r>
            <a:endParaRPr lang="es-ES" sz="1400" i="1" dirty="0">
              <a:solidFill>
                <a:prstClr val="black"/>
              </a:solidFill>
              <a:latin typeface="Optima"/>
              <a:cs typeface="Optima"/>
            </a:endParaRPr>
          </a:p>
        </p:txBody>
      </p:sp>
      <p:sp>
        <p:nvSpPr>
          <p:cNvPr id="9" name="CuadroTexto 8"/>
          <p:cNvSpPr txBox="1"/>
          <p:nvPr/>
        </p:nvSpPr>
        <p:spPr>
          <a:xfrm>
            <a:off x="1165609" y="1383495"/>
            <a:ext cx="4574399" cy="307777"/>
          </a:xfrm>
          <a:prstGeom prst="rect">
            <a:avLst/>
          </a:prstGeom>
          <a:noFill/>
        </p:spPr>
        <p:txBody>
          <a:bodyPr wrap="square" rtlCol="0">
            <a:spAutoFit/>
          </a:bodyPr>
          <a:lstStyle/>
          <a:p>
            <a:pPr algn="ctr" defTabSz="914400"/>
            <a:r>
              <a:rPr lang="es-ES" sz="1400" b="1" i="1" dirty="0" err="1" smtClean="0">
                <a:solidFill>
                  <a:prstClr val="black"/>
                </a:solidFill>
                <a:latin typeface="Optima"/>
                <a:cs typeface="Optima"/>
              </a:rPr>
              <a:t>Year</a:t>
            </a:r>
            <a:r>
              <a:rPr lang="es-ES" sz="1400" b="1" i="1" dirty="0" smtClean="0">
                <a:solidFill>
                  <a:prstClr val="black"/>
                </a:solidFill>
                <a:latin typeface="Optima"/>
                <a:cs typeface="Optima"/>
              </a:rPr>
              <a:t> 1: </a:t>
            </a:r>
            <a:r>
              <a:rPr lang="es-ES" sz="1400" i="1" dirty="0" smtClean="0">
                <a:solidFill>
                  <a:prstClr val="black"/>
                </a:solidFill>
                <a:latin typeface="Optima"/>
                <a:cs typeface="Optima"/>
              </a:rPr>
              <a:t>No </a:t>
            </a:r>
            <a:r>
              <a:rPr lang="es-ES" sz="1400" i="1" dirty="0" err="1" smtClean="0">
                <a:solidFill>
                  <a:prstClr val="black"/>
                </a:solidFill>
                <a:latin typeface="Optima"/>
                <a:cs typeface="Optima"/>
              </a:rPr>
              <a:t>salesmen</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lower</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rent</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lower</a:t>
            </a:r>
            <a:r>
              <a:rPr lang="es-ES" sz="1400" i="1" dirty="0" smtClean="0">
                <a:solidFill>
                  <a:prstClr val="black"/>
                </a:solidFill>
                <a:latin typeface="Optima"/>
                <a:cs typeface="Optima"/>
              </a:rPr>
              <a:t> variable </a:t>
            </a:r>
            <a:r>
              <a:rPr lang="es-ES" sz="1400" i="1" dirty="0" err="1" smtClean="0">
                <a:solidFill>
                  <a:prstClr val="black"/>
                </a:solidFill>
                <a:latin typeface="Optima"/>
                <a:cs typeface="Optima"/>
              </a:rPr>
              <a:t>costs</a:t>
            </a:r>
            <a:endParaRPr lang="es-ES" sz="1400" i="1" dirty="0">
              <a:solidFill>
                <a:prstClr val="black"/>
              </a:solidFill>
              <a:latin typeface="Optima"/>
              <a:cs typeface="Optima"/>
            </a:endParaRPr>
          </a:p>
        </p:txBody>
      </p:sp>
      <p:sp>
        <p:nvSpPr>
          <p:cNvPr id="10" name="CuadroTexto 9"/>
          <p:cNvSpPr txBox="1"/>
          <p:nvPr/>
        </p:nvSpPr>
        <p:spPr>
          <a:xfrm>
            <a:off x="6075160" y="1229610"/>
            <a:ext cx="4750341" cy="307777"/>
          </a:xfrm>
          <a:prstGeom prst="rect">
            <a:avLst/>
          </a:prstGeom>
          <a:noFill/>
        </p:spPr>
        <p:txBody>
          <a:bodyPr wrap="square" rtlCol="0">
            <a:spAutoFit/>
          </a:bodyPr>
          <a:lstStyle/>
          <a:p>
            <a:pPr algn="ctr" defTabSz="914400"/>
            <a:r>
              <a:rPr lang="es-ES" sz="1400" b="1" i="1" dirty="0" err="1" smtClean="0">
                <a:solidFill>
                  <a:prstClr val="black"/>
                </a:solidFill>
                <a:latin typeface="Optima"/>
                <a:cs typeface="Optima"/>
              </a:rPr>
              <a:t>Year</a:t>
            </a:r>
            <a:r>
              <a:rPr lang="es-ES" sz="1400" b="1" i="1" dirty="0" smtClean="0">
                <a:solidFill>
                  <a:prstClr val="black"/>
                </a:solidFill>
                <a:latin typeface="Optima"/>
                <a:cs typeface="Optima"/>
              </a:rPr>
              <a:t> 2 : </a:t>
            </a:r>
            <a:r>
              <a:rPr lang="es-ES" sz="1400" i="1" dirty="0" smtClean="0">
                <a:solidFill>
                  <a:prstClr val="black"/>
                </a:solidFill>
                <a:latin typeface="Optima"/>
                <a:cs typeface="Optima"/>
              </a:rPr>
              <a:t>1 </a:t>
            </a:r>
            <a:r>
              <a:rPr lang="es-ES" sz="1400" i="1" dirty="0" err="1" smtClean="0">
                <a:solidFill>
                  <a:prstClr val="black"/>
                </a:solidFill>
                <a:latin typeface="Optima"/>
                <a:cs typeface="Optima"/>
              </a:rPr>
              <a:t>salesman</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increased</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rent</a:t>
            </a:r>
            <a:r>
              <a:rPr lang="es-ES" sz="1400" i="1" dirty="0" smtClean="0">
                <a:solidFill>
                  <a:prstClr val="black"/>
                </a:solidFill>
                <a:latin typeface="Optima"/>
                <a:cs typeface="Optima"/>
              </a:rPr>
              <a:t> </a:t>
            </a:r>
            <a:r>
              <a:rPr lang="es-ES" sz="1400" i="1" dirty="0" err="1" smtClean="0">
                <a:solidFill>
                  <a:prstClr val="black"/>
                </a:solidFill>
                <a:latin typeface="Optima"/>
                <a:cs typeface="Optima"/>
              </a:rPr>
              <a:t>cost</a:t>
            </a:r>
            <a:endParaRPr lang="es-ES" sz="1400" i="1" dirty="0">
              <a:solidFill>
                <a:prstClr val="black"/>
              </a:solidFill>
              <a:latin typeface="Optima"/>
              <a:cs typeface="Optima"/>
            </a:endParaRPr>
          </a:p>
        </p:txBody>
      </p:sp>
      <p:pic>
        <p:nvPicPr>
          <p:cNvPr id="11"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sp>
        <p:nvSpPr>
          <p:cNvPr id="14" name="TextBox 13"/>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13</a:t>
            </a:r>
            <a:endParaRPr lang="en-US" sz="2600" dirty="0">
              <a:solidFill>
                <a:srgbClr val="000000"/>
              </a:solidFill>
              <a:latin typeface="Optima"/>
              <a:cs typeface="Optima"/>
            </a:endParaRPr>
          </a:p>
        </p:txBody>
      </p:sp>
      <p:grpSp>
        <p:nvGrpSpPr>
          <p:cNvPr id="21" name="Group 20"/>
          <p:cNvGrpSpPr/>
          <p:nvPr/>
        </p:nvGrpSpPr>
        <p:grpSpPr>
          <a:xfrm>
            <a:off x="6473658" y="2366210"/>
            <a:ext cx="1620615" cy="4235335"/>
            <a:chOff x="6473658" y="2366210"/>
            <a:chExt cx="1620615" cy="4235335"/>
          </a:xfrm>
        </p:grpSpPr>
        <p:grpSp>
          <p:nvGrpSpPr>
            <p:cNvPr id="19" name="Group 18"/>
            <p:cNvGrpSpPr/>
            <p:nvPr/>
          </p:nvGrpSpPr>
          <p:grpSpPr>
            <a:xfrm>
              <a:off x="6473658" y="2366210"/>
              <a:ext cx="1467104" cy="899671"/>
              <a:chOff x="6473658" y="2366210"/>
              <a:chExt cx="1467104" cy="899671"/>
            </a:xfrm>
          </p:grpSpPr>
          <p:pic>
            <p:nvPicPr>
              <p:cNvPr id="13" name="Imagen 12" descr="thumbs-up-clipart-7capxGMc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3658" y="2366210"/>
                <a:ext cx="665413" cy="735263"/>
              </a:xfrm>
              <a:prstGeom prst="rect">
                <a:avLst/>
              </a:prstGeom>
            </p:spPr>
          </p:pic>
          <p:cxnSp>
            <p:nvCxnSpPr>
              <p:cNvPr id="15" name="Straight Arrow Connector 14"/>
              <p:cNvCxnSpPr/>
              <p:nvPr/>
            </p:nvCxnSpPr>
            <p:spPr>
              <a:xfrm>
                <a:off x="7159246" y="2875091"/>
                <a:ext cx="781516" cy="390790"/>
              </a:xfrm>
              <a:prstGeom prst="straightConnector1">
                <a:avLst/>
              </a:prstGeom>
              <a:ln w="50800">
                <a:solidFill>
                  <a:srgbClr val="008000"/>
                </a:solidFill>
                <a:tailEnd type="arrow"/>
              </a:ln>
            </p:spPr>
            <p:style>
              <a:lnRef idx="2">
                <a:schemeClr val="accent3"/>
              </a:lnRef>
              <a:fillRef idx="0">
                <a:schemeClr val="accent3"/>
              </a:fillRef>
              <a:effectRef idx="1">
                <a:schemeClr val="accent3"/>
              </a:effectRef>
              <a:fontRef idx="minor">
                <a:schemeClr val="tx1"/>
              </a:fontRef>
            </p:style>
          </p:cxnSp>
        </p:grpSp>
        <p:sp>
          <p:nvSpPr>
            <p:cNvPr id="20" name="Oval 19"/>
            <p:cNvSpPr/>
            <p:nvPr/>
          </p:nvSpPr>
          <p:spPr>
            <a:xfrm>
              <a:off x="7647693" y="6252626"/>
              <a:ext cx="446580" cy="34891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8592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extLst>
              <p:ext uri="{D42A27DB-BD31-4B8C-83A1-F6EECF244321}">
                <p14:modId xmlns:p14="http://schemas.microsoft.com/office/powerpoint/2010/main" val="4092786048"/>
              </p:ext>
            </p:extLst>
          </p:nvPr>
        </p:nvGraphicFramePr>
        <p:xfrm>
          <a:off x="0" y="454525"/>
          <a:ext cx="11964737" cy="6403475"/>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3" descr="logo big.png">
            <a:hlinkClick r:id="rId4" action="ppaction://hlinksldjump"/>
          </p:cNvPr>
          <p:cNvPicPr>
            <a:picLocks noChangeAspect="1"/>
          </p:cNvPicPr>
          <p:nvPr/>
        </p:nvPicPr>
        <p:blipFill>
          <a:blip r:embed="rId5"/>
          <a:stretch>
            <a:fillRect/>
          </a:stretch>
        </p:blipFill>
        <p:spPr>
          <a:xfrm>
            <a:off x="10748211" y="347578"/>
            <a:ext cx="1051109" cy="837959"/>
          </a:xfrm>
          <a:prstGeom prst="rect">
            <a:avLst/>
          </a:prstGeom>
        </p:spPr>
      </p:pic>
      <p:sp>
        <p:nvSpPr>
          <p:cNvPr id="13" name="TextBox 12"/>
          <p:cNvSpPr txBox="1"/>
          <p:nvPr/>
        </p:nvSpPr>
        <p:spPr>
          <a:xfrm>
            <a:off x="11605863" y="6355558"/>
            <a:ext cx="586137" cy="502442"/>
          </a:xfrm>
          <a:prstGeom prst="rect">
            <a:avLst/>
          </a:prstGeom>
          <a:noFill/>
        </p:spPr>
        <p:txBody>
          <a:bodyPr wrap="square" rtlCol="0">
            <a:spAutoFit/>
          </a:bodyPr>
          <a:lstStyle/>
          <a:p>
            <a:r>
              <a:rPr lang="en-US" sz="2600" dirty="0" smtClean="0">
                <a:solidFill>
                  <a:srgbClr val="000000"/>
                </a:solidFill>
                <a:latin typeface="Optima"/>
                <a:cs typeface="Optima"/>
              </a:rPr>
              <a:t>14</a:t>
            </a:r>
            <a:endParaRPr lang="en-US" sz="2600" dirty="0">
              <a:solidFill>
                <a:srgbClr val="000000"/>
              </a:solidFill>
              <a:latin typeface="Optima"/>
              <a:cs typeface="Optima"/>
            </a:endParaRPr>
          </a:p>
        </p:txBody>
      </p:sp>
      <p:cxnSp>
        <p:nvCxnSpPr>
          <p:cNvPr id="15" name="Conector recto de flecha 3"/>
          <p:cNvCxnSpPr/>
          <p:nvPr/>
        </p:nvCxnSpPr>
        <p:spPr>
          <a:xfrm>
            <a:off x="7833878" y="7706906"/>
            <a:ext cx="0" cy="347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1244962" y="4132509"/>
            <a:ext cx="1524068" cy="1888833"/>
            <a:chOff x="1244962" y="4132509"/>
            <a:chExt cx="1524068" cy="1888833"/>
          </a:xfrm>
        </p:grpSpPr>
        <p:sp>
          <p:nvSpPr>
            <p:cNvPr id="14" name="Elipse 1"/>
            <p:cNvSpPr/>
            <p:nvPr/>
          </p:nvSpPr>
          <p:spPr>
            <a:xfrm>
              <a:off x="1307819" y="5205869"/>
              <a:ext cx="868947" cy="815473"/>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6" name="Conector recto de flecha 3"/>
            <p:cNvCxnSpPr/>
            <p:nvPr/>
          </p:nvCxnSpPr>
          <p:spPr>
            <a:xfrm>
              <a:off x="1735262" y="4773210"/>
              <a:ext cx="0" cy="347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uadroTexto 1"/>
            <p:cNvSpPr txBox="1"/>
            <p:nvPr/>
          </p:nvSpPr>
          <p:spPr>
            <a:xfrm>
              <a:off x="1244962" y="4132509"/>
              <a:ext cx="1524068" cy="5748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S" sz="1600" b="1" dirty="0" err="1" smtClean="0">
                  <a:latin typeface="Optima"/>
                  <a:cs typeface="Optima"/>
                </a:rPr>
                <a:t>Start</a:t>
              </a:r>
              <a:r>
                <a:rPr lang="es-ES" sz="1600" b="1" dirty="0" smtClean="0">
                  <a:latin typeface="Optima"/>
                  <a:cs typeface="Optima"/>
                </a:rPr>
                <a:t> Up Expenses</a:t>
              </a:r>
              <a:endParaRPr lang="es-ES" sz="1600" b="1" dirty="0">
                <a:latin typeface="Optima"/>
                <a:cs typeface="Optima"/>
              </a:endParaRPr>
            </a:p>
          </p:txBody>
        </p:sp>
      </p:grpSp>
      <p:grpSp>
        <p:nvGrpSpPr>
          <p:cNvPr id="23" name="Group 22"/>
          <p:cNvGrpSpPr/>
          <p:nvPr/>
        </p:nvGrpSpPr>
        <p:grpSpPr>
          <a:xfrm>
            <a:off x="4852669" y="3247499"/>
            <a:ext cx="1903594" cy="1803942"/>
            <a:chOff x="4852669" y="3247499"/>
            <a:chExt cx="1903594" cy="1803942"/>
          </a:xfrm>
        </p:grpSpPr>
        <p:sp>
          <p:nvSpPr>
            <p:cNvPr id="19" name="CuadroTexto 8"/>
            <p:cNvSpPr txBox="1"/>
            <p:nvPr/>
          </p:nvSpPr>
          <p:spPr>
            <a:xfrm>
              <a:off x="4852669" y="3247499"/>
              <a:ext cx="1903594" cy="1138773"/>
            </a:xfrm>
            <a:prstGeom prst="rect">
              <a:avLst/>
            </a:prstGeom>
            <a:noFill/>
          </p:spPr>
          <p:txBody>
            <a:bodyPr wrap="square" rtlCol="0">
              <a:spAutoFit/>
            </a:bodyPr>
            <a:lstStyle/>
            <a:p>
              <a:pPr defTabSz="914400"/>
              <a:r>
                <a:rPr lang="es-ES" sz="1600" b="1" dirty="0" smtClean="0">
                  <a:solidFill>
                    <a:prstClr val="black"/>
                  </a:solidFill>
                  <a:latin typeface="Optima"/>
                  <a:cs typeface="Optima"/>
                </a:rPr>
                <a:t>Key </a:t>
              </a:r>
              <a:r>
                <a:rPr lang="es-ES" sz="1600" b="1" dirty="0" err="1" smtClean="0">
                  <a:solidFill>
                    <a:prstClr val="black"/>
                  </a:solidFill>
                  <a:latin typeface="Optima"/>
                  <a:cs typeface="Optima"/>
                </a:rPr>
                <a:t>Milestone</a:t>
              </a:r>
              <a:r>
                <a:rPr lang="es-ES" sz="1600" b="1" dirty="0" smtClean="0">
                  <a:solidFill>
                    <a:prstClr val="black"/>
                  </a:solidFill>
                  <a:latin typeface="Optima"/>
                  <a:cs typeface="Optima"/>
                </a:rPr>
                <a:t> 1</a:t>
              </a:r>
            </a:p>
            <a:p>
              <a:pPr defTabSz="914400"/>
              <a:r>
                <a:rPr lang="es-ES" sz="1600" dirty="0" err="1" smtClean="0">
                  <a:solidFill>
                    <a:prstClr val="black"/>
                  </a:solidFill>
                  <a:latin typeface="Optima"/>
                  <a:cs typeface="Optima"/>
                </a:rPr>
                <a:t>Reach</a:t>
              </a:r>
              <a:r>
                <a:rPr lang="es-ES" sz="1600" dirty="0" smtClean="0">
                  <a:solidFill>
                    <a:prstClr val="black"/>
                  </a:solidFill>
                  <a:latin typeface="Optima"/>
                  <a:cs typeface="Optima"/>
                </a:rPr>
                <a:t> 50 </a:t>
              </a:r>
              <a:r>
                <a:rPr lang="es-ES" sz="1600" dirty="0" err="1">
                  <a:solidFill>
                    <a:prstClr val="black"/>
                  </a:solidFill>
                  <a:latin typeface="Optima"/>
                  <a:cs typeface="Optima"/>
                </a:rPr>
                <a:t>S</a:t>
              </a:r>
              <a:r>
                <a:rPr lang="es-ES" sz="1600" dirty="0" err="1" smtClean="0">
                  <a:solidFill>
                    <a:prstClr val="black"/>
                  </a:solidFill>
                  <a:latin typeface="Optima"/>
                  <a:cs typeface="Optima"/>
                </a:rPr>
                <a:t>tores</a:t>
              </a:r>
              <a:endParaRPr lang="es-ES" sz="1600" dirty="0" smtClean="0">
                <a:solidFill>
                  <a:prstClr val="black"/>
                </a:solidFill>
                <a:latin typeface="Optima"/>
                <a:cs typeface="Optima"/>
              </a:endParaRPr>
            </a:p>
            <a:p>
              <a:pPr defTabSz="914400"/>
              <a:endParaRPr lang="es-ES" dirty="0" smtClean="0">
                <a:solidFill>
                  <a:prstClr val="black"/>
                </a:solidFill>
                <a:latin typeface="Palatino Linotype"/>
              </a:endParaRPr>
            </a:p>
            <a:p>
              <a:pPr defTabSz="914400"/>
              <a:endParaRPr lang="es-ES" dirty="0">
                <a:solidFill>
                  <a:prstClr val="black"/>
                </a:solidFill>
                <a:latin typeface="Palatino Linotype"/>
              </a:endParaRPr>
            </a:p>
          </p:txBody>
        </p:sp>
        <p:sp>
          <p:nvSpPr>
            <p:cNvPr id="20" name="Flecha curvada hacia abajo 4"/>
            <p:cNvSpPr/>
            <p:nvPr/>
          </p:nvSpPr>
          <p:spPr>
            <a:xfrm>
              <a:off x="4970490" y="4098649"/>
              <a:ext cx="1693409" cy="95279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
                <a:solidFill>
                  <a:prstClr val="black"/>
                </a:solidFill>
                <a:latin typeface="Palatino Linotype"/>
              </a:endParaRPr>
            </a:p>
          </p:txBody>
        </p:sp>
      </p:grpSp>
      <p:grpSp>
        <p:nvGrpSpPr>
          <p:cNvPr id="25" name="Group 24"/>
          <p:cNvGrpSpPr/>
          <p:nvPr/>
        </p:nvGrpSpPr>
        <p:grpSpPr>
          <a:xfrm>
            <a:off x="7036621" y="2706252"/>
            <a:ext cx="2815019" cy="1589275"/>
            <a:chOff x="7036621" y="2706252"/>
            <a:chExt cx="2815019" cy="1589275"/>
          </a:xfrm>
        </p:grpSpPr>
        <p:sp>
          <p:nvSpPr>
            <p:cNvPr id="22" name="Flecha curvada hacia abajo 4"/>
            <p:cNvSpPr/>
            <p:nvPr/>
          </p:nvSpPr>
          <p:spPr>
            <a:xfrm>
              <a:off x="7368637" y="3342735"/>
              <a:ext cx="1693409" cy="95279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
                <a:solidFill>
                  <a:prstClr val="black"/>
                </a:solidFill>
                <a:latin typeface="Palatino Linotype"/>
              </a:endParaRPr>
            </a:p>
          </p:txBody>
        </p:sp>
        <p:sp>
          <p:nvSpPr>
            <p:cNvPr id="24" name="CuadroTexto 9"/>
            <p:cNvSpPr txBox="1"/>
            <p:nvPr/>
          </p:nvSpPr>
          <p:spPr>
            <a:xfrm>
              <a:off x="7036621" y="2706252"/>
              <a:ext cx="2815019" cy="861774"/>
            </a:xfrm>
            <a:prstGeom prst="rect">
              <a:avLst/>
            </a:prstGeom>
            <a:noFill/>
          </p:spPr>
          <p:txBody>
            <a:bodyPr wrap="square" rtlCol="0">
              <a:spAutoFit/>
            </a:bodyPr>
            <a:lstStyle/>
            <a:p>
              <a:pPr defTabSz="914400"/>
              <a:r>
                <a:rPr lang="es-ES" sz="1600" b="1" dirty="0" smtClean="0">
                  <a:solidFill>
                    <a:prstClr val="black"/>
                  </a:solidFill>
                  <a:latin typeface="Optima"/>
                  <a:cs typeface="Optima"/>
                </a:rPr>
                <a:t>Key </a:t>
              </a:r>
              <a:r>
                <a:rPr lang="es-ES" sz="1600" b="1" dirty="0" err="1" smtClean="0">
                  <a:solidFill>
                    <a:prstClr val="black"/>
                  </a:solidFill>
                  <a:latin typeface="Optima"/>
                  <a:cs typeface="Optima"/>
                </a:rPr>
                <a:t>Milestone</a:t>
              </a:r>
              <a:r>
                <a:rPr lang="es-ES" sz="1600" b="1" dirty="0" smtClean="0">
                  <a:solidFill>
                    <a:prstClr val="black"/>
                  </a:solidFill>
                  <a:latin typeface="Optima"/>
                  <a:cs typeface="Optima"/>
                </a:rPr>
                <a:t> 2</a:t>
              </a:r>
            </a:p>
            <a:p>
              <a:pPr defTabSz="914400"/>
              <a:r>
                <a:rPr lang="es-ES" sz="1600" dirty="0" smtClean="0">
                  <a:solidFill>
                    <a:prstClr val="black"/>
                  </a:solidFill>
                  <a:latin typeface="Optima"/>
                  <a:cs typeface="Optima"/>
                </a:rPr>
                <a:t>Office in Washington, D.C.</a:t>
              </a:r>
            </a:p>
            <a:p>
              <a:pPr defTabSz="914400"/>
              <a:endParaRPr lang="es-ES" dirty="0">
                <a:solidFill>
                  <a:prstClr val="black"/>
                </a:solidFill>
                <a:latin typeface="Palatino Linotype"/>
              </a:endParaRPr>
            </a:p>
          </p:txBody>
        </p:sp>
      </p:grpSp>
      <p:grpSp>
        <p:nvGrpSpPr>
          <p:cNvPr id="28" name="Group 27"/>
          <p:cNvGrpSpPr/>
          <p:nvPr/>
        </p:nvGrpSpPr>
        <p:grpSpPr>
          <a:xfrm>
            <a:off x="7998892" y="1273798"/>
            <a:ext cx="3555647" cy="1523782"/>
            <a:chOff x="7998892" y="1273798"/>
            <a:chExt cx="3555647" cy="1523782"/>
          </a:xfrm>
        </p:grpSpPr>
        <p:sp>
          <p:nvSpPr>
            <p:cNvPr id="26" name="Flecha curvada hacia abajo 6"/>
            <p:cNvSpPr/>
            <p:nvPr/>
          </p:nvSpPr>
          <p:spPr>
            <a:xfrm>
              <a:off x="9861130" y="1902879"/>
              <a:ext cx="1693409" cy="894701"/>
            </a:xfrm>
            <a:prstGeom prst="curvedDownArrow">
              <a:avLst>
                <a:gd name="adj1" fmla="val 25000"/>
                <a:gd name="adj2" fmla="val 50000"/>
                <a:gd name="adj3" fmla="val 784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
                <a:solidFill>
                  <a:prstClr val="black"/>
                </a:solidFill>
                <a:latin typeface="Palatino Linotype"/>
              </a:endParaRPr>
            </a:p>
          </p:txBody>
        </p:sp>
        <p:sp>
          <p:nvSpPr>
            <p:cNvPr id="27" name="CuadroTexto 11"/>
            <p:cNvSpPr txBox="1"/>
            <p:nvPr/>
          </p:nvSpPr>
          <p:spPr>
            <a:xfrm>
              <a:off x="7998892" y="1273798"/>
              <a:ext cx="3264704" cy="1107996"/>
            </a:xfrm>
            <a:prstGeom prst="rect">
              <a:avLst/>
            </a:prstGeom>
            <a:noFill/>
          </p:spPr>
          <p:txBody>
            <a:bodyPr wrap="square" rtlCol="0">
              <a:spAutoFit/>
            </a:bodyPr>
            <a:lstStyle/>
            <a:p>
              <a:pPr defTabSz="914400"/>
              <a:r>
                <a:rPr lang="es-ES" sz="1600" b="1" dirty="0" smtClean="0">
                  <a:solidFill>
                    <a:prstClr val="black"/>
                  </a:solidFill>
                  <a:latin typeface="Optima"/>
                  <a:cs typeface="Optima"/>
                </a:rPr>
                <a:t>Key </a:t>
              </a:r>
              <a:r>
                <a:rPr lang="es-ES" sz="1600" b="1" dirty="0" err="1" smtClean="0">
                  <a:solidFill>
                    <a:prstClr val="black"/>
                  </a:solidFill>
                  <a:latin typeface="Optima"/>
                  <a:cs typeface="Optima"/>
                </a:rPr>
                <a:t>Milestone</a:t>
              </a:r>
              <a:r>
                <a:rPr lang="es-ES" sz="1600" b="1" dirty="0" smtClean="0">
                  <a:solidFill>
                    <a:prstClr val="black"/>
                  </a:solidFill>
                  <a:latin typeface="Optima"/>
                  <a:cs typeface="Optima"/>
                </a:rPr>
                <a:t> 3</a:t>
              </a:r>
            </a:p>
            <a:p>
              <a:pPr defTabSz="914400"/>
              <a:r>
                <a:rPr lang="es-ES" sz="1600" dirty="0" smtClean="0">
                  <a:solidFill>
                    <a:prstClr val="black"/>
                  </a:solidFill>
                  <a:latin typeface="Optima"/>
                  <a:cs typeface="Optima"/>
                </a:rPr>
                <a:t>$ 2M </a:t>
              </a:r>
              <a:r>
                <a:rPr lang="es-ES" sz="1600" dirty="0" err="1" smtClean="0">
                  <a:solidFill>
                    <a:prstClr val="black"/>
                  </a:solidFill>
                  <a:latin typeface="Optima"/>
                  <a:cs typeface="Optima"/>
                </a:rPr>
                <a:t>Profit</a:t>
              </a:r>
              <a:r>
                <a:rPr lang="es-ES" sz="1600" dirty="0" smtClean="0">
                  <a:solidFill>
                    <a:prstClr val="black"/>
                  </a:solidFill>
                  <a:latin typeface="Optima"/>
                  <a:cs typeface="Optima"/>
                </a:rPr>
                <a:t> / </a:t>
              </a:r>
              <a:r>
                <a:rPr lang="es-ES" sz="1600" dirty="0" err="1" smtClean="0">
                  <a:solidFill>
                    <a:prstClr val="black"/>
                  </a:solidFill>
                  <a:latin typeface="Optima"/>
                  <a:cs typeface="Optima"/>
                </a:rPr>
                <a:t>Go</a:t>
              </a:r>
              <a:r>
                <a:rPr lang="es-ES" sz="1600" dirty="0" smtClean="0">
                  <a:solidFill>
                    <a:prstClr val="black"/>
                  </a:solidFill>
                  <a:latin typeface="Optima"/>
                  <a:cs typeface="Optima"/>
                </a:rPr>
                <a:t> </a:t>
              </a:r>
              <a:r>
                <a:rPr lang="es-ES" sz="1600" dirty="0" err="1" smtClean="0">
                  <a:solidFill>
                    <a:prstClr val="black"/>
                  </a:solidFill>
                  <a:latin typeface="Optima"/>
                  <a:cs typeface="Optima"/>
                </a:rPr>
                <a:t>Public</a:t>
              </a:r>
              <a:r>
                <a:rPr lang="es-ES" sz="1600" dirty="0" smtClean="0">
                  <a:solidFill>
                    <a:prstClr val="black"/>
                  </a:solidFill>
                  <a:latin typeface="Optima"/>
                  <a:cs typeface="Optima"/>
                </a:rPr>
                <a:t>? /</a:t>
              </a:r>
              <a:r>
                <a:rPr lang="es-ES" sz="1600" dirty="0" err="1" smtClean="0">
                  <a:solidFill>
                    <a:prstClr val="black"/>
                  </a:solidFill>
                  <a:latin typeface="Optima"/>
                  <a:cs typeface="Optima"/>
                </a:rPr>
                <a:t>Exit</a:t>
              </a:r>
              <a:r>
                <a:rPr lang="es-ES" sz="1600" dirty="0" smtClean="0">
                  <a:solidFill>
                    <a:prstClr val="black"/>
                  </a:solidFill>
                  <a:latin typeface="Optima"/>
                  <a:cs typeface="Optima"/>
                </a:rPr>
                <a:t> </a:t>
              </a:r>
              <a:r>
                <a:rPr lang="es-ES" sz="1600" dirty="0" err="1">
                  <a:solidFill>
                    <a:prstClr val="black"/>
                  </a:solidFill>
                  <a:latin typeface="Optima"/>
                  <a:cs typeface="Optima"/>
                </a:rPr>
                <a:t>S</a:t>
              </a:r>
              <a:r>
                <a:rPr lang="es-ES" sz="1600" dirty="0" err="1" smtClean="0">
                  <a:solidFill>
                    <a:prstClr val="black"/>
                  </a:solidFill>
                  <a:latin typeface="Optima"/>
                  <a:cs typeface="Optima"/>
                </a:rPr>
                <a:t>trategies</a:t>
              </a:r>
              <a:endParaRPr lang="es-ES" sz="1600" dirty="0" smtClean="0">
                <a:solidFill>
                  <a:prstClr val="black"/>
                </a:solidFill>
                <a:latin typeface="Optima"/>
                <a:cs typeface="Optima"/>
              </a:endParaRPr>
            </a:p>
            <a:p>
              <a:pPr defTabSz="914400"/>
              <a:endParaRPr lang="es-ES" dirty="0">
                <a:solidFill>
                  <a:prstClr val="black"/>
                </a:solidFill>
                <a:latin typeface="Palatino Linotype"/>
              </a:endParaRPr>
            </a:p>
          </p:txBody>
        </p:sp>
      </p:grpSp>
    </p:spTree>
    <p:extLst>
      <p:ext uri="{BB962C8B-B14F-4D97-AF65-F5344CB8AC3E}">
        <p14:creationId xmlns:p14="http://schemas.microsoft.com/office/powerpoint/2010/main" val="25848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593509" y="613938"/>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endParaRPr lang="en-US" sz="4800" dirty="0">
              <a:solidFill>
                <a:srgbClr val="3E762A"/>
              </a:solidFill>
              <a:latin typeface="Optima"/>
              <a:cs typeface="Optima"/>
            </a:endParaRPr>
          </a:p>
        </p:txBody>
      </p:sp>
      <p:sp>
        <p:nvSpPr>
          <p:cNvPr id="7" name="Título 4"/>
          <p:cNvSpPr txBox="1">
            <a:spLocks/>
          </p:cNvSpPr>
          <p:nvPr/>
        </p:nvSpPr>
        <p:spPr>
          <a:xfrm>
            <a:off x="2721311" y="571722"/>
            <a:ext cx="7278268" cy="115815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r>
              <a:rPr lang="es-ES" sz="4400" u="sng" dirty="0" smtClean="0">
                <a:solidFill>
                  <a:srgbClr val="008000"/>
                </a:solidFill>
                <a:latin typeface="Optima"/>
                <a:cs typeface="Optima"/>
              </a:rPr>
              <a:t>START UP COSTS: </a:t>
            </a:r>
            <a:r>
              <a:rPr lang="es-ES" sz="4400" b="1" u="sng" dirty="0" smtClean="0">
                <a:solidFill>
                  <a:srgbClr val="008000"/>
                </a:solidFill>
                <a:latin typeface="Optima"/>
                <a:cs typeface="Optima"/>
              </a:rPr>
              <a:t>$156,634 </a:t>
            </a:r>
            <a:endParaRPr lang="es-ES" sz="4400" b="1" u="sng" dirty="0">
              <a:solidFill>
                <a:srgbClr val="008000"/>
              </a:solidFill>
              <a:latin typeface="Optima"/>
              <a:cs typeface="Optima"/>
            </a:endParaRPr>
          </a:p>
        </p:txBody>
      </p:sp>
      <p:graphicFrame>
        <p:nvGraphicFramePr>
          <p:cNvPr id="13" name="Gráfico 12"/>
          <p:cNvGraphicFramePr>
            <a:graphicFrameLocks/>
          </p:cNvGraphicFramePr>
          <p:nvPr>
            <p:extLst>
              <p:ext uri="{D42A27DB-BD31-4B8C-83A1-F6EECF244321}">
                <p14:modId xmlns:p14="http://schemas.microsoft.com/office/powerpoint/2010/main" val="691445002"/>
              </p:ext>
            </p:extLst>
          </p:nvPr>
        </p:nvGraphicFramePr>
        <p:xfrm>
          <a:off x="1203157" y="1987549"/>
          <a:ext cx="9732211" cy="4001503"/>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3" descr="logo big.png">
            <a:hlinkClick r:id="rId4" action="ppaction://hlinksldjump"/>
          </p:cNvPr>
          <p:cNvPicPr>
            <a:picLocks noChangeAspect="1"/>
          </p:cNvPicPr>
          <p:nvPr/>
        </p:nvPicPr>
        <p:blipFill>
          <a:blip r:embed="rId5"/>
          <a:stretch>
            <a:fillRect/>
          </a:stretch>
        </p:blipFill>
        <p:spPr>
          <a:xfrm>
            <a:off x="10748211" y="347578"/>
            <a:ext cx="1051109" cy="837959"/>
          </a:xfrm>
          <a:prstGeom prst="rect">
            <a:avLst/>
          </a:prstGeom>
        </p:spPr>
      </p:pic>
      <p:sp>
        <p:nvSpPr>
          <p:cNvPr id="8" name="TextBox 7"/>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15</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106872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ítulo 4"/>
          <p:cNvSpPr>
            <a:spLocks noGrp="1"/>
          </p:cNvSpPr>
          <p:nvPr>
            <p:ph type="title"/>
          </p:nvPr>
        </p:nvSpPr>
        <p:spPr>
          <a:xfrm>
            <a:off x="3397755" y="1716060"/>
            <a:ext cx="5358562" cy="1158151"/>
          </a:xfrm>
          <a:ln w="25400">
            <a:solidFill>
              <a:schemeClr val="tx1"/>
            </a:solidFill>
          </a:ln>
        </p:spPr>
        <p:txBody>
          <a:bodyPr>
            <a:normAutofit/>
          </a:bodyPr>
          <a:lstStyle/>
          <a:p>
            <a:r>
              <a:rPr lang="es-ES" sz="4400" b="1" dirty="0" smtClean="0">
                <a:solidFill>
                  <a:schemeClr val="bg1"/>
                </a:solidFill>
                <a:latin typeface="Optima"/>
                <a:cs typeface="Optima"/>
              </a:rPr>
              <a:t>250K </a:t>
            </a:r>
            <a:r>
              <a:rPr lang="es-ES" sz="4400" dirty="0" err="1" smtClean="0">
                <a:solidFill>
                  <a:schemeClr val="bg1"/>
                </a:solidFill>
                <a:latin typeface="Optima"/>
                <a:cs typeface="Optima"/>
              </a:rPr>
              <a:t>for</a:t>
            </a:r>
            <a:r>
              <a:rPr lang="es-ES" sz="4400" dirty="0" smtClean="0">
                <a:solidFill>
                  <a:schemeClr val="bg1"/>
                </a:solidFill>
                <a:latin typeface="Optima"/>
                <a:cs typeface="Optima"/>
              </a:rPr>
              <a:t> 33% </a:t>
            </a:r>
            <a:r>
              <a:rPr lang="es-ES" sz="4400" dirty="0" err="1" smtClean="0">
                <a:solidFill>
                  <a:schemeClr val="bg1"/>
                </a:solidFill>
                <a:latin typeface="Optima"/>
                <a:cs typeface="Optima"/>
              </a:rPr>
              <a:t>Equity</a:t>
            </a:r>
            <a:r>
              <a:rPr lang="es-ES" sz="4400" dirty="0" smtClean="0">
                <a:solidFill>
                  <a:schemeClr val="bg1"/>
                </a:solidFill>
                <a:latin typeface="Optima"/>
                <a:cs typeface="Optima"/>
              </a:rPr>
              <a:t>*</a:t>
            </a:r>
            <a:endParaRPr lang="es-ES" sz="4400" dirty="0">
              <a:solidFill>
                <a:schemeClr val="bg1"/>
              </a:solidFill>
              <a:latin typeface="Optima"/>
              <a:cs typeface="Optima"/>
            </a:endParaRPr>
          </a:p>
        </p:txBody>
      </p:sp>
      <p:sp>
        <p:nvSpPr>
          <p:cNvPr id="6" name="Title 1"/>
          <p:cNvSpPr txBox="1">
            <a:spLocks/>
          </p:cNvSpPr>
          <p:nvPr/>
        </p:nvSpPr>
        <p:spPr>
          <a:xfrm>
            <a:off x="593509" y="613938"/>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endParaRPr lang="en-US" sz="4800" dirty="0">
              <a:solidFill>
                <a:srgbClr val="3E762A"/>
              </a:solidFill>
              <a:latin typeface="Optima"/>
              <a:cs typeface="Optima"/>
            </a:endParaRPr>
          </a:p>
        </p:txBody>
      </p:sp>
      <p:sp>
        <p:nvSpPr>
          <p:cNvPr id="7" name="Título 4"/>
          <p:cNvSpPr txBox="1">
            <a:spLocks/>
          </p:cNvSpPr>
          <p:nvPr/>
        </p:nvSpPr>
        <p:spPr>
          <a:xfrm>
            <a:off x="2868364" y="277617"/>
            <a:ext cx="6641931" cy="115815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r>
              <a:rPr lang="es-ES" sz="4400" u="sng" dirty="0" smtClean="0">
                <a:solidFill>
                  <a:prstClr val="white">
                    <a:lumMod val="75000"/>
                    <a:lumOff val="25000"/>
                  </a:prstClr>
                </a:solidFill>
                <a:latin typeface="Optima"/>
                <a:cs typeface="Optima"/>
              </a:rPr>
              <a:t>FF</a:t>
            </a:r>
            <a:r>
              <a:rPr lang="es-ES" sz="4400" u="sng" dirty="0" smtClean="0">
                <a:solidFill>
                  <a:srgbClr val="008000"/>
                </a:solidFill>
                <a:latin typeface="Optima"/>
                <a:cs typeface="Optima"/>
              </a:rPr>
              <a:t>FINANCING ROUND A</a:t>
            </a:r>
            <a:endParaRPr lang="es-ES" sz="4400" u="sng" dirty="0">
              <a:solidFill>
                <a:prstClr val="white">
                  <a:lumMod val="75000"/>
                  <a:lumOff val="25000"/>
                </a:prstClr>
              </a:solidFill>
              <a:latin typeface="Optima"/>
              <a:cs typeface="Optima"/>
            </a:endParaRPr>
          </a:p>
        </p:txBody>
      </p:sp>
      <p:sp>
        <p:nvSpPr>
          <p:cNvPr id="8" name="CuadroTexto 7"/>
          <p:cNvSpPr txBox="1"/>
          <p:nvPr/>
        </p:nvSpPr>
        <p:spPr>
          <a:xfrm>
            <a:off x="9037054" y="1657684"/>
            <a:ext cx="2433052" cy="1477328"/>
          </a:xfrm>
          <a:prstGeom prst="rect">
            <a:avLst/>
          </a:prstGeom>
          <a:noFill/>
        </p:spPr>
        <p:txBody>
          <a:bodyPr wrap="square" rtlCol="0">
            <a:spAutoFit/>
          </a:bodyPr>
          <a:lstStyle/>
          <a:p>
            <a:pPr algn="ctr"/>
            <a:r>
              <a:rPr lang="es-ES" b="1" dirty="0" smtClean="0">
                <a:solidFill>
                  <a:srgbClr val="000000"/>
                </a:solidFill>
                <a:latin typeface="Optima"/>
                <a:cs typeface="Optima"/>
              </a:rPr>
              <a:t>NPV Cash </a:t>
            </a:r>
            <a:r>
              <a:rPr lang="es-ES" b="1" dirty="0" err="1" smtClean="0">
                <a:solidFill>
                  <a:srgbClr val="000000"/>
                </a:solidFill>
                <a:latin typeface="Optima"/>
                <a:cs typeface="Optima"/>
              </a:rPr>
              <a:t>Flows</a:t>
            </a:r>
            <a:r>
              <a:rPr lang="es-ES" b="1" dirty="0" smtClean="0">
                <a:solidFill>
                  <a:srgbClr val="000000"/>
                </a:solidFill>
                <a:latin typeface="Optima"/>
                <a:cs typeface="Optima"/>
              </a:rPr>
              <a:t> </a:t>
            </a:r>
            <a:r>
              <a:rPr lang="es-ES" dirty="0" smtClean="0">
                <a:solidFill>
                  <a:srgbClr val="000000"/>
                </a:solidFill>
                <a:latin typeface="Optima"/>
                <a:cs typeface="Optima"/>
              </a:rPr>
              <a:t>$978,843</a:t>
            </a:r>
          </a:p>
          <a:p>
            <a:pPr algn="ctr"/>
            <a:endParaRPr lang="es-ES" dirty="0">
              <a:solidFill>
                <a:srgbClr val="000000"/>
              </a:solidFill>
              <a:latin typeface="Optima"/>
              <a:cs typeface="Optima"/>
            </a:endParaRPr>
          </a:p>
          <a:p>
            <a:pPr algn="ctr"/>
            <a:r>
              <a:rPr lang="es-ES" b="1" dirty="0" smtClean="0">
                <a:solidFill>
                  <a:srgbClr val="000000"/>
                </a:solidFill>
                <a:latin typeface="Optima"/>
                <a:cs typeface="Optima"/>
              </a:rPr>
              <a:t>Actual </a:t>
            </a:r>
            <a:r>
              <a:rPr lang="es-ES" b="1" dirty="0" err="1" smtClean="0">
                <a:solidFill>
                  <a:srgbClr val="000000"/>
                </a:solidFill>
                <a:latin typeface="Optima"/>
                <a:cs typeface="Optima"/>
              </a:rPr>
              <a:t>Valuation</a:t>
            </a:r>
            <a:r>
              <a:rPr lang="es-ES" b="1" dirty="0" smtClean="0">
                <a:solidFill>
                  <a:srgbClr val="000000"/>
                </a:solidFill>
                <a:latin typeface="Optima"/>
                <a:cs typeface="Optima"/>
              </a:rPr>
              <a:t> </a:t>
            </a:r>
          </a:p>
          <a:p>
            <a:pPr algn="ctr"/>
            <a:r>
              <a:rPr lang="es-ES" dirty="0" smtClean="0">
                <a:solidFill>
                  <a:srgbClr val="000000"/>
                </a:solidFill>
                <a:latin typeface="Optima"/>
                <a:cs typeface="Optima"/>
              </a:rPr>
              <a:t>$750,000</a:t>
            </a:r>
            <a:endParaRPr lang="es-ES" dirty="0">
              <a:solidFill>
                <a:srgbClr val="000000"/>
              </a:solidFill>
              <a:latin typeface="Optima"/>
              <a:cs typeface="Optima"/>
            </a:endParaRPr>
          </a:p>
        </p:txBody>
      </p:sp>
      <p:sp>
        <p:nvSpPr>
          <p:cNvPr id="10" name="Abrir llave 9"/>
          <p:cNvSpPr/>
          <p:nvPr/>
        </p:nvSpPr>
        <p:spPr>
          <a:xfrm>
            <a:off x="8783049" y="1604210"/>
            <a:ext cx="454526" cy="144379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solidFill>
                <a:prstClr val="white"/>
              </a:solidFill>
              <a:latin typeface="Calibri Light"/>
            </a:endParaRPr>
          </a:p>
        </p:txBody>
      </p:sp>
      <p:graphicFrame>
        <p:nvGraphicFramePr>
          <p:cNvPr id="11" name="Gráfico 10"/>
          <p:cNvGraphicFramePr>
            <a:graphicFrameLocks/>
          </p:cNvGraphicFramePr>
          <p:nvPr>
            <p:extLst>
              <p:ext uri="{D42A27DB-BD31-4B8C-83A1-F6EECF244321}">
                <p14:modId xmlns:p14="http://schemas.microsoft.com/office/powerpoint/2010/main" val="2921963151"/>
              </p:ext>
            </p:extLst>
          </p:nvPr>
        </p:nvGraphicFramePr>
        <p:xfrm>
          <a:off x="2620211" y="2900948"/>
          <a:ext cx="7285789" cy="3529264"/>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3" descr="logo big.png">
            <a:hlinkClick r:id="rId4" action="ppaction://hlinksldjump"/>
          </p:cNvPr>
          <p:cNvPicPr>
            <a:picLocks noChangeAspect="1"/>
          </p:cNvPicPr>
          <p:nvPr/>
        </p:nvPicPr>
        <p:blipFill>
          <a:blip r:embed="rId5"/>
          <a:stretch>
            <a:fillRect/>
          </a:stretch>
        </p:blipFill>
        <p:spPr>
          <a:xfrm>
            <a:off x="10748211" y="347578"/>
            <a:ext cx="1051109" cy="837959"/>
          </a:xfrm>
          <a:prstGeom prst="rect">
            <a:avLst/>
          </a:prstGeom>
        </p:spPr>
      </p:pic>
      <p:sp>
        <p:nvSpPr>
          <p:cNvPr id="12" name="TextBox 11"/>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16</a:t>
            </a:r>
            <a:endParaRPr lang="en-US" sz="2600" dirty="0">
              <a:solidFill>
                <a:srgbClr val="000000"/>
              </a:solidFill>
              <a:latin typeface="Optima"/>
              <a:cs typeface="Optima"/>
            </a:endParaRPr>
          </a:p>
        </p:txBody>
      </p:sp>
      <p:graphicFrame>
        <p:nvGraphicFramePr>
          <p:cNvPr id="13" name="Gráfico 12"/>
          <p:cNvGraphicFramePr>
            <a:graphicFrameLocks/>
          </p:cNvGraphicFramePr>
          <p:nvPr>
            <p:extLst>
              <p:ext uri="{D42A27DB-BD31-4B8C-83A1-F6EECF244321}">
                <p14:modId xmlns:p14="http://schemas.microsoft.com/office/powerpoint/2010/main" val="2374239842"/>
              </p:ext>
            </p:extLst>
          </p:nvPr>
        </p:nvGraphicFramePr>
        <p:xfrm>
          <a:off x="1339272" y="1985818"/>
          <a:ext cx="8612909" cy="581890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59587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294" y="0"/>
            <a:ext cx="10772775" cy="1658198"/>
          </a:xfrm>
        </p:spPr>
        <p:txBody>
          <a:bodyPr/>
          <a:lstStyle/>
          <a:p>
            <a:pPr algn="ctr"/>
            <a:r>
              <a:rPr lang="en-US" u="sng" dirty="0" smtClean="0">
                <a:solidFill>
                  <a:srgbClr val="3E762A"/>
                </a:solidFill>
                <a:latin typeface="Optima"/>
                <a:cs typeface="Optima"/>
              </a:rPr>
              <a:t>SUMMARY</a:t>
            </a:r>
            <a:endParaRPr lang="en-US" u="sng" dirty="0">
              <a:solidFill>
                <a:srgbClr val="3E762A"/>
              </a:solidFill>
              <a:latin typeface="Optima"/>
              <a:cs typeface="Optima"/>
            </a:endParaRPr>
          </a:p>
        </p:txBody>
      </p:sp>
      <p:sp>
        <p:nvSpPr>
          <p:cNvPr id="3" name="TextBox 2"/>
          <p:cNvSpPr txBox="1"/>
          <p:nvPr/>
        </p:nvSpPr>
        <p:spPr>
          <a:xfrm>
            <a:off x="1863481" y="1679617"/>
            <a:ext cx="8806676" cy="3416320"/>
          </a:xfrm>
          <a:prstGeom prst="rect">
            <a:avLst/>
          </a:prstGeom>
          <a:noFill/>
        </p:spPr>
        <p:txBody>
          <a:bodyPr wrap="square" rtlCol="0">
            <a:spAutoFit/>
          </a:bodyPr>
          <a:lstStyle/>
          <a:p>
            <a:pPr marL="285750" indent="-285750">
              <a:buFont typeface="Arial"/>
              <a:buChar char="•"/>
            </a:pPr>
            <a:r>
              <a:rPr lang="en-US" b="1" dirty="0" smtClean="0">
                <a:solidFill>
                  <a:srgbClr val="000000"/>
                </a:solidFill>
                <a:latin typeface="Optima"/>
                <a:cs typeface="Optima"/>
              </a:rPr>
              <a:t>Potential exit strategy</a:t>
            </a:r>
            <a:r>
              <a:rPr lang="en-US" dirty="0" smtClean="0">
                <a:solidFill>
                  <a:srgbClr val="000000"/>
                </a:solidFill>
                <a:latin typeface="Optima"/>
                <a:cs typeface="Optima"/>
              </a:rPr>
              <a:t>: sell to a food delivery service like </a:t>
            </a:r>
            <a:r>
              <a:rPr lang="en-US" dirty="0" err="1" smtClean="0">
                <a:solidFill>
                  <a:srgbClr val="000000"/>
                </a:solidFill>
                <a:latin typeface="Optima"/>
                <a:cs typeface="Optima"/>
              </a:rPr>
              <a:t>Foodler</a:t>
            </a:r>
            <a:r>
              <a:rPr lang="en-US" dirty="0" smtClean="0">
                <a:solidFill>
                  <a:srgbClr val="000000"/>
                </a:solidFill>
                <a:latin typeface="Optima"/>
                <a:cs typeface="Optima"/>
              </a:rPr>
              <a:t>, </a:t>
            </a:r>
            <a:r>
              <a:rPr lang="en-US" dirty="0" err="1" smtClean="0">
                <a:solidFill>
                  <a:srgbClr val="000000"/>
                </a:solidFill>
                <a:latin typeface="Optima"/>
                <a:cs typeface="Optima"/>
              </a:rPr>
              <a:t>GrubHub</a:t>
            </a:r>
            <a:r>
              <a:rPr lang="en-US" dirty="0" smtClean="0">
                <a:solidFill>
                  <a:srgbClr val="000000"/>
                </a:solidFill>
                <a:latin typeface="Optima"/>
                <a:cs typeface="Optima"/>
              </a:rPr>
              <a:t> or a generic delivery app like </a:t>
            </a:r>
            <a:r>
              <a:rPr lang="en-US" dirty="0" err="1" smtClean="0">
                <a:solidFill>
                  <a:srgbClr val="000000"/>
                </a:solidFill>
                <a:latin typeface="Optima"/>
                <a:cs typeface="Optima"/>
              </a:rPr>
              <a:t>GoPuff</a:t>
            </a:r>
            <a:endParaRPr lang="en-US" dirty="0" smtClean="0">
              <a:solidFill>
                <a:srgbClr val="000000"/>
              </a:solidFill>
              <a:latin typeface="Optima"/>
              <a:cs typeface="Optima"/>
            </a:endParaRPr>
          </a:p>
          <a:p>
            <a:pPr marL="285750" indent="-285750">
              <a:buFont typeface="Arial"/>
              <a:buChar char="•"/>
            </a:pPr>
            <a:endParaRPr lang="en-US" dirty="0">
              <a:solidFill>
                <a:srgbClr val="000000"/>
              </a:solidFill>
              <a:latin typeface="Optima"/>
              <a:cs typeface="Optima"/>
            </a:endParaRPr>
          </a:p>
          <a:p>
            <a:pPr marL="285750" indent="-285750">
              <a:buFont typeface="Arial"/>
              <a:buChar char="•"/>
            </a:pPr>
            <a:r>
              <a:rPr lang="en-US" b="1" dirty="0" smtClean="0">
                <a:solidFill>
                  <a:srgbClr val="000000"/>
                </a:solidFill>
                <a:latin typeface="Optima"/>
                <a:cs typeface="Optima"/>
              </a:rPr>
              <a:t>Benefits consumers</a:t>
            </a:r>
            <a:r>
              <a:rPr lang="en-US" dirty="0" smtClean="0">
                <a:solidFill>
                  <a:srgbClr val="000000"/>
                </a:solidFill>
                <a:latin typeface="Optima"/>
                <a:cs typeface="Optima"/>
              </a:rPr>
              <a:t> (no lines and accommodates busy schedules) </a:t>
            </a:r>
            <a:endParaRPr lang="en-US" b="1" dirty="0">
              <a:solidFill>
                <a:srgbClr val="000000"/>
              </a:solidFill>
              <a:latin typeface="Optima"/>
              <a:cs typeface="Optima"/>
            </a:endParaRPr>
          </a:p>
          <a:p>
            <a:pPr marL="285750" indent="-285750">
              <a:buFont typeface="Arial"/>
              <a:buChar char="•"/>
            </a:pPr>
            <a:r>
              <a:rPr lang="en-US" b="1" dirty="0" smtClean="0">
                <a:solidFill>
                  <a:srgbClr val="000000"/>
                </a:solidFill>
                <a:latin typeface="Optima"/>
                <a:cs typeface="Optima"/>
              </a:rPr>
              <a:t>Benefits businesses </a:t>
            </a:r>
            <a:r>
              <a:rPr lang="en-US" dirty="0" smtClean="0">
                <a:solidFill>
                  <a:srgbClr val="000000"/>
                </a:solidFill>
                <a:latin typeface="Optima"/>
                <a:cs typeface="Optima"/>
              </a:rPr>
              <a:t>(manage rush hour, gain back lost sales)</a:t>
            </a:r>
          </a:p>
          <a:p>
            <a:endParaRPr lang="en-US" dirty="0" smtClean="0">
              <a:solidFill>
                <a:srgbClr val="000000"/>
              </a:solidFill>
              <a:latin typeface="Optima"/>
              <a:cs typeface="Optima"/>
            </a:endParaRPr>
          </a:p>
          <a:p>
            <a:pPr marL="285750" indent="-285750">
              <a:buFont typeface="Arial"/>
              <a:buChar char="•"/>
            </a:pPr>
            <a:r>
              <a:rPr lang="en-US" b="1" dirty="0" smtClean="0">
                <a:solidFill>
                  <a:srgbClr val="000000"/>
                </a:solidFill>
                <a:latin typeface="Optima"/>
                <a:cs typeface="Optima"/>
              </a:rPr>
              <a:t>$110 million addressable market </a:t>
            </a:r>
            <a:r>
              <a:rPr lang="en-US" dirty="0" smtClean="0">
                <a:solidFill>
                  <a:srgbClr val="000000"/>
                </a:solidFill>
                <a:latin typeface="Optima"/>
                <a:cs typeface="Optima"/>
              </a:rPr>
              <a:t>in Boston </a:t>
            </a:r>
            <a:r>
              <a:rPr lang="en-US" dirty="0" smtClean="0">
                <a:solidFill>
                  <a:srgbClr val="000000"/>
                </a:solidFill>
                <a:latin typeface="Optima"/>
                <a:cs typeface="Optima"/>
                <a:sym typeface="Wingdings"/>
              </a:rPr>
              <a:t> Expand to the rest of USA</a:t>
            </a:r>
            <a:endParaRPr lang="en-US" dirty="0" smtClean="0">
              <a:solidFill>
                <a:srgbClr val="000000"/>
              </a:solidFill>
              <a:latin typeface="Optima"/>
              <a:cs typeface="Optima"/>
            </a:endParaRPr>
          </a:p>
          <a:p>
            <a:endParaRPr lang="en-US" dirty="0" smtClean="0">
              <a:solidFill>
                <a:srgbClr val="000000"/>
              </a:solidFill>
              <a:latin typeface="Optima"/>
              <a:cs typeface="Optima"/>
            </a:endParaRPr>
          </a:p>
          <a:p>
            <a:pPr marL="285750" indent="-285750">
              <a:buFont typeface="Arial"/>
              <a:buChar char="•"/>
            </a:pPr>
            <a:r>
              <a:rPr lang="en-US" dirty="0" smtClean="0">
                <a:solidFill>
                  <a:srgbClr val="000000"/>
                </a:solidFill>
                <a:latin typeface="Optima"/>
                <a:cs typeface="Optima"/>
              </a:rPr>
              <a:t>Charge </a:t>
            </a:r>
            <a:r>
              <a:rPr lang="en-US" b="1" dirty="0" smtClean="0">
                <a:solidFill>
                  <a:srgbClr val="000000"/>
                </a:solidFill>
                <a:latin typeface="Optima"/>
                <a:cs typeface="Optima"/>
              </a:rPr>
              <a:t>11% commission </a:t>
            </a:r>
            <a:r>
              <a:rPr lang="en-US" dirty="0" smtClean="0">
                <a:solidFill>
                  <a:srgbClr val="000000"/>
                </a:solidFill>
                <a:latin typeface="Optima"/>
                <a:cs typeface="Optima"/>
              </a:rPr>
              <a:t>– no markups for consumers</a:t>
            </a:r>
          </a:p>
          <a:p>
            <a:pPr marL="285750" indent="-285750">
              <a:buFont typeface="Arial"/>
              <a:buChar char="•"/>
            </a:pPr>
            <a:endParaRPr lang="en-US" dirty="0">
              <a:solidFill>
                <a:schemeClr val="accent1">
                  <a:lumMod val="75000"/>
                </a:schemeClr>
              </a:solidFill>
            </a:endParaRPr>
          </a:p>
          <a:p>
            <a:pPr marL="285750" indent="-285750">
              <a:buFont typeface="Arial"/>
              <a:buChar char="•"/>
            </a:pPr>
            <a:endParaRPr lang="en-US" dirty="0" smtClean="0">
              <a:solidFill>
                <a:schemeClr val="accent1">
                  <a:lumMod val="75000"/>
                </a:schemeClr>
              </a:solidFill>
            </a:endParaRPr>
          </a:p>
          <a:p>
            <a:endParaRPr lang="en-US" dirty="0">
              <a:solidFill>
                <a:schemeClr val="accent1">
                  <a:lumMod val="75000"/>
                </a:schemeClr>
              </a:solidFill>
            </a:endParaRPr>
          </a:p>
        </p:txBody>
      </p:sp>
      <p:sp>
        <p:nvSpPr>
          <p:cNvPr id="4" name="Subtitle 2"/>
          <p:cNvSpPr txBox="1">
            <a:spLocks/>
          </p:cNvSpPr>
          <p:nvPr/>
        </p:nvSpPr>
        <p:spPr>
          <a:xfrm>
            <a:off x="3275263" y="4901062"/>
            <a:ext cx="5775158" cy="164592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algn="ctr"/>
            <a:r>
              <a:rPr lang="en-US" b="1" dirty="0" smtClean="0">
                <a:solidFill>
                  <a:srgbClr val="000000"/>
                </a:solidFill>
                <a:latin typeface="Optima"/>
                <a:cs typeface="Optima"/>
              </a:rPr>
              <a:t>Don´t waste this investment opportunity. Pick it app!</a:t>
            </a:r>
            <a:endParaRPr lang="en-US" b="1" dirty="0">
              <a:solidFill>
                <a:srgbClr val="000000"/>
              </a:solidFill>
              <a:latin typeface="Optima"/>
              <a:cs typeface="Optima"/>
            </a:endParaRPr>
          </a:p>
        </p:txBody>
      </p:sp>
      <p:pic>
        <p:nvPicPr>
          <p:cNvPr id="5"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sp>
        <p:nvSpPr>
          <p:cNvPr id="7" name="TextBox 6"/>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17</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224744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294" y="755316"/>
            <a:ext cx="10772775" cy="1658198"/>
          </a:xfrm>
        </p:spPr>
        <p:txBody>
          <a:bodyPr/>
          <a:lstStyle/>
          <a:p>
            <a:pPr algn="ctr"/>
            <a:r>
              <a:rPr lang="en-US" u="sng" dirty="0" smtClean="0">
                <a:solidFill>
                  <a:srgbClr val="3E762A"/>
                </a:solidFill>
                <a:latin typeface="Optima"/>
                <a:cs typeface="Optima"/>
              </a:rPr>
              <a:t>APPENDIX</a:t>
            </a:r>
            <a:endParaRPr lang="en-US" u="sng" dirty="0">
              <a:solidFill>
                <a:srgbClr val="3E762A"/>
              </a:solidFill>
              <a:latin typeface="Optima"/>
              <a:cs typeface="Optima"/>
            </a:endParaRPr>
          </a:p>
        </p:txBody>
      </p:sp>
    </p:spTree>
    <p:extLst>
      <p:ext uri="{BB962C8B-B14F-4D97-AF65-F5344CB8AC3E}">
        <p14:creationId xmlns:p14="http://schemas.microsoft.com/office/powerpoint/2010/main" val="296979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605287" y="1584330"/>
            <a:ext cx="11412536" cy="4555093"/>
          </a:xfrm>
          <a:prstGeom prst="rect">
            <a:avLst/>
          </a:prstGeom>
        </p:spPr>
        <p:txBody>
          <a:bodyPr rtlCol="0">
            <a:spAutoFit/>
          </a:bodyPr>
          <a:lstStyle/>
          <a:p>
            <a:pPr algn="ctr"/>
            <a:r>
              <a:rPr lang="en-US" sz="3200" b="1" u="sng" dirty="0" smtClean="0">
                <a:solidFill>
                  <a:srgbClr val="3F762B"/>
                </a:solidFill>
                <a:latin typeface="Avenir Book"/>
                <a:cs typeface="Avenir Book"/>
              </a:rPr>
              <a:t>ENTITY</a:t>
            </a:r>
          </a:p>
          <a:p>
            <a:pPr algn="ctr"/>
            <a:r>
              <a:rPr lang="en-US" sz="2800" dirty="0" smtClean="0">
                <a:solidFill>
                  <a:srgbClr val="000000"/>
                </a:solidFill>
                <a:latin typeface="Avenir Book"/>
                <a:cs typeface="Avenir Book"/>
              </a:rPr>
              <a:t>LIMITED LIABILITY COMPANY </a:t>
            </a:r>
            <a:r>
              <a:rPr lang="en-US" sz="2800" dirty="0" smtClean="0">
                <a:solidFill>
                  <a:srgbClr val="000000"/>
                </a:solidFill>
                <a:latin typeface="Avenir Book"/>
                <a:cs typeface="Avenir Book"/>
                <a:sym typeface="Wingdings"/>
              </a:rPr>
              <a:t> CORPORATION</a:t>
            </a:r>
          </a:p>
          <a:p>
            <a:pPr algn="ctr"/>
            <a:endParaRPr lang="en-US" sz="3200" b="1" u="sng" dirty="0" smtClean="0">
              <a:solidFill>
                <a:srgbClr val="3F762B"/>
              </a:solidFill>
              <a:latin typeface="Avenir Book"/>
              <a:cs typeface="Avenir Book"/>
              <a:sym typeface="Wingdings"/>
            </a:endParaRPr>
          </a:p>
          <a:p>
            <a:pPr algn="ctr"/>
            <a:r>
              <a:rPr lang="en-US" sz="3200" b="1" u="sng" dirty="0" smtClean="0">
                <a:solidFill>
                  <a:srgbClr val="3F762B"/>
                </a:solidFill>
                <a:latin typeface="Avenir Book"/>
                <a:cs typeface="Avenir Book"/>
                <a:sym typeface="Wingdings"/>
              </a:rPr>
              <a:t>POSSIBLE INCORPORATION </a:t>
            </a:r>
          </a:p>
          <a:p>
            <a:pPr algn="ctr"/>
            <a:r>
              <a:rPr lang="en-US" sz="2800" dirty="0" smtClean="0">
                <a:solidFill>
                  <a:srgbClr val="000000"/>
                </a:solidFill>
                <a:latin typeface="Avenir Book"/>
                <a:cs typeface="Avenir Book"/>
                <a:sym typeface="Wingdings"/>
              </a:rPr>
              <a:t>DELAWARE</a:t>
            </a:r>
          </a:p>
          <a:p>
            <a:pPr algn="ctr"/>
            <a:endParaRPr lang="en-US" sz="3200" b="1" u="sng" dirty="0" smtClean="0">
              <a:solidFill>
                <a:srgbClr val="3F762B"/>
              </a:solidFill>
              <a:latin typeface="Avenir Book"/>
              <a:cs typeface="Avenir Book"/>
              <a:sym typeface="Wingdings"/>
            </a:endParaRPr>
          </a:p>
          <a:p>
            <a:pPr algn="ctr"/>
            <a:r>
              <a:rPr lang="en-US" sz="3200" b="1" u="sng" dirty="0" smtClean="0">
                <a:solidFill>
                  <a:srgbClr val="3F762B"/>
                </a:solidFill>
                <a:latin typeface="Avenir Book"/>
                <a:cs typeface="Avenir Book"/>
                <a:sym typeface="Wingdings"/>
              </a:rPr>
              <a:t>ALLOCATION OF EQUITY</a:t>
            </a:r>
          </a:p>
          <a:p>
            <a:pPr algn="ctr"/>
            <a:r>
              <a:rPr lang="en-US" sz="2800" dirty="0" smtClean="0">
                <a:solidFill>
                  <a:srgbClr val="000000"/>
                </a:solidFill>
                <a:latin typeface="Avenir Book"/>
                <a:cs typeface="Avenir Book"/>
                <a:sym typeface="Wingdings"/>
              </a:rPr>
              <a:t>EQUAL AMONG INVESTORS</a:t>
            </a:r>
            <a:endParaRPr lang="sv-SE" sz="2800" dirty="0">
              <a:solidFill>
                <a:srgbClr val="000000"/>
              </a:solidFill>
              <a:latin typeface="Avenir Book"/>
              <a:cs typeface="Avenir Book"/>
            </a:endParaRPr>
          </a:p>
          <a:p>
            <a:endParaRPr lang="en-US" sz="2800" dirty="0">
              <a:solidFill>
                <a:srgbClr val="000000"/>
              </a:solidFill>
              <a:latin typeface="Avenir Book"/>
              <a:cs typeface="Avenir Book"/>
            </a:endParaRPr>
          </a:p>
          <a:p>
            <a:pPr algn="ctr"/>
            <a:endParaRPr lang="en-US" dirty="0">
              <a:solidFill>
                <a:prstClr val="white"/>
              </a:solidFill>
              <a:latin typeface="Avenir Book"/>
              <a:cs typeface="Avenir Book"/>
            </a:endParaRPr>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smtClean="0">
                <a:solidFill>
                  <a:srgbClr val="3E762A"/>
                </a:solidFill>
                <a:latin typeface="Avenir Book"/>
                <a:cs typeface="Avenir Book"/>
              </a:rPr>
              <a:t>LEGAL STRUCTURE</a:t>
            </a:r>
            <a:endParaRPr lang="en-US" sz="4800" dirty="0">
              <a:solidFill>
                <a:srgbClr val="3E762A"/>
              </a:solidFill>
              <a:latin typeface="Avenir Book"/>
              <a:cs typeface="Avenir Book"/>
            </a:endParaRPr>
          </a:p>
        </p:txBody>
      </p:sp>
    </p:spTree>
    <p:extLst>
      <p:ext uri="{BB962C8B-B14F-4D97-AF65-F5344CB8AC3E}">
        <p14:creationId xmlns:p14="http://schemas.microsoft.com/office/powerpoint/2010/main" val="427748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7" y="0"/>
            <a:ext cx="10772775" cy="1658198"/>
          </a:xfrm>
        </p:spPr>
        <p:txBody>
          <a:bodyPr/>
          <a:lstStyle/>
          <a:p>
            <a:pPr algn="ctr"/>
            <a:r>
              <a:rPr lang="en-US" sz="4800" u="sng" dirty="0" smtClean="0">
                <a:solidFill>
                  <a:srgbClr val="3E762A"/>
                </a:solidFill>
                <a:latin typeface="Optima"/>
                <a:cs typeface="Optima"/>
              </a:rPr>
              <a:t>AGENDA</a:t>
            </a:r>
            <a:endParaRPr lang="en-US" sz="4800" u="sng" dirty="0">
              <a:solidFill>
                <a:srgbClr val="3E762A"/>
              </a:solidFill>
              <a:latin typeface="Optima"/>
              <a:cs typeface="Optima"/>
            </a:endParaRPr>
          </a:p>
        </p:txBody>
      </p:sp>
      <p:sp>
        <p:nvSpPr>
          <p:cNvPr id="17" name="CuadroTexto 16"/>
          <p:cNvSpPr txBox="1"/>
          <p:nvPr/>
        </p:nvSpPr>
        <p:spPr>
          <a:xfrm>
            <a:off x="975895" y="1656576"/>
            <a:ext cx="7245684" cy="5201424"/>
          </a:xfrm>
          <a:prstGeom prst="rect">
            <a:avLst/>
          </a:prstGeom>
          <a:noFill/>
        </p:spPr>
        <p:txBody>
          <a:bodyPr wrap="square" rtlCol="0">
            <a:spAutoFit/>
          </a:bodyPr>
          <a:lstStyle/>
          <a:p>
            <a:pPr marL="342900" indent="-342900">
              <a:buFont typeface="Wingdings" charset="2"/>
              <a:buChar char="ü"/>
            </a:pPr>
            <a:r>
              <a:rPr lang="es-ES" sz="2000" dirty="0" smtClean="0">
                <a:solidFill>
                  <a:srgbClr val="000000"/>
                </a:solidFill>
                <a:latin typeface="Optima"/>
                <a:cs typeface="Optima"/>
                <a:hlinkClick r:id="rId3" action="ppaction://hlinksldjump"/>
              </a:rPr>
              <a:t>THE TEAM</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4" action="ppaction://hlinksldjump"/>
              </a:rPr>
              <a:t>VIDEO</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5" action="ppaction://hlinksldjump"/>
              </a:rPr>
              <a:t>CUSTOMER VALUE PROPOSITION</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6" action="ppaction://hlinksldjump"/>
              </a:rPr>
              <a:t>FAST CASUAL MARKET</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7" action="ppaction://hlinksldjump"/>
              </a:rPr>
              <a:t>COMPETITION</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8" action="ppaction://hlinksldjump"/>
              </a:rPr>
              <a:t>OPERATIONAL MODEL</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9" action="ppaction://hlinksldjump"/>
              </a:rPr>
              <a:t>MARKETING</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0" action="ppaction://hlinksldjump"/>
              </a:rPr>
              <a:t>RISKS</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1" action="ppaction://hlinksldjump"/>
              </a:rPr>
              <a:t>KEY ASSUMPTIONS</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2" action="ppaction://hlinksldjump"/>
              </a:rPr>
              <a:t>FINANCIAL PROJECTIONS</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3" action="ppaction://hlinksldjump"/>
              </a:rPr>
              <a:t>START UP COSTS</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4" action="ppaction://hlinksldjump"/>
              </a:rPr>
              <a:t>FINANCING PROPOSITION</a:t>
            </a:r>
            <a:endParaRPr lang="es-ES" sz="2000" dirty="0" smtClean="0">
              <a:solidFill>
                <a:srgbClr val="000000"/>
              </a:solidFill>
              <a:latin typeface="Optima"/>
              <a:cs typeface="Optima"/>
            </a:endParaRPr>
          </a:p>
          <a:p>
            <a:pPr marL="342900" indent="-342900">
              <a:buFont typeface="Wingdings" charset="2"/>
              <a:buChar char="ü"/>
            </a:pPr>
            <a:r>
              <a:rPr lang="es-ES" sz="2000" dirty="0" smtClean="0">
                <a:solidFill>
                  <a:srgbClr val="000000"/>
                </a:solidFill>
                <a:latin typeface="Optima"/>
                <a:cs typeface="Optima"/>
                <a:hlinkClick r:id="rId15" action="ppaction://hlinksldjump"/>
              </a:rPr>
              <a:t>SUMMARY</a:t>
            </a:r>
            <a:endParaRPr lang="es-ES" sz="2000" dirty="0" smtClean="0">
              <a:solidFill>
                <a:srgbClr val="000000"/>
              </a:solidFill>
              <a:latin typeface="Optima"/>
              <a:cs typeface="Optima"/>
            </a:endParaRPr>
          </a:p>
          <a:p>
            <a:pPr marL="285750" indent="-285750">
              <a:buFont typeface="Arial"/>
              <a:buChar char="•"/>
            </a:pPr>
            <a:endParaRPr lang="es-ES" dirty="0" smtClean="0">
              <a:solidFill>
                <a:srgbClr val="000000"/>
              </a:solidFill>
              <a:latin typeface="Optima"/>
              <a:cs typeface="Optima"/>
            </a:endParaRPr>
          </a:p>
          <a:p>
            <a:pPr marL="285750" indent="-285750">
              <a:buFont typeface="Arial"/>
              <a:buChar char="•"/>
            </a:pPr>
            <a:endParaRPr lang="es-ES" dirty="0" smtClean="0">
              <a:solidFill>
                <a:srgbClr val="000000"/>
              </a:solidFill>
              <a:latin typeface="Optima"/>
              <a:cs typeface="Optima"/>
            </a:endParaRPr>
          </a:p>
          <a:p>
            <a:pPr marL="285750" indent="-285750">
              <a:buFont typeface="Arial"/>
              <a:buChar char="•"/>
            </a:pPr>
            <a:endParaRPr lang="es-ES" dirty="0" smtClean="0">
              <a:solidFill>
                <a:srgbClr val="000000"/>
              </a:solidFill>
              <a:latin typeface="Optima"/>
              <a:cs typeface="Optima"/>
            </a:endParaRPr>
          </a:p>
          <a:p>
            <a:pPr marL="285750" indent="-285750">
              <a:buFont typeface="Arial"/>
              <a:buChar char="•"/>
            </a:pPr>
            <a:endParaRPr lang="es-ES" dirty="0">
              <a:solidFill>
                <a:srgbClr val="000000"/>
              </a:solidFill>
              <a:latin typeface="Optima"/>
              <a:cs typeface="Optima"/>
            </a:endParaRPr>
          </a:p>
        </p:txBody>
      </p:sp>
      <p:pic>
        <p:nvPicPr>
          <p:cNvPr id="4" name="Picture 3" descr="logo big.png"/>
          <p:cNvPicPr>
            <a:picLocks noChangeAspect="1"/>
          </p:cNvPicPr>
          <p:nvPr/>
        </p:nvPicPr>
        <p:blipFill>
          <a:blip r:embed="rId16"/>
          <a:stretch>
            <a:fillRect/>
          </a:stretch>
        </p:blipFill>
        <p:spPr>
          <a:xfrm>
            <a:off x="10748211" y="347578"/>
            <a:ext cx="1051109" cy="837959"/>
          </a:xfrm>
          <a:prstGeom prst="rect">
            <a:avLst/>
          </a:prstGeom>
        </p:spPr>
      </p:pic>
      <p:pic>
        <p:nvPicPr>
          <p:cNvPr id="5"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42711" y="2406809"/>
            <a:ext cx="3756312" cy="2512338"/>
          </a:xfrm>
          <a:prstGeom prst="rect">
            <a:avLst/>
          </a:prstGeom>
        </p:spPr>
      </p:pic>
      <p:sp>
        <p:nvSpPr>
          <p:cNvPr id="6" name="TextBox 5"/>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2</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3374112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82" y="342900"/>
            <a:ext cx="8072185" cy="6156960"/>
          </a:xfrm>
          <a:prstGeom prst="rect">
            <a:avLst/>
          </a:prstGeom>
        </p:spPr>
      </p:pic>
    </p:spTree>
    <p:extLst>
      <p:ext uri="{BB962C8B-B14F-4D97-AF65-F5344CB8AC3E}">
        <p14:creationId xmlns:p14="http://schemas.microsoft.com/office/powerpoint/2010/main" val="2840264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0" y="342900"/>
            <a:ext cx="8467344" cy="6156960"/>
          </a:xfrm>
          <a:prstGeom prst="rect">
            <a:avLst/>
          </a:prstGeom>
        </p:spPr>
      </p:pic>
    </p:spTree>
    <p:extLst>
      <p:ext uri="{BB962C8B-B14F-4D97-AF65-F5344CB8AC3E}">
        <p14:creationId xmlns:p14="http://schemas.microsoft.com/office/powerpoint/2010/main" val="190383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605287" y="1584328"/>
            <a:ext cx="11412536" cy="5386090"/>
          </a:xfrm>
          <a:prstGeom prst="rect">
            <a:avLst/>
          </a:prstGeom>
        </p:spPr>
        <p:txBody>
          <a:bodyPr rtlCol="0">
            <a:spAutoFit/>
          </a:bodyPr>
          <a:lstStyle/>
          <a:p>
            <a:r>
              <a:rPr lang="en-US" sz="2800" dirty="0">
                <a:solidFill>
                  <a:srgbClr val="000000"/>
                </a:solidFill>
                <a:latin typeface="Optima"/>
                <a:cs typeface="Optima"/>
              </a:rPr>
              <a:t>•Social Media Marketing ($12,100 per year)</a:t>
            </a:r>
          </a:p>
          <a:p>
            <a:r>
              <a:rPr lang="en-US" sz="2800" dirty="0">
                <a:solidFill>
                  <a:srgbClr val="000000"/>
                </a:solidFill>
                <a:latin typeface="Optima"/>
                <a:cs typeface="Optima"/>
              </a:rPr>
              <a:t>–Hire a third party to manage social platforms ($3,300):</a:t>
            </a:r>
          </a:p>
          <a:p>
            <a:r>
              <a:rPr lang="en-US" sz="2800" dirty="0" smtClean="0">
                <a:solidFill>
                  <a:srgbClr val="000000"/>
                </a:solidFill>
                <a:latin typeface="Optima"/>
                <a:cs typeface="Optima"/>
              </a:rPr>
              <a:t>      •</a:t>
            </a:r>
            <a:r>
              <a:rPr lang="en-US" sz="2800" dirty="0">
                <a:solidFill>
                  <a:srgbClr val="000000"/>
                </a:solidFill>
                <a:latin typeface="Optima"/>
                <a:cs typeface="Optima"/>
              </a:rPr>
              <a:t>4 social profiles managed</a:t>
            </a:r>
          </a:p>
          <a:p>
            <a:r>
              <a:rPr lang="en-US" sz="2800" dirty="0" smtClean="0">
                <a:solidFill>
                  <a:srgbClr val="000000"/>
                </a:solidFill>
                <a:latin typeface="Optima"/>
                <a:cs typeface="Optima"/>
              </a:rPr>
              <a:t>      •</a:t>
            </a:r>
            <a:r>
              <a:rPr lang="en-US" sz="2800" dirty="0">
                <a:solidFill>
                  <a:srgbClr val="000000"/>
                </a:solidFill>
                <a:latin typeface="Optima"/>
                <a:cs typeface="Optima"/>
              </a:rPr>
              <a:t>8 posts/week email marketing</a:t>
            </a:r>
          </a:p>
          <a:p>
            <a:r>
              <a:rPr lang="en-US" sz="2800" dirty="0" smtClean="0">
                <a:solidFill>
                  <a:srgbClr val="000000"/>
                </a:solidFill>
                <a:latin typeface="Optima"/>
                <a:cs typeface="Optima"/>
              </a:rPr>
              <a:t>      •</a:t>
            </a:r>
            <a:r>
              <a:rPr lang="en-US" sz="2800" dirty="0">
                <a:solidFill>
                  <a:srgbClr val="000000"/>
                </a:solidFill>
                <a:latin typeface="Optima"/>
                <a:cs typeface="Optima"/>
              </a:rPr>
              <a:t>2 marketing campaigns/month</a:t>
            </a:r>
          </a:p>
          <a:p>
            <a:r>
              <a:rPr lang="en-US" sz="2800" dirty="0">
                <a:solidFill>
                  <a:srgbClr val="000000"/>
                </a:solidFill>
                <a:latin typeface="Optima"/>
                <a:cs typeface="Optima"/>
              </a:rPr>
              <a:t>–Boost posts on social media (Facebook - boost $50 each post; $8,800 per year)</a:t>
            </a:r>
          </a:p>
          <a:p>
            <a:r>
              <a:rPr lang="en-US" sz="2800" dirty="0" smtClean="0">
                <a:solidFill>
                  <a:srgbClr val="000000"/>
                </a:solidFill>
                <a:latin typeface="Optima"/>
                <a:cs typeface="Optima"/>
              </a:rPr>
              <a:t>      •</a:t>
            </a:r>
            <a:r>
              <a:rPr lang="en-US" sz="2800" dirty="0">
                <a:solidFill>
                  <a:srgbClr val="000000"/>
                </a:solidFill>
                <a:latin typeface="Optima"/>
                <a:cs typeface="Optima"/>
              </a:rPr>
              <a:t>PR Magazines and Blogs ($6,500 per year)</a:t>
            </a:r>
          </a:p>
          <a:p>
            <a:r>
              <a:rPr lang="en-US" sz="2800" dirty="0" smtClean="0">
                <a:solidFill>
                  <a:srgbClr val="000000"/>
                </a:solidFill>
                <a:latin typeface="Optima"/>
                <a:cs typeface="Optima"/>
              </a:rPr>
              <a:t>      •</a:t>
            </a:r>
            <a:r>
              <a:rPr lang="sv-SE" sz="2800" dirty="0">
                <a:solidFill>
                  <a:srgbClr val="000000"/>
                </a:solidFill>
                <a:latin typeface="Optima"/>
                <a:cs typeface="Optima"/>
              </a:rPr>
              <a:t>1</a:t>
            </a:r>
            <a:r>
              <a:rPr lang="sv-SE" sz="2800" dirty="0" smtClean="0">
                <a:solidFill>
                  <a:srgbClr val="000000"/>
                </a:solidFill>
                <a:latin typeface="Optima"/>
                <a:cs typeface="Optima"/>
              </a:rPr>
              <a:t> </a:t>
            </a:r>
            <a:r>
              <a:rPr lang="sv-SE" sz="2800" dirty="0">
                <a:solidFill>
                  <a:srgbClr val="000000"/>
                </a:solidFill>
                <a:latin typeface="Optima"/>
                <a:cs typeface="Optima"/>
              </a:rPr>
              <a:t>Brand Ambassador (guerilla marketing, $15/hr, 20 hrs/wk; $12,800)</a:t>
            </a:r>
          </a:p>
          <a:p>
            <a:r>
              <a:rPr lang="en-US" sz="2800" dirty="0" smtClean="0">
                <a:solidFill>
                  <a:srgbClr val="000000"/>
                </a:solidFill>
                <a:latin typeface="Optima"/>
                <a:cs typeface="Optima"/>
              </a:rPr>
              <a:t>      •</a:t>
            </a:r>
            <a:r>
              <a:rPr lang="en-US" sz="2800" dirty="0">
                <a:solidFill>
                  <a:srgbClr val="000000"/>
                </a:solidFill>
                <a:latin typeface="Optima"/>
                <a:cs typeface="Optima"/>
              </a:rPr>
              <a:t>Online Ads ($11,600 per year)</a:t>
            </a:r>
          </a:p>
          <a:p>
            <a:endParaRPr lang="en-US" dirty="0">
              <a:latin typeface="Avenir Book"/>
              <a:cs typeface="Avenir Book"/>
            </a:endParaRPr>
          </a:p>
          <a:p>
            <a:pPr algn="ctr"/>
            <a:endParaRPr lang="en-US" dirty="0">
              <a:latin typeface="Avenir Book"/>
              <a:cs typeface="Avenir Book"/>
            </a:endParaRPr>
          </a:p>
        </p:txBody>
      </p:sp>
      <p:sp>
        <p:nvSpPr>
          <p:cNvPr id="3" name="TextBox 2"/>
          <p:cNvSpPr txBox="1"/>
          <p:nvPr/>
        </p:nvSpPr>
        <p:spPr>
          <a:xfrm>
            <a:off x="4940060" y="3002471"/>
            <a:ext cx="2743200" cy="369332"/>
          </a:xfrm>
          <a:prstGeom prst="rect">
            <a:avLst/>
          </a:prstGeom>
        </p:spPr>
        <p:txBody>
          <a:bodyPr rtlCol="0">
            <a:spAutoFit/>
          </a:bodyPr>
          <a:lstStyle/>
          <a:p>
            <a:pPr algn="ctr"/>
            <a:r>
              <a:rPr lang="en-US"/>
              <a:t>Click to add text</a:t>
            </a:r>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a:solidFill>
                  <a:srgbClr val="3E762A"/>
                </a:solidFill>
                <a:latin typeface="Optima"/>
                <a:cs typeface="Optima"/>
              </a:rPr>
              <a:t>MARKETING - YEAR 1 (TOTAL $45,115)</a:t>
            </a:r>
            <a:r>
              <a:rPr lang="en-US" sz="4800" dirty="0">
                <a:solidFill>
                  <a:srgbClr val="000000"/>
                </a:solidFill>
                <a:latin typeface="Optima"/>
                <a:cs typeface="Optima"/>
              </a:rPr>
              <a:t> </a:t>
            </a:r>
            <a:endParaRPr lang="en-US" sz="4800" dirty="0">
              <a:solidFill>
                <a:srgbClr val="3E762A"/>
              </a:solidFill>
              <a:latin typeface="Optima"/>
              <a:cs typeface="Optima"/>
            </a:endParaRPr>
          </a:p>
        </p:txBody>
      </p:sp>
    </p:spTree>
    <p:extLst>
      <p:ext uri="{BB962C8B-B14F-4D97-AF65-F5344CB8AC3E}">
        <p14:creationId xmlns:p14="http://schemas.microsoft.com/office/powerpoint/2010/main" val="2288047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287" y="1584328"/>
            <a:ext cx="11412536" cy="5109091"/>
          </a:xfrm>
          <a:prstGeom prst="rect">
            <a:avLst/>
          </a:prstGeom>
        </p:spPr>
        <p:txBody>
          <a:bodyPr rtlCol="0">
            <a:spAutoFit/>
          </a:bodyPr>
          <a:lstStyle/>
          <a:p>
            <a:r>
              <a:rPr lang="en-US" sz="2800" dirty="0">
                <a:solidFill>
                  <a:srgbClr val="000000"/>
                </a:solidFill>
                <a:latin typeface="Gulim"/>
              </a:rPr>
              <a:t>•</a:t>
            </a:r>
            <a:r>
              <a:rPr lang="en-US" sz="2800" dirty="0">
                <a:solidFill>
                  <a:srgbClr val="000000"/>
                </a:solidFill>
                <a:latin typeface="Optima"/>
                <a:cs typeface="Optima"/>
              </a:rPr>
              <a:t>Social Media Marketing ($26,400 per year)</a:t>
            </a:r>
          </a:p>
          <a:p>
            <a:r>
              <a:rPr lang="en-US" sz="2800" dirty="0">
                <a:solidFill>
                  <a:srgbClr val="000000"/>
                </a:solidFill>
                <a:latin typeface="Optima"/>
                <a:cs typeface="Optima"/>
              </a:rPr>
              <a:t>–Hire a third party to manage social platforms ($7,200 per year):</a:t>
            </a:r>
          </a:p>
          <a:p>
            <a:r>
              <a:rPr lang="en-US" sz="2800" dirty="0" smtClean="0">
                <a:solidFill>
                  <a:srgbClr val="000000"/>
                </a:solidFill>
                <a:latin typeface="Optima"/>
                <a:cs typeface="Optima"/>
              </a:rPr>
              <a:t>      •4 </a:t>
            </a:r>
            <a:r>
              <a:rPr lang="en-US" sz="2800" dirty="0">
                <a:solidFill>
                  <a:srgbClr val="000000"/>
                </a:solidFill>
                <a:latin typeface="Optima"/>
                <a:cs typeface="Optima"/>
              </a:rPr>
              <a:t>social profiles managed</a:t>
            </a:r>
          </a:p>
          <a:p>
            <a:r>
              <a:rPr lang="en-US" sz="2800" dirty="0" smtClean="0">
                <a:solidFill>
                  <a:srgbClr val="000000"/>
                </a:solidFill>
                <a:latin typeface="Optima"/>
                <a:cs typeface="Optima"/>
              </a:rPr>
              <a:t>      •</a:t>
            </a:r>
            <a:r>
              <a:rPr lang="en-US" sz="2800" dirty="0">
                <a:solidFill>
                  <a:srgbClr val="000000"/>
                </a:solidFill>
                <a:latin typeface="Optima"/>
                <a:cs typeface="Optima"/>
              </a:rPr>
              <a:t>8 posts/week email marketing</a:t>
            </a:r>
          </a:p>
          <a:p>
            <a:r>
              <a:rPr lang="en-US" sz="2800" dirty="0" smtClean="0">
                <a:solidFill>
                  <a:srgbClr val="000000"/>
                </a:solidFill>
                <a:latin typeface="Optima"/>
                <a:cs typeface="Optima"/>
              </a:rPr>
              <a:t>      •</a:t>
            </a:r>
            <a:r>
              <a:rPr lang="en-US" sz="2800" dirty="0">
                <a:solidFill>
                  <a:srgbClr val="000000"/>
                </a:solidFill>
                <a:latin typeface="Optima"/>
                <a:cs typeface="Optima"/>
              </a:rPr>
              <a:t>2 marketing campaigns/month</a:t>
            </a:r>
          </a:p>
          <a:p>
            <a:r>
              <a:rPr lang="en-US" sz="2800" dirty="0">
                <a:solidFill>
                  <a:srgbClr val="000000"/>
                </a:solidFill>
                <a:latin typeface="Optima"/>
                <a:cs typeface="Optima"/>
              </a:rPr>
              <a:t>–Boost posts on social media (Facebook - $50 behind each post; $19,200 per year)</a:t>
            </a:r>
          </a:p>
          <a:p>
            <a:r>
              <a:rPr lang="en-US" sz="2800" dirty="0" smtClean="0">
                <a:solidFill>
                  <a:srgbClr val="000000"/>
                </a:solidFill>
                <a:latin typeface="Optima"/>
                <a:cs typeface="Optima"/>
              </a:rPr>
              <a:t>     •</a:t>
            </a:r>
            <a:r>
              <a:rPr lang="en-US" sz="2800" dirty="0">
                <a:solidFill>
                  <a:srgbClr val="000000"/>
                </a:solidFill>
                <a:latin typeface="Optima"/>
                <a:cs typeface="Optima"/>
              </a:rPr>
              <a:t>PR Magazines and Blogs ($6,000 per year)</a:t>
            </a:r>
          </a:p>
          <a:p>
            <a:r>
              <a:rPr lang="en-US" sz="2800" dirty="0" smtClean="0">
                <a:solidFill>
                  <a:srgbClr val="000000"/>
                </a:solidFill>
                <a:latin typeface="Optima"/>
                <a:cs typeface="Optima"/>
              </a:rPr>
              <a:t>     •</a:t>
            </a:r>
            <a:r>
              <a:rPr lang="sv-SE" sz="2800" dirty="0">
                <a:solidFill>
                  <a:srgbClr val="000000"/>
                </a:solidFill>
                <a:latin typeface="Optima"/>
                <a:cs typeface="Optima"/>
              </a:rPr>
              <a:t>2 Brand Ambassador (guerilla marketing, $15/hr, 20 hrs/wk; </a:t>
            </a:r>
            <a:r>
              <a:rPr lang="sv-SE" sz="2800" dirty="0" smtClean="0">
                <a:solidFill>
                  <a:srgbClr val="000000"/>
                </a:solidFill>
                <a:latin typeface="Optima"/>
                <a:cs typeface="Optima"/>
              </a:rPr>
              <a:t>   $</a:t>
            </a:r>
            <a:r>
              <a:rPr lang="sv-SE" sz="2800" dirty="0">
                <a:solidFill>
                  <a:srgbClr val="000000"/>
                </a:solidFill>
                <a:latin typeface="Optima"/>
                <a:cs typeface="Optima"/>
              </a:rPr>
              <a:t>28,800)</a:t>
            </a:r>
          </a:p>
          <a:p>
            <a:r>
              <a:rPr lang="en-US" sz="2800" dirty="0" smtClean="0">
                <a:solidFill>
                  <a:srgbClr val="000000"/>
                </a:solidFill>
                <a:latin typeface="Optima"/>
                <a:cs typeface="Optima"/>
              </a:rPr>
              <a:t>     •</a:t>
            </a:r>
            <a:r>
              <a:rPr lang="en-US" sz="2800" dirty="0">
                <a:solidFill>
                  <a:srgbClr val="000000"/>
                </a:solidFill>
                <a:latin typeface="Optima"/>
                <a:cs typeface="Optima"/>
              </a:rPr>
              <a:t>Online Ads ($10,875 per year)</a:t>
            </a:r>
          </a:p>
          <a:p>
            <a:pPr algn="ctr"/>
            <a:endParaRPr lang="en-US" dirty="0">
              <a:latin typeface="Avenir Book"/>
              <a:cs typeface="Avenir Book"/>
            </a:endParaRPr>
          </a:p>
        </p:txBody>
      </p:sp>
      <p:sp>
        <p:nvSpPr>
          <p:cNvPr id="3" name="TextBox 2"/>
          <p:cNvSpPr txBox="1"/>
          <p:nvPr/>
        </p:nvSpPr>
        <p:spPr>
          <a:xfrm>
            <a:off x="4940060" y="3002471"/>
            <a:ext cx="2743200" cy="369332"/>
          </a:xfrm>
          <a:prstGeom prst="rect">
            <a:avLst/>
          </a:prstGeom>
        </p:spPr>
        <p:txBody>
          <a:bodyPr rtlCol="0">
            <a:spAutoFit/>
          </a:bodyPr>
          <a:lstStyle/>
          <a:p>
            <a:pPr algn="ctr"/>
            <a:r>
              <a:rPr lang="en-US" dirty="0"/>
              <a:t>Click to add text</a:t>
            </a:r>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a:solidFill>
                  <a:srgbClr val="3E762A"/>
                </a:solidFill>
                <a:latin typeface="Optima"/>
                <a:cs typeface="Optima"/>
              </a:rPr>
              <a:t>MARKETING - YEAR 2 (TOTAL $75,975)</a:t>
            </a:r>
            <a:r>
              <a:rPr lang="en-US" sz="4800" dirty="0">
                <a:solidFill>
                  <a:srgbClr val="000000"/>
                </a:solidFill>
                <a:latin typeface="Optima"/>
                <a:cs typeface="Optima"/>
              </a:rPr>
              <a:t> </a:t>
            </a:r>
            <a:endParaRPr lang="en-US" sz="4800" dirty="0">
              <a:solidFill>
                <a:srgbClr val="3E762A"/>
              </a:solidFill>
              <a:latin typeface="Optima"/>
              <a:cs typeface="Optima"/>
            </a:endParaRPr>
          </a:p>
        </p:txBody>
      </p:sp>
    </p:spTree>
    <p:extLst>
      <p:ext uri="{BB962C8B-B14F-4D97-AF65-F5344CB8AC3E}">
        <p14:creationId xmlns:p14="http://schemas.microsoft.com/office/powerpoint/2010/main" val="237348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605287" y="1584328"/>
            <a:ext cx="11412536" cy="3816430"/>
          </a:xfrm>
          <a:prstGeom prst="rect">
            <a:avLst/>
          </a:prstGeom>
        </p:spPr>
        <p:txBody>
          <a:bodyPr rtlCol="0">
            <a:spAutoFit/>
          </a:bodyPr>
          <a:lstStyle/>
          <a:p>
            <a:pPr marL="457200" indent="-457200">
              <a:buFont typeface="Arial"/>
              <a:buChar char="•"/>
            </a:pPr>
            <a:r>
              <a:rPr lang="en-US" sz="2800" dirty="0" smtClean="0">
                <a:solidFill>
                  <a:srgbClr val="000000"/>
                </a:solidFill>
                <a:latin typeface="Optima"/>
                <a:cs typeface="Optima"/>
              </a:rPr>
              <a:t>510 </a:t>
            </a:r>
            <a:r>
              <a:rPr lang="en-US" sz="2800" dirty="0">
                <a:solidFill>
                  <a:srgbClr val="000000"/>
                </a:solidFill>
                <a:latin typeface="Optima"/>
                <a:cs typeface="Optima"/>
              </a:rPr>
              <a:t>New Users, </a:t>
            </a:r>
            <a:r>
              <a:rPr lang="en-US" sz="2800" dirty="0" smtClean="0">
                <a:solidFill>
                  <a:srgbClr val="000000"/>
                </a:solidFill>
                <a:latin typeface="Optima"/>
                <a:cs typeface="Optima"/>
              </a:rPr>
              <a:t>184 Confirmed Friends</a:t>
            </a:r>
          </a:p>
          <a:p>
            <a:endParaRPr lang="en-US" sz="2800" dirty="0" smtClean="0">
              <a:solidFill>
                <a:srgbClr val="000000"/>
              </a:solidFill>
              <a:latin typeface="Optima"/>
              <a:cs typeface="Optima"/>
            </a:endParaRPr>
          </a:p>
          <a:p>
            <a:pPr marL="457200" indent="-457200">
              <a:buFont typeface="Arial"/>
              <a:buChar char="•"/>
            </a:pPr>
            <a:r>
              <a:rPr lang="en-US" sz="2800" dirty="0" smtClean="0">
                <a:solidFill>
                  <a:srgbClr val="000000"/>
                </a:solidFill>
                <a:latin typeface="Optima"/>
                <a:cs typeface="Optima"/>
              </a:rPr>
              <a:t>Marketing </a:t>
            </a:r>
            <a:r>
              <a:rPr lang="en-US" sz="2800" dirty="0">
                <a:solidFill>
                  <a:srgbClr val="000000"/>
                </a:solidFill>
                <a:latin typeface="Optima"/>
                <a:cs typeface="Optima"/>
              </a:rPr>
              <a:t>costs through new sign ups ($1,530 per year</a:t>
            </a:r>
            <a:r>
              <a:rPr lang="en-US" sz="2800" dirty="0" smtClean="0">
                <a:solidFill>
                  <a:srgbClr val="000000"/>
                </a:solidFill>
                <a:latin typeface="Optima"/>
                <a:cs typeface="Optima"/>
              </a:rPr>
              <a:t>)</a:t>
            </a:r>
          </a:p>
          <a:p>
            <a:endParaRPr lang="en-US" sz="2800" dirty="0">
              <a:solidFill>
                <a:srgbClr val="000000"/>
              </a:solidFill>
              <a:latin typeface="Optima"/>
              <a:cs typeface="Optima"/>
            </a:endParaRPr>
          </a:p>
          <a:p>
            <a:r>
              <a:rPr lang="en-US" sz="2800" dirty="0">
                <a:solidFill>
                  <a:srgbClr val="000000"/>
                </a:solidFill>
                <a:latin typeface="Optima"/>
                <a:cs typeface="Optima"/>
              </a:rPr>
              <a:t>–On average $3 of the $5 coupon codes given to new users will be </a:t>
            </a:r>
            <a:r>
              <a:rPr lang="en-US" sz="2800" dirty="0" smtClean="0">
                <a:solidFill>
                  <a:srgbClr val="000000"/>
                </a:solidFill>
                <a:latin typeface="Optima"/>
                <a:cs typeface="Optima"/>
              </a:rPr>
              <a:t>used</a:t>
            </a:r>
          </a:p>
          <a:p>
            <a:pPr marL="457200" indent="-457200">
              <a:buFont typeface="Arial"/>
              <a:buChar char="•"/>
            </a:pPr>
            <a:r>
              <a:rPr lang="en-US" sz="2800" dirty="0" smtClean="0">
                <a:solidFill>
                  <a:srgbClr val="000000"/>
                </a:solidFill>
                <a:latin typeface="Optima"/>
                <a:cs typeface="Optima"/>
              </a:rPr>
              <a:t>Marketing </a:t>
            </a:r>
            <a:r>
              <a:rPr lang="en-US" sz="2800" dirty="0">
                <a:solidFill>
                  <a:srgbClr val="000000"/>
                </a:solidFill>
                <a:latin typeface="Optima"/>
                <a:cs typeface="Optima"/>
              </a:rPr>
              <a:t>costs through friend referral ($585 per year</a:t>
            </a:r>
            <a:r>
              <a:rPr lang="en-US" sz="2800" dirty="0" smtClean="0">
                <a:solidFill>
                  <a:srgbClr val="000000"/>
                </a:solidFill>
                <a:latin typeface="Optima"/>
                <a:cs typeface="Optima"/>
              </a:rPr>
              <a:t>)</a:t>
            </a:r>
          </a:p>
          <a:p>
            <a:endParaRPr lang="en-US" sz="2800" dirty="0">
              <a:solidFill>
                <a:srgbClr val="000000"/>
              </a:solidFill>
              <a:latin typeface="Optima"/>
              <a:cs typeface="Optima"/>
            </a:endParaRPr>
          </a:p>
          <a:p>
            <a:r>
              <a:rPr lang="en-US" sz="2800" dirty="0">
                <a:solidFill>
                  <a:srgbClr val="000000"/>
                </a:solidFill>
                <a:latin typeface="Optima"/>
                <a:cs typeface="Optima"/>
              </a:rPr>
              <a:t>–On average $3 of the $5 coupon codes from friend referrals will be </a:t>
            </a:r>
            <a:r>
              <a:rPr lang="en-US" sz="2800" dirty="0" smtClean="0">
                <a:solidFill>
                  <a:srgbClr val="000000"/>
                </a:solidFill>
                <a:latin typeface="Optima"/>
                <a:cs typeface="Optima"/>
              </a:rPr>
              <a:t>used</a:t>
            </a:r>
            <a:endParaRPr lang="en-US" dirty="0">
              <a:latin typeface="Optima"/>
              <a:cs typeface="Optima"/>
            </a:endParaRPr>
          </a:p>
          <a:p>
            <a:pPr algn="ctr"/>
            <a:endParaRPr lang="en-US" dirty="0"/>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a:solidFill>
                  <a:srgbClr val="3E762A"/>
                </a:solidFill>
                <a:latin typeface="Optima"/>
                <a:cs typeface="Optima"/>
              </a:rPr>
              <a:t>MARKETING - YEAR 1 (TOTAL $45,115</a:t>
            </a:r>
            <a:r>
              <a:rPr lang="en-US" sz="4000" dirty="0" smtClean="0">
                <a:solidFill>
                  <a:srgbClr val="3E762A"/>
                </a:solidFill>
                <a:latin typeface="Optima"/>
                <a:cs typeface="Optima"/>
              </a:rPr>
              <a:t>)</a:t>
            </a:r>
            <a:endParaRPr lang="en-US" sz="4800" dirty="0">
              <a:solidFill>
                <a:srgbClr val="3E762A"/>
              </a:solidFill>
              <a:latin typeface="Optima"/>
              <a:cs typeface="Optima"/>
            </a:endParaRPr>
          </a:p>
        </p:txBody>
      </p:sp>
    </p:spTree>
    <p:extLst>
      <p:ext uri="{BB962C8B-B14F-4D97-AF65-F5344CB8AC3E}">
        <p14:creationId xmlns:p14="http://schemas.microsoft.com/office/powerpoint/2010/main" val="3493189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605287" y="1584328"/>
            <a:ext cx="11412536" cy="3816430"/>
          </a:xfrm>
          <a:prstGeom prst="rect">
            <a:avLst/>
          </a:prstGeom>
        </p:spPr>
        <p:txBody>
          <a:bodyPr rtlCol="0">
            <a:spAutoFit/>
          </a:bodyPr>
          <a:lstStyle/>
          <a:p>
            <a:r>
              <a:rPr lang="en-US" sz="2800" dirty="0">
                <a:solidFill>
                  <a:srgbClr val="000000"/>
                </a:solidFill>
                <a:latin typeface="Optima"/>
                <a:cs typeface="Optima"/>
              </a:rPr>
              <a:t>•880 New Users, 420 Confirmed Friends</a:t>
            </a:r>
          </a:p>
          <a:p>
            <a:endParaRPr lang="en-US" sz="2800" dirty="0">
              <a:solidFill>
                <a:srgbClr val="000000"/>
              </a:solidFill>
              <a:latin typeface="Optima"/>
              <a:cs typeface="Optima"/>
            </a:endParaRPr>
          </a:p>
          <a:p>
            <a:r>
              <a:rPr lang="en-US" sz="2800" dirty="0">
                <a:solidFill>
                  <a:srgbClr val="000000"/>
                </a:solidFill>
                <a:latin typeface="Optima"/>
                <a:cs typeface="Optima"/>
              </a:rPr>
              <a:t>•Marketing costs through new sign ups ($2,640 per year)</a:t>
            </a:r>
          </a:p>
          <a:p>
            <a:r>
              <a:rPr lang="en-US" sz="2800" dirty="0">
                <a:solidFill>
                  <a:srgbClr val="000000"/>
                </a:solidFill>
                <a:latin typeface="Optima"/>
                <a:cs typeface="Optima"/>
              </a:rPr>
              <a:t>–On average $3 of the $5 coupon codes given to new users will be used </a:t>
            </a:r>
          </a:p>
          <a:p>
            <a:r>
              <a:rPr lang="en-US" sz="2800" dirty="0">
                <a:solidFill>
                  <a:srgbClr val="000000"/>
                </a:solidFill>
                <a:latin typeface="Optima"/>
                <a:cs typeface="Optima"/>
              </a:rPr>
              <a:t>•</a:t>
            </a:r>
          </a:p>
          <a:p>
            <a:r>
              <a:rPr lang="en-US" sz="2800" dirty="0">
                <a:solidFill>
                  <a:srgbClr val="000000"/>
                </a:solidFill>
                <a:latin typeface="Optima"/>
                <a:cs typeface="Optima"/>
              </a:rPr>
              <a:t>•Marketing costs through friend referral ($1,260 per year)</a:t>
            </a:r>
          </a:p>
          <a:p>
            <a:r>
              <a:rPr lang="en-US" sz="2800" dirty="0">
                <a:solidFill>
                  <a:srgbClr val="000000"/>
                </a:solidFill>
                <a:latin typeface="Optima"/>
                <a:cs typeface="Optima"/>
              </a:rPr>
              <a:t>–On average $3 of the $5 coupon codes from friend referrals will be used</a:t>
            </a:r>
            <a:endParaRPr lang="sv-SE" sz="2800" dirty="0">
              <a:solidFill>
                <a:srgbClr val="000000"/>
              </a:solidFill>
              <a:latin typeface="Optima"/>
              <a:cs typeface="Optima"/>
            </a:endParaRPr>
          </a:p>
          <a:p>
            <a:endParaRPr lang="en-US" sz="2800" dirty="0">
              <a:solidFill>
                <a:srgbClr val="000000"/>
              </a:solidFill>
              <a:latin typeface="Avenir Book"/>
              <a:cs typeface="Avenir Book"/>
            </a:endParaRPr>
          </a:p>
          <a:p>
            <a:pPr algn="ctr"/>
            <a:endParaRPr lang="en-US" dirty="0">
              <a:latin typeface="Avenir Book"/>
              <a:cs typeface="Avenir Book"/>
            </a:endParaRPr>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a:solidFill>
                  <a:srgbClr val="3E762A"/>
                </a:solidFill>
                <a:latin typeface="Optima"/>
                <a:cs typeface="Optima"/>
              </a:rPr>
              <a:t>MARKETING - YEAR 2 (TOTAL $75,975)</a:t>
            </a:r>
            <a:r>
              <a:rPr lang="en-US" sz="4800" dirty="0">
                <a:solidFill>
                  <a:srgbClr val="000000"/>
                </a:solidFill>
                <a:latin typeface="Optima"/>
                <a:cs typeface="Optima"/>
              </a:rPr>
              <a:t> </a:t>
            </a:r>
            <a:endParaRPr lang="en-US" sz="4800" dirty="0">
              <a:solidFill>
                <a:srgbClr val="3E762A"/>
              </a:solidFill>
              <a:latin typeface="Optima"/>
              <a:cs typeface="Optima"/>
            </a:endParaRPr>
          </a:p>
        </p:txBody>
      </p:sp>
    </p:spTree>
    <p:extLst>
      <p:ext uri="{BB962C8B-B14F-4D97-AF65-F5344CB8AC3E}">
        <p14:creationId xmlns:p14="http://schemas.microsoft.com/office/powerpoint/2010/main" val="896061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287" y="1584328"/>
            <a:ext cx="11412536" cy="4401205"/>
          </a:xfrm>
          <a:prstGeom prst="rect">
            <a:avLst/>
          </a:prstGeom>
        </p:spPr>
        <p:txBody>
          <a:bodyPr rtlCol="0">
            <a:spAutoFit/>
          </a:bodyPr>
          <a:lstStyle/>
          <a:p>
            <a:pPr lvl="0" fontAlgn="base"/>
            <a:r>
              <a:rPr lang="en-US" sz="2000" dirty="0">
                <a:solidFill>
                  <a:schemeClr val="bg1"/>
                </a:solidFill>
              </a:rPr>
              <a:t>Research on how human beings are psychologically affected by elements such as “naming” items or camera surveillance, with regards to their likelihood of stealing products. </a:t>
            </a:r>
          </a:p>
          <a:p>
            <a:r>
              <a:rPr lang="en-US" sz="2000" dirty="0">
                <a:solidFill>
                  <a:schemeClr val="bg1"/>
                </a:solidFill>
              </a:rPr>
              <a:t> </a:t>
            </a:r>
          </a:p>
          <a:p>
            <a:pPr lvl="0" fontAlgn="base"/>
            <a:r>
              <a:rPr lang="en-US" sz="2000" b="1" dirty="0">
                <a:solidFill>
                  <a:schemeClr val="bg1"/>
                </a:solidFill>
              </a:rPr>
              <a:t>Market information received</a:t>
            </a:r>
            <a:r>
              <a:rPr lang="en-US" sz="2000" dirty="0">
                <a:solidFill>
                  <a:schemeClr val="bg1"/>
                </a:solidFill>
              </a:rPr>
              <a:t>: As shown by our research, “</a:t>
            </a:r>
            <a:r>
              <a:rPr lang="en-US" sz="2000" i="1" dirty="0">
                <a:solidFill>
                  <a:schemeClr val="bg1"/>
                </a:solidFill>
              </a:rPr>
              <a:t>A group of scientists at Newcastle University, headed by Melissa Bateson and Daniel Nettle of the Center for Behavior and Evolution, conducted a field experiment demonstrating that merely hanging up posters of staring human eyes is enough to significantly change people’s behavior</a:t>
            </a:r>
            <a:r>
              <a:rPr lang="en-US" sz="2000" dirty="0">
                <a:solidFill>
                  <a:schemeClr val="bg1"/>
                </a:solidFill>
              </a:rPr>
              <a:t>”. This insight was part of a study made by </a:t>
            </a:r>
            <a:r>
              <a:rPr lang="en-US" sz="2000" b="1" dirty="0">
                <a:solidFill>
                  <a:schemeClr val="bg1"/>
                </a:solidFill>
              </a:rPr>
              <a:t>Sander van der Linden</a:t>
            </a:r>
            <a:r>
              <a:rPr lang="en-US" sz="2000" dirty="0">
                <a:solidFill>
                  <a:schemeClr val="bg1"/>
                </a:solidFill>
              </a:rPr>
              <a:t>, a doctoral researcher in experimental psychology at the London School of Economics and Political Science.  As she points out, “</a:t>
            </a:r>
            <a:r>
              <a:rPr lang="en-US" sz="2000" i="1" dirty="0">
                <a:solidFill>
                  <a:schemeClr val="bg1"/>
                </a:solidFill>
              </a:rPr>
              <a:t>Supermarkets could use cameras in the form of “blinking eyes” as a means to reduce theft, and quiet, unsafe areas might benefit from displaying pictures of human eyes</a:t>
            </a:r>
            <a:r>
              <a:rPr lang="en-US" sz="2000" dirty="0">
                <a:solidFill>
                  <a:schemeClr val="bg1"/>
                </a:solidFill>
              </a:rPr>
              <a:t>”</a:t>
            </a:r>
          </a:p>
          <a:p>
            <a:r>
              <a:rPr lang="en-US" sz="2000" dirty="0">
                <a:solidFill>
                  <a:schemeClr val="bg1"/>
                </a:solidFill>
              </a:rPr>
              <a:t> Don’t rule out e-mailing or calling her to discuss the application of her research to your business.  Consider being bold!</a:t>
            </a:r>
          </a:p>
          <a:p>
            <a:endParaRPr lang="en-US" sz="2000" dirty="0">
              <a:solidFill>
                <a:schemeClr val="bg1"/>
              </a:solidFill>
              <a:latin typeface="Avenir Book"/>
              <a:cs typeface="Avenir Book"/>
            </a:endParaRPr>
          </a:p>
          <a:p>
            <a:pPr algn="ctr"/>
            <a:endParaRPr lang="en-US" sz="2000" dirty="0">
              <a:solidFill>
                <a:schemeClr val="bg1"/>
              </a:solidFill>
              <a:latin typeface="Avenir Book"/>
              <a:cs typeface="Avenir Book"/>
            </a:endParaRPr>
          </a:p>
        </p:txBody>
      </p:sp>
      <p:sp>
        <p:nvSpPr>
          <p:cNvPr id="4" name="Title 1"/>
          <p:cNvSpPr txBox="1">
            <a:spLocks/>
          </p:cNvSpPr>
          <p:nvPr/>
        </p:nvSpPr>
        <p:spPr>
          <a:xfrm>
            <a:off x="801939" y="50800"/>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000" dirty="0" smtClean="0">
                <a:solidFill>
                  <a:srgbClr val="3E762A"/>
                </a:solidFill>
                <a:latin typeface="Optima"/>
                <a:cs typeface="Optima"/>
              </a:rPr>
              <a:t>Risks - Theft</a:t>
            </a:r>
            <a:endParaRPr lang="en-US" sz="4800" dirty="0">
              <a:solidFill>
                <a:srgbClr val="3E762A"/>
              </a:solidFill>
              <a:latin typeface="Optima"/>
              <a:cs typeface="Optima"/>
            </a:endParaRPr>
          </a:p>
        </p:txBody>
      </p:sp>
    </p:spTree>
    <p:extLst>
      <p:ext uri="{BB962C8B-B14F-4D97-AF65-F5344CB8AC3E}">
        <p14:creationId xmlns:p14="http://schemas.microsoft.com/office/powerpoint/2010/main" val="3777849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latin typeface="Optima"/>
                <a:cs typeface="Optima"/>
              </a:rPr>
              <a:t>THE TEAM</a:t>
            </a:r>
            <a:endParaRPr lang="en-US" u="sng" dirty="0">
              <a:solidFill>
                <a:schemeClr val="accent1">
                  <a:lumMod val="75000"/>
                </a:schemeClr>
              </a:solidFill>
              <a:latin typeface="Optima"/>
              <a:cs typeface="Optima"/>
            </a:endParaRPr>
          </a:p>
        </p:txBody>
      </p:sp>
      <p:sp>
        <p:nvSpPr>
          <p:cNvPr id="10" name="TextBox 9"/>
          <p:cNvSpPr txBox="1"/>
          <p:nvPr/>
        </p:nvSpPr>
        <p:spPr>
          <a:xfrm>
            <a:off x="567767" y="4811059"/>
            <a:ext cx="2322559" cy="338554"/>
          </a:xfrm>
          <a:prstGeom prst="rect">
            <a:avLst/>
          </a:prstGeom>
          <a:noFill/>
        </p:spPr>
        <p:txBody>
          <a:bodyPr wrap="none" rtlCol="0">
            <a:spAutoFit/>
          </a:bodyPr>
          <a:lstStyle/>
          <a:p>
            <a:r>
              <a:rPr lang="en-US" sz="1600" dirty="0" smtClean="0">
                <a:solidFill>
                  <a:srgbClr val="3F762B"/>
                </a:solidFill>
                <a:latin typeface="Optima"/>
                <a:cs typeface="Optima"/>
              </a:rPr>
              <a:t>Person 1 | </a:t>
            </a:r>
            <a:r>
              <a:rPr lang="en-US" sz="1600" dirty="0" smtClean="0">
                <a:solidFill>
                  <a:srgbClr val="3F762B"/>
                </a:solidFill>
                <a:latin typeface="Optima"/>
                <a:cs typeface="Optima"/>
              </a:rPr>
              <a:t>COO &amp; CTO</a:t>
            </a:r>
            <a:endParaRPr lang="en-US" sz="1600" dirty="0">
              <a:solidFill>
                <a:srgbClr val="3F762B"/>
              </a:solidFill>
              <a:latin typeface="Optima"/>
              <a:cs typeface="Optima"/>
            </a:endParaRPr>
          </a:p>
        </p:txBody>
      </p:sp>
      <p:sp>
        <p:nvSpPr>
          <p:cNvPr id="11" name="TextBox 10"/>
          <p:cNvSpPr txBox="1"/>
          <p:nvPr/>
        </p:nvSpPr>
        <p:spPr>
          <a:xfrm>
            <a:off x="3972746" y="4799106"/>
            <a:ext cx="1653017" cy="338554"/>
          </a:xfrm>
          <a:prstGeom prst="rect">
            <a:avLst/>
          </a:prstGeom>
          <a:noFill/>
        </p:spPr>
        <p:txBody>
          <a:bodyPr wrap="none" rtlCol="0">
            <a:spAutoFit/>
          </a:bodyPr>
          <a:lstStyle/>
          <a:p>
            <a:r>
              <a:rPr lang="en-US" sz="1600" dirty="0" smtClean="0">
                <a:solidFill>
                  <a:srgbClr val="3F762B"/>
                </a:solidFill>
                <a:latin typeface="Optima"/>
                <a:cs typeface="Optima"/>
              </a:rPr>
              <a:t>Person 2 | </a:t>
            </a:r>
            <a:r>
              <a:rPr lang="en-US" sz="1600" dirty="0" smtClean="0">
                <a:solidFill>
                  <a:srgbClr val="3F762B"/>
                </a:solidFill>
                <a:latin typeface="Optima"/>
                <a:cs typeface="Optima"/>
              </a:rPr>
              <a:t>CMO</a:t>
            </a:r>
            <a:endParaRPr lang="en-US" sz="1600" dirty="0">
              <a:solidFill>
                <a:srgbClr val="3F762B"/>
              </a:solidFill>
              <a:latin typeface="Optima"/>
              <a:cs typeface="Optima"/>
            </a:endParaRPr>
          </a:p>
        </p:txBody>
      </p:sp>
      <p:sp>
        <p:nvSpPr>
          <p:cNvPr id="12" name="TextBox 11"/>
          <p:cNvSpPr txBox="1"/>
          <p:nvPr/>
        </p:nvSpPr>
        <p:spPr>
          <a:xfrm>
            <a:off x="6454654" y="4802095"/>
            <a:ext cx="1468672" cy="338554"/>
          </a:xfrm>
          <a:prstGeom prst="rect">
            <a:avLst/>
          </a:prstGeom>
          <a:noFill/>
        </p:spPr>
        <p:txBody>
          <a:bodyPr wrap="none" rtlCol="0">
            <a:spAutoFit/>
          </a:bodyPr>
          <a:lstStyle/>
          <a:p>
            <a:r>
              <a:rPr lang="en-US" sz="1600" dirty="0" smtClean="0">
                <a:solidFill>
                  <a:schemeClr val="accent1">
                    <a:lumMod val="75000"/>
                  </a:schemeClr>
                </a:solidFill>
                <a:latin typeface="Avenir Book"/>
                <a:cs typeface="Avenir Book"/>
              </a:rPr>
              <a:t>Person 3 | </a:t>
            </a:r>
            <a:r>
              <a:rPr lang="en-US" sz="1600" dirty="0" smtClean="0">
                <a:solidFill>
                  <a:schemeClr val="accent1">
                    <a:lumMod val="75000"/>
                  </a:schemeClr>
                </a:solidFill>
                <a:latin typeface="Avenir Book"/>
                <a:cs typeface="Avenir Book"/>
              </a:rPr>
              <a:t>HR</a:t>
            </a:r>
            <a:endParaRPr lang="en-US" sz="1600" dirty="0">
              <a:solidFill>
                <a:schemeClr val="accent1">
                  <a:lumMod val="75000"/>
                </a:schemeClr>
              </a:solidFill>
              <a:latin typeface="Avenir Book"/>
              <a:cs typeface="Avenir Book"/>
            </a:endParaRPr>
          </a:p>
        </p:txBody>
      </p:sp>
      <p:sp>
        <p:nvSpPr>
          <p:cNvPr id="13" name="TextBox 12"/>
          <p:cNvSpPr txBox="1"/>
          <p:nvPr/>
        </p:nvSpPr>
        <p:spPr>
          <a:xfrm>
            <a:off x="9123083" y="4820025"/>
            <a:ext cx="1606530" cy="338554"/>
          </a:xfrm>
          <a:prstGeom prst="rect">
            <a:avLst/>
          </a:prstGeom>
          <a:noFill/>
        </p:spPr>
        <p:txBody>
          <a:bodyPr wrap="none" rtlCol="0">
            <a:spAutoFit/>
          </a:bodyPr>
          <a:lstStyle/>
          <a:p>
            <a:r>
              <a:rPr lang="en-US" sz="1600" dirty="0" smtClean="0">
                <a:solidFill>
                  <a:schemeClr val="accent1">
                    <a:lumMod val="75000"/>
                  </a:schemeClr>
                </a:solidFill>
                <a:latin typeface="Avenir Book"/>
                <a:cs typeface="Avenir Book"/>
              </a:rPr>
              <a:t>Person 4 | </a:t>
            </a:r>
            <a:r>
              <a:rPr lang="en-US" sz="1600" dirty="0" smtClean="0">
                <a:solidFill>
                  <a:schemeClr val="accent1">
                    <a:lumMod val="75000"/>
                  </a:schemeClr>
                </a:solidFill>
                <a:latin typeface="Avenir Book"/>
                <a:cs typeface="Avenir Book"/>
              </a:rPr>
              <a:t>CFO</a:t>
            </a:r>
            <a:endParaRPr lang="en-US" sz="1600" dirty="0">
              <a:solidFill>
                <a:schemeClr val="accent1">
                  <a:lumMod val="75000"/>
                </a:schemeClr>
              </a:solidFill>
              <a:latin typeface="Avenir Book"/>
              <a:cs typeface="Avenir Book"/>
            </a:endParaRPr>
          </a:p>
        </p:txBody>
      </p:sp>
      <p:pic>
        <p:nvPicPr>
          <p:cNvPr id="14"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sp>
        <p:nvSpPr>
          <p:cNvPr id="15" name="TextBox 14"/>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3</a:t>
            </a:r>
          </a:p>
        </p:txBody>
      </p:sp>
      <p:pic>
        <p:nvPicPr>
          <p:cNvPr id="5" name="Picture 4"/>
          <p:cNvPicPr>
            <a:picLocks noChangeAspect="1"/>
          </p:cNvPicPr>
          <p:nvPr/>
        </p:nvPicPr>
        <p:blipFill>
          <a:blip r:embed="rId5"/>
          <a:stretch>
            <a:fillRect/>
          </a:stretch>
        </p:blipFill>
        <p:spPr>
          <a:xfrm>
            <a:off x="1569895" y="3419764"/>
            <a:ext cx="863175" cy="431800"/>
          </a:xfrm>
          <a:prstGeom prst="rect">
            <a:avLst/>
          </a:prstGeom>
        </p:spPr>
      </p:pic>
      <p:pic>
        <p:nvPicPr>
          <p:cNvPr id="6" name="Picture 5"/>
          <p:cNvPicPr>
            <a:picLocks noChangeAspect="1"/>
          </p:cNvPicPr>
          <p:nvPr/>
        </p:nvPicPr>
        <p:blipFill>
          <a:blip r:embed="rId5"/>
          <a:stretch>
            <a:fillRect/>
          </a:stretch>
        </p:blipFill>
        <p:spPr>
          <a:xfrm>
            <a:off x="4366218" y="3419764"/>
            <a:ext cx="863175" cy="431800"/>
          </a:xfrm>
          <a:prstGeom prst="rect">
            <a:avLst/>
          </a:prstGeom>
        </p:spPr>
      </p:pic>
      <p:pic>
        <p:nvPicPr>
          <p:cNvPr id="9" name="Picture 8"/>
          <p:cNvPicPr>
            <a:picLocks noChangeAspect="1"/>
          </p:cNvPicPr>
          <p:nvPr/>
        </p:nvPicPr>
        <p:blipFill>
          <a:blip r:embed="rId5"/>
          <a:stretch>
            <a:fillRect/>
          </a:stretch>
        </p:blipFill>
        <p:spPr>
          <a:xfrm>
            <a:off x="7162542" y="3419764"/>
            <a:ext cx="863175" cy="431800"/>
          </a:xfrm>
          <a:prstGeom prst="rect">
            <a:avLst/>
          </a:prstGeom>
        </p:spPr>
      </p:pic>
      <p:pic>
        <p:nvPicPr>
          <p:cNvPr id="16" name="Picture 15"/>
          <p:cNvPicPr>
            <a:picLocks noChangeAspect="1"/>
          </p:cNvPicPr>
          <p:nvPr/>
        </p:nvPicPr>
        <p:blipFill>
          <a:blip r:embed="rId5"/>
          <a:stretch>
            <a:fillRect/>
          </a:stretch>
        </p:blipFill>
        <p:spPr>
          <a:xfrm>
            <a:off x="9758929" y="3419764"/>
            <a:ext cx="863175" cy="431800"/>
          </a:xfrm>
          <a:prstGeom prst="rect">
            <a:avLst/>
          </a:prstGeom>
        </p:spPr>
      </p:pic>
    </p:spTree>
    <p:extLst>
      <p:ext uri="{BB962C8B-B14F-4D97-AF65-F5344CB8AC3E}">
        <p14:creationId xmlns:p14="http://schemas.microsoft.com/office/powerpoint/2010/main" val="275458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7" y="2299954"/>
            <a:ext cx="10772775" cy="1658198"/>
          </a:xfrm>
        </p:spPr>
        <p:txBody>
          <a:bodyPr/>
          <a:lstStyle/>
          <a:p>
            <a:pPr algn="ctr"/>
            <a:r>
              <a:rPr lang="en-US" u="sng" dirty="0" smtClean="0">
                <a:solidFill>
                  <a:srgbClr val="3F762B"/>
                </a:solidFill>
                <a:latin typeface="Optima"/>
                <a:cs typeface="Optima"/>
                <a:hlinkClick r:id="rId3"/>
              </a:rPr>
              <a:t>PICKAPP  VIDEO</a:t>
            </a:r>
            <a:endParaRPr lang="en-US" u="sng" dirty="0">
              <a:solidFill>
                <a:srgbClr val="3F762B"/>
              </a:solidFill>
              <a:latin typeface="Optima"/>
              <a:cs typeface="Optima"/>
            </a:endParaRPr>
          </a:p>
        </p:txBody>
      </p:sp>
      <p:pic>
        <p:nvPicPr>
          <p:cNvPr id="4" name="Picture 3" descr="logo big.png">
            <a:hlinkClick r:id="rId4" action="ppaction://hlinksldjump"/>
          </p:cNvPr>
          <p:cNvPicPr>
            <a:picLocks noChangeAspect="1"/>
          </p:cNvPicPr>
          <p:nvPr/>
        </p:nvPicPr>
        <p:blipFill>
          <a:blip r:embed="rId5"/>
          <a:stretch>
            <a:fillRect/>
          </a:stretch>
        </p:blipFill>
        <p:spPr>
          <a:xfrm>
            <a:off x="10748211" y="347578"/>
            <a:ext cx="1051109" cy="837959"/>
          </a:xfrm>
          <a:prstGeom prst="rect">
            <a:avLst/>
          </a:prstGeom>
        </p:spPr>
      </p:pic>
      <p:sp>
        <p:nvSpPr>
          <p:cNvPr id="6" name="TextBox 5"/>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4</a:t>
            </a:r>
          </a:p>
        </p:txBody>
      </p:sp>
    </p:spTree>
    <p:extLst>
      <p:ext uri="{BB962C8B-B14F-4D97-AF65-F5344CB8AC3E}">
        <p14:creationId xmlns:p14="http://schemas.microsoft.com/office/powerpoint/2010/main" val="199422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7" y="0"/>
            <a:ext cx="10772775" cy="1658198"/>
          </a:xfrm>
        </p:spPr>
        <p:txBody>
          <a:bodyPr/>
          <a:lstStyle/>
          <a:p>
            <a:pPr algn="ctr"/>
            <a:r>
              <a:rPr lang="en-US" sz="4800" u="sng" dirty="0">
                <a:solidFill>
                  <a:srgbClr val="3E762A"/>
                </a:solidFill>
                <a:latin typeface="Optima"/>
                <a:cs typeface="Optima"/>
              </a:rPr>
              <a:t>CUSTOMER VALUE PROPOSITION</a:t>
            </a:r>
          </a:p>
        </p:txBody>
      </p:sp>
      <p:sp>
        <p:nvSpPr>
          <p:cNvPr id="3" name="Rounded Rectangle 2"/>
          <p:cNvSpPr/>
          <p:nvPr/>
        </p:nvSpPr>
        <p:spPr>
          <a:xfrm>
            <a:off x="2130093" y="1732070"/>
            <a:ext cx="2277531" cy="12041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latin typeface="Optima"/>
                <a:cs typeface="Optima"/>
              </a:rPr>
              <a:t>CONSUMER</a:t>
            </a:r>
          </a:p>
        </p:txBody>
      </p:sp>
      <p:sp>
        <p:nvSpPr>
          <p:cNvPr id="5" name="Rounded Rectangle 4"/>
          <p:cNvSpPr/>
          <p:nvPr/>
        </p:nvSpPr>
        <p:spPr>
          <a:xfrm>
            <a:off x="7644688" y="1732070"/>
            <a:ext cx="2277531" cy="12041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latin typeface="Optima"/>
                <a:cs typeface="Optima"/>
              </a:rPr>
              <a:t>BUSINESS</a:t>
            </a:r>
          </a:p>
        </p:txBody>
      </p:sp>
      <p:sp>
        <p:nvSpPr>
          <p:cNvPr id="6" name="Oval 5"/>
          <p:cNvSpPr/>
          <p:nvPr/>
        </p:nvSpPr>
        <p:spPr>
          <a:xfrm>
            <a:off x="725694" y="3462393"/>
            <a:ext cx="1893000" cy="1813260"/>
          </a:xfrm>
          <a:prstGeom prst="ellipse">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Optima"/>
                <a:cs typeface="Optima"/>
              </a:rPr>
              <a:t>NO MORE LINES</a:t>
            </a:r>
          </a:p>
        </p:txBody>
      </p:sp>
      <p:sp>
        <p:nvSpPr>
          <p:cNvPr id="7" name="Oval 6"/>
          <p:cNvSpPr/>
          <p:nvPr/>
        </p:nvSpPr>
        <p:spPr>
          <a:xfrm>
            <a:off x="3740113" y="3442044"/>
            <a:ext cx="1870056" cy="1791738"/>
          </a:xfrm>
          <a:prstGeom prst="ellipse">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Optima"/>
                <a:cs typeface="Optima"/>
              </a:rPr>
              <a:t>KEEP SCHEDULE &amp; LUNCH</a:t>
            </a:r>
          </a:p>
        </p:txBody>
      </p:sp>
      <p:sp>
        <p:nvSpPr>
          <p:cNvPr id="8" name="Oval 7"/>
          <p:cNvSpPr/>
          <p:nvPr/>
        </p:nvSpPr>
        <p:spPr>
          <a:xfrm>
            <a:off x="6571064" y="3429895"/>
            <a:ext cx="1827632" cy="1775974"/>
          </a:xfrm>
          <a:prstGeom prst="ellipse">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Optima"/>
                <a:cs typeface="Optima"/>
              </a:rPr>
              <a:t>MANAGE RUSH HOURS</a:t>
            </a:r>
          </a:p>
        </p:txBody>
      </p:sp>
      <p:sp>
        <p:nvSpPr>
          <p:cNvPr id="9" name="Oval 8"/>
          <p:cNvSpPr/>
          <p:nvPr/>
        </p:nvSpPr>
        <p:spPr>
          <a:xfrm>
            <a:off x="9549710" y="3466013"/>
            <a:ext cx="1838096" cy="1767770"/>
          </a:xfrm>
          <a:prstGeom prst="ellipse">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Optima"/>
                <a:cs typeface="Optima"/>
              </a:rPr>
              <a:t>GAIN BACK LOST SALES</a:t>
            </a:r>
          </a:p>
        </p:txBody>
      </p:sp>
      <p:cxnSp>
        <p:nvCxnSpPr>
          <p:cNvPr id="12" name="Straight Arrow Connector 11"/>
          <p:cNvCxnSpPr>
            <a:endCxn id="7" idx="0"/>
          </p:cNvCxnSpPr>
          <p:nvPr/>
        </p:nvCxnSpPr>
        <p:spPr>
          <a:xfrm>
            <a:off x="3265880" y="2928318"/>
            <a:ext cx="1409261" cy="513726"/>
          </a:xfrm>
          <a:prstGeom prst="straightConnector1">
            <a:avLst/>
          </a:prstGeom>
          <a:ln w="28575">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a:stCxn id="6" idx="0"/>
          </p:cNvCxnSpPr>
          <p:nvPr/>
        </p:nvCxnSpPr>
        <p:spPr>
          <a:xfrm flipV="1">
            <a:off x="1672194" y="2928891"/>
            <a:ext cx="1603486" cy="533502"/>
          </a:xfrm>
          <a:prstGeom prst="straightConnector1">
            <a:avLst/>
          </a:prstGeom>
          <a:ln w="28575">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p:cNvCxnSpPr>
            <a:endCxn id="9" idx="0"/>
          </p:cNvCxnSpPr>
          <p:nvPr/>
        </p:nvCxnSpPr>
        <p:spPr>
          <a:xfrm>
            <a:off x="8937997" y="2944607"/>
            <a:ext cx="1530761" cy="521406"/>
          </a:xfrm>
          <a:prstGeom prst="straightConnector1">
            <a:avLst/>
          </a:prstGeom>
          <a:ln w="28575">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Arrow Connector 14"/>
          <p:cNvCxnSpPr>
            <a:stCxn id="8" idx="0"/>
          </p:cNvCxnSpPr>
          <p:nvPr/>
        </p:nvCxnSpPr>
        <p:spPr>
          <a:xfrm flipV="1">
            <a:off x="7484880" y="2940696"/>
            <a:ext cx="1387268" cy="489199"/>
          </a:xfrm>
          <a:prstGeom prst="straightConnector1">
            <a:avLst/>
          </a:prstGeom>
          <a:ln w="28575">
            <a:headEnd type="none"/>
            <a:tailEnd type="none"/>
          </a:ln>
        </p:spPr>
        <p:style>
          <a:lnRef idx="2">
            <a:schemeClr val="accent1">
              <a:shade val="50000"/>
            </a:schemeClr>
          </a:lnRef>
          <a:fillRef idx="1">
            <a:schemeClr val="accent1"/>
          </a:fillRef>
          <a:effectRef idx="0">
            <a:schemeClr val="accent1"/>
          </a:effectRef>
          <a:fontRef idx="minor">
            <a:schemeClr val="lt1"/>
          </a:fontRef>
        </p:style>
      </p:cxnSp>
      <p:pic>
        <p:nvPicPr>
          <p:cNvPr id="19" name="Imagen 18"/>
          <p:cNvPicPr>
            <a:picLocks noChangeAspect="1"/>
          </p:cNvPicPr>
          <p:nvPr/>
        </p:nvPicPr>
        <p:blipFill>
          <a:blip r:embed="rId3"/>
          <a:stretch>
            <a:fillRect/>
          </a:stretch>
        </p:blipFill>
        <p:spPr>
          <a:xfrm>
            <a:off x="5072187" y="1647483"/>
            <a:ext cx="1636349" cy="1657010"/>
          </a:xfrm>
          <a:prstGeom prst="rect">
            <a:avLst/>
          </a:prstGeom>
        </p:spPr>
      </p:pic>
      <p:pic>
        <p:nvPicPr>
          <p:cNvPr id="17" name="Picture 3" descr="logo big.png">
            <a:hlinkClick r:id="rId4" action="ppaction://hlinksldjump"/>
          </p:cNvPr>
          <p:cNvPicPr>
            <a:picLocks noChangeAspect="1"/>
          </p:cNvPicPr>
          <p:nvPr/>
        </p:nvPicPr>
        <p:blipFill>
          <a:blip r:embed="rId5"/>
          <a:stretch>
            <a:fillRect/>
          </a:stretch>
        </p:blipFill>
        <p:spPr>
          <a:xfrm>
            <a:off x="10748211" y="360946"/>
            <a:ext cx="1051109" cy="837959"/>
          </a:xfrm>
          <a:prstGeom prst="rect">
            <a:avLst/>
          </a:prstGeom>
        </p:spPr>
      </p:pic>
      <p:sp>
        <p:nvSpPr>
          <p:cNvPr id="20" name="TextBox 19"/>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5</a:t>
            </a:r>
          </a:p>
        </p:txBody>
      </p:sp>
      <p:pic>
        <p:nvPicPr>
          <p:cNvPr id="18" name="Picture 17"/>
          <p:cNvPicPr>
            <a:picLocks noChangeAspect="1"/>
          </p:cNvPicPr>
          <p:nvPr/>
        </p:nvPicPr>
        <p:blipFill rotWithShape="1">
          <a:blip r:embed="rId6"/>
          <a:srcRect t="47032" b="6147"/>
          <a:stretch/>
        </p:blipFill>
        <p:spPr>
          <a:xfrm>
            <a:off x="0" y="5685633"/>
            <a:ext cx="3592849" cy="1172367"/>
          </a:xfrm>
          <a:prstGeom prst="rect">
            <a:avLst/>
          </a:prstGeom>
        </p:spPr>
      </p:pic>
      <p:pic>
        <p:nvPicPr>
          <p:cNvPr id="31" name="Picture 30"/>
          <p:cNvPicPr>
            <a:picLocks noChangeAspect="1"/>
          </p:cNvPicPr>
          <p:nvPr/>
        </p:nvPicPr>
        <p:blipFill>
          <a:blip r:embed="rId7"/>
          <a:stretch>
            <a:fillRect/>
          </a:stretch>
        </p:blipFill>
        <p:spPr>
          <a:xfrm>
            <a:off x="4165601" y="5680602"/>
            <a:ext cx="1556213" cy="1177398"/>
          </a:xfrm>
          <a:prstGeom prst="rect">
            <a:avLst/>
          </a:prstGeom>
        </p:spPr>
      </p:pic>
      <p:pic>
        <p:nvPicPr>
          <p:cNvPr id="32" name="Picture 31"/>
          <p:cNvPicPr>
            <a:picLocks noChangeAspect="1"/>
          </p:cNvPicPr>
          <p:nvPr/>
        </p:nvPicPr>
        <p:blipFill>
          <a:blip r:embed="rId8"/>
          <a:stretch>
            <a:fillRect/>
          </a:stretch>
        </p:blipFill>
        <p:spPr>
          <a:xfrm>
            <a:off x="10175137" y="5666442"/>
            <a:ext cx="1079904" cy="1079904"/>
          </a:xfrm>
          <a:prstGeom prst="rect">
            <a:avLst/>
          </a:prstGeom>
        </p:spPr>
      </p:pic>
      <p:pic>
        <p:nvPicPr>
          <p:cNvPr id="33" name="Picture 32"/>
          <p:cNvPicPr>
            <a:picLocks noChangeAspect="1"/>
          </p:cNvPicPr>
          <p:nvPr/>
        </p:nvPicPr>
        <p:blipFill>
          <a:blip r:embed="rId9"/>
          <a:stretch>
            <a:fillRect/>
          </a:stretch>
        </p:blipFill>
        <p:spPr>
          <a:xfrm>
            <a:off x="7271681" y="5622341"/>
            <a:ext cx="934238" cy="1124005"/>
          </a:xfrm>
          <a:prstGeom prst="rect">
            <a:avLst/>
          </a:prstGeom>
        </p:spPr>
      </p:pic>
    </p:spTree>
    <p:extLst>
      <p:ext uri="{BB962C8B-B14F-4D97-AF65-F5344CB8AC3E}">
        <p14:creationId xmlns:p14="http://schemas.microsoft.com/office/powerpoint/2010/main" val="3955432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7" y="0"/>
            <a:ext cx="10772775" cy="1658198"/>
          </a:xfrm>
        </p:spPr>
        <p:txBody>
          <a:bodyPr/>
          <a:lstStyle/>
          <a:p>
            <a:pPr algn="ctr"/>
            <a:r>
              <a:rPr lang="en-US" sz="4800" u="sng" dirty="0" smtClean="0">
                <a:solidFill>
                  <a:srgbClr val="3E762A"/>
                </a:solidFill>
                <a:latin typeface="Optima"/>
                <a:cs typeface="Optima"/>
              </a:rPr>
              <a:t>FAST CASUAL MARKET</a:t>
            </a:r>
            <a:endParaRPr lang="en-US" sz="4800" u="sng" dirty="0">
              <a:solidFill>
                <a:srgbClr val="3E762A"/>
              </a:solidFill>
              <a:latin typeface="Optima"/>
              <a:cs typeface="Optima"/>
            </a:endParaRPr>
          </a:p>
        </p:txBody>
      </p:sp>
      <p:pic>
        <p:nvPicPr>
          <p:cNvPr id="18" name="Picture 2" descr="Screen Shot 2015-12-02 at 12.24.11 PM.png"/>
          <p:cNvPicPr>
            <a:picLocks noChangeAspect="1"/>
          </p:cNvPicPr>
          <p:nvPr/>
        </p:nvPicPr>
        <p:blipFill>
          <a:blip r:embed="rId3"/>
          <a:stretch>
            <a:fillRect/>
          </a:stretch>
        </p:blipFill>
        <p:spPr>
          <a:xfrm>
            <a:off x="1297316" y="4267572"/>
            <a:ext cx="9799639" cy="2193067"/>
          </a:xfrm>
          <a:prstGeom prst="rect">
            <a:avLst/>
          </a:prstGeom>
        </p:spPr>
      </p:pic>
      <p:sp>
        <p:nvSpPr>
          <p:cNvPr id="20" name="TextBox 4"/>
          <p:cNvSpPr txBox="1"/>
          <p:nvPr/>
        </p:nvSpPr>
        <p:spPr>
          <a:xfrm>
            <a:off x="1131893" y="2205418"/>
            <a:ext cx="6012219" cy="830997"/>
          </a:xfrm>
          <a:prstGeom prst="rect">
            <a:avLst/>
          </a:prstGeom>
        </p:spPr>
        <p:txBody>
          <a:bodyPr wrap="square" rtlCol="0">
            <a:spAutoFit/>
          </a:bodyPr>
          <a:lstStyle/>
          <a:p>
            <a:pPr algn="ctr"/>
            <a:r>
              <a:rPr lang="en-US" sz="2400" b="1" dirty="0" smtClean="0">
                <a:solidFill>
                  <a:srgbClr val="3E762A"/>
                </a:solidFill>
                <a:latin typeface="Optima"/>
                <a:cs typeface="Optima"/>
              </a:rPr>
              <a:t>Addressable Market Size (</a:t>
            </a:r>
            <a:r>
              <a:rPr lang="en-US" sz="2400" b="1" dirty="0">
                <a:solidFill>
                  <a:srgbClr val="3E762A"/>
                </a:solidFill>
                <a:latin typeface="Optima"/>
                <a:cs typeface="Optima"/>
              </a:rPr>
              <a:t>B</a:t>
            </a:r>
            <a:r>
              <a:rPr lang="en-US" sz="2400" b="1" dirty="0" smtClean="0">
                <a:solidFill>
                  <a:srgbClr val="3E762A"/>
                </a:solidFill>
                <a:latin typeface="Optima"/>
                <a:cs typeface="Optima"/>
              </a:rPr>
              <a:t>oston)</a:t>
            </a:r>
            <a:r>
              <a:rPr lang="en-US" sz="2400" dirty="0" smtClean="0">
                <a:solidFill>
                  <a:srgbClr val="3E762A"/>
                </a:solidFill>
                <a:latin typeface="Optima"/>
                <a:cs typeface="Optima"/>
              </a:rPr>
              <a:t>: </a:t>
            </a:r>
            <a:r>
              <a:rPr lang="en-US" sz="2400" dirty="0" smtClean="0">
                <a:solidFill>
                  <a:srgbClr val="000000"/>
                </a:solidFill>
                <a:latin typeface="Optima"/>
                <a:cs typeface="Optima"/>
              </a:rPr>
              <a:t>$ 110M</a:t>
            </a:r>
          </a:p>
          <a:p>
            <a:pPr algn="ctr"/>
            <a:endParaRPr lang="en-US" sz="2400" dirty="0">
              <a:solidFill>
                <a:srgbClr val="000000"/>
              </a:solidFill>
              <a:latin typeface="Avenir Book"/>
              <a:cs typeface="Avenir Book"/>
            </a:endParaRPr>
          </a:p>
        </p:txBody>
      </p:sp>
      <p:sp>
        <p:nvSpPr>
          <p:cNvPr id="21" name="TextBox 4"/>
          <p:cNvSpPr txBox="1"/>
          <p:nvPr/>
        </p:nvSpPr>
        <p:spPr>
          <a:xfrm>
            <a:off x="787365" y="3020496"/>
            <a:ext cx="6012219" cy="461665"/>
          </a:xfrm>
          <a:prstGeom prst="rect">
            <a:avLst/>
          </a:prstGeom>
        </p:spPr>
        <p:txBody>
          <a:bodyPr wrap="square" rtlCol="0">
            <a:spAutoFit/>
          </a:bodyPr>
          <a:lstStyle/>
          <a:p>
            <a:pPr algn="ctr"/>
            <a:r>
              <a:rPr lang="en-US" sz="2400" b="1" dirty="0" smtClean="0">
                <a:solidFill>
                  <a:srgbClr val="3E762A"/>
                </a:solidFill>
                <a:latin typeface="Optima"/>
                <a:cs typeface="Optima"/>
              </a:rPr>
              <a:t>Market Growth Rate</a:t>
            </a:r>
            <a:r>
              <a:rPr lang="en-US" sz="2400" dirty="0" smtClean="0">
                <a:solidFill>
                  <a:srgbClr val="3E762A"/>
                </a:solidFill>
                <a:latin typeface="Optima"/>
                <a:cs typeface="Optima"/>
              </a:rPr>
              <a:t>: </a:t>
            </a:r>
            <a:r>
              <a:rPr lang="en-US" sz="2400" b="1" dirty="0" smtClean="0">
                <a:solidFill>
                  <a:srgbClr val="000000"/>
                </a:solidFill>
                <a:latin typeface="Optima"/>
                <a:cs typeface="Optima"/>
              </a:rPr>
              <a:t>40%</a:t>
            </a:r>
            <a:r>
              <a:rPr lang="en-US" sz="2400" dirty="0" smtClean="0">
                <a:solidFill>
                  <a:srgbClr val="000000"/>
                </a:solidFill>
                <a:latin typeface="Optima"/>
                <a:cs typeface="Optima"/>
              </a:rPr>
              <a:t> since 2006</a:t>
            </a:r>
            <a:endParaRPr lang="en-US" sz="2400" dirty="0">
              <a:solidFill>
                <a:srgbClr val="000000"/>
              </a:solidFill>
              <a:latin typeface="Optima"/>
              <a:cs typeface="Optima"/>
            </a:endParaRPr>
          </a:p>
        </p:txBody>
      </p:sp>
      <p:pic>
        <p:nvPicPr>
          <p:cNvPr id="17" name="Imagen 16"/>
          <p:cNvPicPr>
            <a:picLocks noChangeAspect="1"/>
          </p:cNvPicPr>
          <p:nvPr/>
        </p:nvPicPr>
        <p:blipFill>
          <a:blip r:embed="rId4"/>
          <a:stretch>
            <a:fillRect/>
          </a:stretch>
        </p:blipFill>
        <p:spPr>
          <a:xfrm>
            <a:off x="7471835" y="1642122"/>
            <a:ext cx="3708400" cy="2705100"/>
          </a:xfrm>
          <a:prstGeom prst="rect">
            <a:avLst/>
          </a:prstGeom>
        </p:spPr>
      </p:pic>
      <p:pic>
        <p:nvPicPr>
          <p:cNvPr id="7" name="Picture 3" descr="logo big.png">
            <a:hlinkClick r:id="rId5" action="ppaction://hlinksldjump"/>
          </p:cNvPr>
          <p:cNvPicPr>
            <a:picLocks noChangeAspect="1"/>
          </p:cNvPicPr>
          <p:nvPr/>
        </p:nvPicPr>
        <p:blipFill>
          <a:blip r:embed="rId6"/>
          <a:stretch>
            <a:fillRect/>
          </a:stretch>
        </p:blipFill>
        <p:spPr>
          <a:xfrm>
            <a:off x="10748211" y="347578"/>
            <a:ext cx="1051109" cy="837959"/>
          </a:xfrm>
          <a:prstGeom prst="rect">
            <a:avLst/>
          </a:prstGeom>
        </p:spPr>
      </p:pic>
      <p:sp>
        <p:nvSpPr>
          <p:cNvPr id="9" name="TextBox 8"/>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6</a:t>
            </a:r>
          </a:p>
        </p:txBody>
      </p:sp>
    </p:spTree>
    <p:extLst>
      <p:ext uri="{BB962C8B-B14F-4D97-AF65-F5344CB8AC3E}">
        <p14:creationId xmlns:p14="http://schemas.microsoft.com/office/powerpoint/2010/main" val="285096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86317" y="274207"/>
            <a:ext cx="7179204" cy="646331"/>
          </a:xfrm>
          <a:prstGeom prst="rect">
            <a:avLst/>
          </a:prstGeom>
        </p:spPr>
        <p:txBody>
          <a:bodyPr rtlCol="0">
            <a:spAutoFit/>
          </a:bodyPr>
          <a:lstStyle/>
          <a:p>
            <a:pPr algn="ctr"/>
            <a:r>
              <a:rPr lang="en-US" sz="3600" u="sng" dirty="0" smtClean="0">
                <a:solidFill>
                  <a:srgbClr val="3E762A"/>
                </a:solidFill>
                <a:latin typeface="Optima"/>
                <a:cs typeface="Optima"/>
              </a:rPr>
              <a:t>COMPETITION</a:t>
            </a:r>
            <a:endParaRPr lang="en-US" sz="3600" u="sng" dirty="0">
              <a:solidFill>
                <a:srgbClr val="3E762A"/>
              </a:solidFill>
              <a:latin typeface="Optima"/>
              <a:cs typeface="Optima"/>
            </a:endParaRPr>
          </a:p>
        </p:txBody>
      </p:sp>
      <p:sp>
        <p:nvSpPr>
          <p:cNvPr id="8" name="TextBox 7"/>
          <p:cNvSpPr txBox="1"/>
          <p:nvPr/>
        </p:nvSpPr>
        <p:spPr>
          <a:xfrm>
            <a:off x="2042368" y="1405043"/>
            <a:ext cx="8131297" cy="3416320"/>
          </a:xfrm>
          <a:prstGeom prst="rect">
            <a:avLst/>
          </a:prstGeom>
        </p:spPr>
        <p:txBody>
          <a:bodyPr wrap="square" rtlCol="0">
            <a:spAutoFit/>
          </a:bodyPr>
          <a:lstStyle/>
          <a:p>
            <a:pPr algn="ctr"/>
            <a:r>
              <a:rPr lang="en-US" sz="2400" dirty="0">
                <a:solidFill>
                  <a:srgbClr val="3E762A"/>
                </a:solidFill>
                <a:latin typeface="Optima"/>
                <a:cs typeface="Optima"/>
              </a:rPr>
              <a:t>DELIVERY SERVICES: GRUBHUB, FOODLER, </a:t>
            </a:r>
            <a:r>
              <a:rPr lang="en-US" sz="2400" dirty="0" smtClean="0">
                <a:solidFill>
                  <a:srgbClr val="3E762A"/>
                </a:solidFill>
                <a:latin typeface="Optima"/>
                <a:cs typeface="Optima"/>
              </a:rPr>
              <a:t>GOPUFF</a:t>
            </a:r>
          </a:p>
          <a:p>
            <a:pPr algn="ctr"/>
            <a:endParaRPr lang="en-US" sz="2400" dirty="0">
              <a:solidFill>
                <a:srgbClr val="3E762A"/>
              </a:solidFill>
              <a:latin typeface="Optima"/>
              <a:cs typeface="Optima"/>
            </a:endParaRPr>
          </a:p>
          <a:p>
            <a:pPr algn="ctr"/>
            <a:endParaRPr lang="en-US" sz="2400" dirty="0" smtClean="0">
              <a:solidFill>
                <a:srgbClr val="3E762A"/>
              </a:solidFill>
              <a:latin typeface="Optima"/>
              <a:cs typeface="Optima"/>
            </a:endParaRPr>
          </a:p>
          <a:p>
            <a:pPr marL="342900" indent="-342900">
              <a:buFont typeface="Arial"/>
              <a:buChar char="•"/>
            </a:pPr>
            <a:r>
              <a:rPr lang="en-US" sz="2400" dirty="0" smtClean="0">
                <a:solidFill>
                  <a:srgbClr val="000000"/>
                </a:solidFill>
                <a:latin typeface="Optima"/>
                <a:cs typeface="Optima"/>
              </a:rPr>
              <a:t>We specialize as a </a:t>
            </a:r>
            <a:r>
              <a:rPr lang="en-US" sz="2400" b="1" dirty="0" smtClean="0">
                <a:solidFill>
                  <a:srgbClr val="000000"/>
                </a:solidFill>
                <a:latin typeface="Optima"/>
                <a:cs typeface="Optima"/>
              </a:rPr>
              <a:t>pick-up service </a:t>
            </a:r>
            <a:r>
              <a:rPr lang="en-US" sz="2400" dirty="0" smtClean="0">
                <a:solidFill>
                  <a:srgbClr val="000000"/>
                </a:solidFill>
                <a:latin typeface="Optima"/>
                <a:cs typeface="Optima"/>
              </a:rPr>
              <a:t>as opposed to a delivery service</a:t>
            </a:r>
          </a:p>
          <a:p>
            <a:endParaRPr lang="en-US" sz="2400" dirty="0" smtClean="0">
              <a:solidFill>
                <a:srgbClr val="000000"/>
              </a:solidFill>
              <a:latin typeface="Optima"/>
              <a:cs typeface="Optima"/>
            </a:endParaRPr>
          </a:p>
          <a:p>
            <a:pPr marL="342900" indent="-342900">
              <a:buFont typeface="Arial"/>
              <a:buChar char="•"/>
            </a:pPr>
            <a:r>
              <a:rPr lang="en-US" sz="2400" b="1" dirty="0" smtClean="0">
                <a:solidFill>
                  <a:srgbClr val="000000"/>
                </a:solidFill>
                <a:latin typeface="Optima"/>
                <a:cs typeface="Optima"/>
              </a:rPr>
              <a:t>No additional cost </a:t>
            </a:r>
            <a:r>
              <a:rPr lang="en-US" sz="2400" dirty="0" smtClean="0">
                <a:solidFill>
                  <a:srgbClr val="000000"/>
                </a:solidFill>
                <a:latin typeface="Optima"/>
                <a:cs typeface="Optima"/>
              </a:rPr>
              <a:t>incurred for customers</a:t>
            </a:r>
          </a:p>
          <a:p>
            <a:pPr marL="342900" indent="-342900">
              <a:buFont typeface="Arial"/>
              <a:buChar char="•"/>
            </a:pPr>
            <a:endParaRPr lang="en-US" sz="2400" dirty="0">
              <a:solidFill>
                <a:srgbClr val="000000"/>
              </a:solidFill>
              <a:latin typeface="Optima"/>
              <a:cs typeface="Optima"/>
            </a:endParaRPr>
          </a:p>
          <a:p>
            <a:pPr marL="342900" indent="-342900">
              <a:buFont typeface="Arial"/>
              <a:buChar char="•"/>
            </a:pPr>
            <a:r>
              <a:rPr lang="en-US" sz="2400" dirty="0" smtClean="0">
                <a:solidFill>
                  <a:srgbClr val="000000"/>
                </a:solidFill>
                <a:latin typeface="Optima"/>
                <a:cs typeface="Optima"/>
              </a:rPr>
              <a:t>Customers are </a:t>
            </a:r>
            <a:r>
              <a:rPr lang="en-US" sz="2400" b="1" dirty="0" smtClean="0">
                <a:solidFill>
                  <a:srgbClr val="000000"/>
                </a:solidFill>
                <a:latin typeface="Optima"/>
                <a:cs typeface="Optima"/>
              </a:rPr>
              <a:t>in control </a:t>
            </a:r>
            <a:r>
              <a:rPr lang="en-US" sz="2400" dirty="0" smtClean="0">
                <a:solidFill>
                  <a:srgbClr val="000000"/>
                </a:solidFill>
                <a:latin typeface="Optima"/>
                <a:cs typeface="Optima"/>
              </a:rPr>
              <a:t>of their schedule </a:t>
            </a:r>
            <a:endParaRPr lang="en-US" sz="2400" dirty="0">
              <a:solidFill>
                <a:srgbClr val="000000"/>
              </a:solidFill>
              <a:latin typeface="Optima"/>
              <a:cs typeface="Optima"/>
            </a:endParaRPr>
          </a:p>
        </p:txBody>
      </p:sp>
      <p:pic>
        <p:nvPicPr>
          <p:cNvPr id="9" name="Picture 8" descr="Foodler_logo.png"/>
          <p:cNvPicPr>
            <a:picLocks noChangeAspect="1"/>
          </p:cNvPicPr>
          <p:nvPr/>
        </p:nvPicPr>
        <p:blipFill>
          <a:blip r:embed="rId3"/>
          <a:stretch>
            <a:fillRect/>
          </a:stretch>
        </p:blipFill>
        <p:spPr>
          <a:xfrm>
            <a:off x="4877120" y="5652411"/>
            <a:ext cx="2743200" cy="734785"/>
          </a:xfrm>
          <a:prstGeom prst="rect">
            <a:avLst/>
          </a:prstGeom>
        </p:spPr>
      </p:pic>
      <p:pic>
        <p:nvPicPr>
          <p:cNvPr id="10" name="Picture 9" descr="GrubHub-logo.jpg"/>
          <p:cNvPicPr>
            <a:picLocks noChangeAspect="1"/>
          </p:cNvPicPr>
          <p:nvPr/>
        </p:nvPicPr>
        <p:blipFill>
          <a:blip r:embed="rId4"/>
          <a:stretch>
            <a:fillRect/>
          </a:stretch>
        </p:blipFill>
        <p:spPr>
          <a:xfrm>
            <a:off x="1490135" y="5415181"/>
            <a:ext cx="2743200" cy="1201300"/>
          </a:xfrm>
          <a:prstGeom prst="rect">
            <a:avLst/>
          </a:prstGeom>
        </p:spPr>
      </p:pic>
      <p:pic>
        <p:nvPicPr>
          <p:cNvPr id="11" name="Picture 10" descr="logo_copy-png.medium.png"/>
          <p:cNvPicPr>
            <a:picLocks noChangeAspect="1"/>
          </p:cNvPicPr>
          <p:nvPr/>
        </p:nvPicPr>
        <p:blipFill>
          <a:blip r:embed="rId5"/>
          <a:stretch>
            <a:fillRect/>
          </a:stretch>
        </p:blipFill>
        <p:spPr>
          <a:xfrm>
            <a:off x="8263789" y="4914105"/>
            <a:ext cx="2455863" cy="1897063"/>
          </a:xfrm>
          <a:prstGeom prst="rect">
            <a:avLst/>
          </a:prstGeom>
        </p:spPr>
      </p:pic>
      <p:pic>
        <p:nvPicPr>
          <p:cNvPr id="7" name="Picture 3" descr="logo big.png">
            <a:hlinkClick r:id="rId6" action="ppaction://hlinksldjump"/>
          </p:cNvPr>
          <p:cNvPicPr>
            <a:picLocks noChangeAspect="1"/>
          </p:cNvPicPr>
          <p:nvPr/>
        </p:nvPicPr>
        <p:blipFill>
          <a:blip r:embed="rId7"/>
          <a:stretch>
            <a:fillRect/>
          </a:stretch>
        </p:blipFill>
        <p:spPr>
          <a:xfrm>
            <a:off x="10748211" y="347578"/>
            <a:ext cx="1051109" cy="837959"/>
          </a:xfrm>
          <a:prstGeom prst="rect">
            <a:avLst/>
          </a:prstGeom>
        </p:spPr>
      </p:pic>
      <p:sp>
        <p:nvSpPr>
          <p:cNvPr id="12" name="TextBox 11"/>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7</a:t>
            </a:r>
          </a:p>
        </p:txBody>
      </p:sp>
    </p:spTree>
    <p:extLst>
      <p:ext uri="{BB962C8B-B14F-4D97-AF65-F5344CB8AC3E}">
        <p14:creationId xmlns:p14="http://schemas.microsoft.com/office/powerpoint/2010/main" val="834029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3"/>
          <p:cNvSpPr txBox="1"/>
          <p:nvPr/>
        </p:nvSpPr>
        <p:spPr>
          <a:xfrm>
            <a:off x="645657" y="246008"/>
            <a:ext cx="10454104" cy="646331"/>
          </a:xfrm>
          <a:prstGeom prst="rect">
            <a:avLst/>
          </a:prstGeom>
        </p:spPr>
        <p:txBody>
          <a:bodyPr wrap="square" rtlCol="0">
            <a:spAutoFit/>
          </a:bodyPr>
          <a:lstStyle/>
          <a:p>
            <a:pPr algn="ctr"/>
            <a:r>
              <a:rPr lang="en-US" sz="3600" u="sng" dirty="0" smtClean="0">
                <a:solidFill>
                  <a:srgbClr val="3E762A"/>
                </a:solidFill>
                <a:latin typeface="Optima"/>
                <a:cs typeface="Optima"/>
              </a:rPr>
              <a:t>OPERATIONAL MODEL: HOW PICKAPP WORKS</a:t>
            </a:r>
            <a:endParaRPr lang="en-US" sz="3600" u="sng" dirty="0">
              <a:solidFill>
                <a:srgbClr val="3E762A"/>
              </a:solidFill>
              <a:latin typeface="Optima"/>
              <a:cs typeface="Optima"/>
            </a:endParaRPr>
          </a:p>
        </p:txBody>
      </p:sp>
      <p:sp>
        <p:nvSpPr>
          <p:cNvPr id="3" name="Teardrop 2"/>
          <p:cNvSpPr/>
          <p:nvPr/>
        </p:nvSpPr>
        <p:spPr>
          <a:xfrm>
            <a:off x="731589" y="2290252"/>
            <a:ext cx="1960106" cy="1849969"/>
          </a:xfrm>
          <a:prstGeom prst="teardro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Optima"/>
                <a:cs typeface="Optima"/>
              </a:rPr>
              <a:t>Customer places order and pays through PICKAPP</a:t>
            </a:r>
            <a:endParaRPr lang="en-US" dirty="0">
              <a:latin typeface="Optima"/>
              <a:cs typeface="Optima"/>
            </a:endParaRPr>
          </a:p>
        </p:txBody>
      </p:sp>
      <p:sp>
        <p:nvSpPr>
          <p:cNvPr id="7" name="Teardrop 6"/>
          <p:cNvSpPr/>
          <p:nvPr/>
        </p:nvSpPr>
        <p:spPr>
          <a:xfrm>
            <a:off x="3230595" y="2235566"/>
            <a:ext cx="1960106" cy="1849969"/>
          </a:xfrm>
          <a:prstGeom prst="teardro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Optima"/>
                <a:cs typeface="Optima"/>
              </a:rPr>
              <a:t>Restaurant receives, prepares, and places order on shelves</a:t>
            </a:r>
            <a:endParaRPr lang="en-US" dirty="0">
              <a:latin typeface="Optima"/>
              <a:cs typeface="Optima"/>
            </a:endParaRPr>
          </a:p>
        </p:txBody>
      </p:sp>
      <p:sp>
        <p:nvSpPr>
          <p:cNvPr id="9" name="Teardrop 8"/>
          <p:cNvSpPr/>
          <p:nvPr/>
        </p:nvSpPr>
        <p:spPr>
          <a:xfrm>
            <a:off x="5867638" y="2291326"/>
            <a:ext cx="1960106" cy="1849969"/>
          </a:xfrm>
          <a:prstGeom prst="teardro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Optima"/>
                <a:cs typeface="Optima"/>
              </a:rPr>
              <a:t>PICKAPP notifies customer when order is ready</a:t>
            </a:r>
            <a:endParaRPr lang="en-US" dirty="0">
              <a:latin typeface="Optima"/>
              <a:cs typeface="Optima"/>
            </a:endParaRPr>
          </a:p>
        </p:txBody>
      </p:sp>
      <p:sp>
        <p:nvSpPr>
          <p:cNvPr id="11" name="Teardrop 10"/>
          <p:cNvSpPr/>
          <p:nvPr/>
        </p:nvSpPr>
        <p:spPr>
          <a:xfrm>
            <a:off x="8338475" y="2236102"/>
            <a:ext cx="1960106" cy="1849969"/>
          </a:xfrm>
          <a:prstGeom prst="teardro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Optima"/>
                <a:cs typeface="Optima"/>
              </a:rPr>
              <a:t>Customer picks up order and enjoys!</a:t>
            </a:r>
            <a:endParaRPr lang="en-US" dirty="0">
              <a:latin typeface="Optima"/>
              <a:cs typeface="Optima"/>
            </a:endParaRPr>
          </a:p>
        </p:txBody>
      </p:sp>
      <p:sp>
        <p:nvSpPr>
          <p:cNvPr id="12" name="TextBox 11"/>
          <p:cNvSpPr txBox="1"/>
          <p:nvPr/>
        </p:nvSpPr>
        <p:spPr>
          <a:xfrm>
            <a:off x="3514849" y="5135735"/>
            <a:ext cx="6599315" cy="584776"/>
          </a:xfrm>
          <a:prstGeom prst="rect">
            <a:avLst/>
          </a:prstGeom>
          <a:noFill/>
        </p:spPr>
        <p:txBody>
          <a:bodyPr wrap="none" rtlCol="0">
            <a:spAutoFit/>
          </a:bodyPr>
          <a:lstStyle/>
          <a:p>
            <a:r>
              <a:rPr lang="en-US" sz="3200" b="1" i="1" dirty="0" smtClean="0">
                <a:latin typeface="Optima"/>
                <a:cs typeface="Optima"/>
              </a:rPr>
              <a:t>ITI</a:t>
            </a:r>
            <a:r>
              <a:rPr lang="en-US" sz="3200" b="1" i="1" dirty="0" smtClean="0">
                <a:solidFill>
                  <a:schemeClr val="accent1"/>
                </a:solidFill>
                <a:latin typeface="Optima"/>
                <a:cs typeface="Optima"/>
              </a:rPr>
              <a:t>IT’S SIMPLE: JUST PICK-IT-APP!</a:t>
            </a:r>
            <a:endParaRPr lang="en-US" sz="3200" b="1" i="1" dirty="0">
              <a:latin typeface="Optima"/>
              <a:cs typeface="Optima"/>
            </a:endParaRPr>
          </a:p>
        </p:txBody>
      </p:sp>
      <p:sp>
        <p:nvSpPr>
          <p:cNvPr id="2" name="CuadroTexto 1"/>
          <p:cNvSpPr txBox="1"/>
          <p:nvPr/>
        </p:nvSpPr>
        <p:spPr>
          <a:xfrm>
            <a:off x="534737" y="4812632"/>
            <a:ext cx="1122947" cy="523220"/>
          </a:xfrm>
          <a:prstGeom prst="rect">
            <a:avLst/>
          </a:prstGeom>
          <a:noFill/>
        </p:spPr>
        <p:txBody>
          <a:bodyPr wrap="square" rtlCol="0">
            <a:spAutoFit/>
          </a:bodyPr>
          <a:lstStyle/>
          <a:p>
            <a:r>
              <a:rPr lang="es-ES" sz="2800" b="1" dirty="0" smtClean="0">
                <a:solidFill>
                  <a:srgbClr val="000000"/>
                </a:solidFill>
                <a:latin typeface="Optima"/>
                <a:cs typeface="Optima"/>
              </a:rPr>
              <a:t>11%</a:t>
            </a:r>
            <a:endParaRPr lang="es-ES" sz="2800" b="1" dirty="0">
              <a:solidFill>
                <a:srgbClr val="000000"/>
              </a:solidFill>
              <a:latin typeface="Optima"/>
              <a:cs typeface="Optima"/>
            </a:endParaRPr>
          </a:p>
        </p:txBody>
      </p:sp>
      <p:sp>
        <p:nvSpPr>
          <p:cNvPr id="10" name="CuadroTexto 9"/>
          <p:cNvSpPr txBox="1"/>
          <p:nvPr/>
        </p:nvSpPr>
        <p:spPr>
          <a:xfrm>
            <a:off x="1903663" y="4804611"/>
            <a:ext cx="1090863" cy="523220"/>
          </a:xfrm>
          <a:prstGeom prst="rect">
            <a:avLst/>
          </a:prstGeom>
          <a:noFill/>
        </p:spPr>
        <p:txBody>
          <a:bodyPr wrap="square" rtlCol="0">
            <a:spAutoFit/>
          </a:bodyPr>
          <a:lstStyle/>
          <a:p>
            <a:r>
              <a:rPr lang="es-ES" sz="2800" b="1" dirty="0" smtClean="0">
                <a:solidFill>
                  <a:srgbClr val="000000"/>
                </a:solidFill>
                <a:latin typeface="Optima"/>
                <a:cs typeface="Optima"/>
              </a:rPr>
              <a:t>89%</a:t>
            </a:r>
            <a:endParaRPr lang="es-ES" sz="2800" b="1" dirty="0">
              <a:solidFill>
                <a:srgbClr val="000000"/>
              </a:solidFill>
              <a:latin typeface="Optima"/>
              <a:cs typeface="Optima"/>
            </a:endParaRPr>
          </a:p>
        </p:txBody>
      </p:sp>
      <p:cxnSp>
        <p:nvCxnSpPr>
          <p:cNvPr id="6" name="Conector recto de flecha 5"/>
          <p:cNvCxnSpPr>
            <a:stCxn id="3" idx="2"/>
            <a:endCxn id="2" idx="0"/>
          </p:cNvCxnSpPr>
          <p:nvPr/>
        </p:nvCxnSpPr>
        <p:spPr>
          <a:xfrm flipH="1">
            <a:off x="1096211" y="4140221"/>
            <a:ext cx="615431" cy="6724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3" idx="2"/>
            <a:endCxn id="10" idx="0"/>
          </p:cNvCxnSpPr>
          <p:nvPr/>
        </p:nvCxnSpPr>
        <p:spPr>
          <a:xfrm>
            <a:off x="1711642" y="4140221"/>
            <a:ext cx="737453" cy="66439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pic>
        <p:nvPicPr>
          <p:cNvPr id="17" name="Picture 3" descr="logo big.png">
            <a:hlinkClick r:id="rId3" action="ppaction://hlinksldjump"/>
          </p:cNvPr>
          <p:cNvPicPr>
            <a:picLocks noChangeAspect="1"/>
          </p:cNvPicPr>
          <p:nvPr/>
        </p:nvPicPr>
        <p:blipFill>
          <a:blip r:embed="rId4"/>
          <a:stretch>
            <a:fillRect/>
          </a:stretch>
        </p:blipFill>
        <p:spPr>
          <a:xfrm>
            <a:off x="10901723" y="249880"/>
            <a:ext cx="1051109" cy="837959"/>
          </a:xfrm>
          <a:prstGeom prst="rect">
            <a:avLst/>
          </a:prstGeom>
        </p:spPr>
      </p:pic>
      <p:pic>
        <p:nvPicPr>
          <p:cNvPr id="18" name="Picture 3" descr="logo big.png"/>
          <p:cNvPicPr>
            <a:picLocks noChangeAspect="1"/>
          </p:cNvPicPr>
          <p:nvPr/>
        </p:nvPicPr>
        <p:blipFill>
          <a:blip r:embed="rId4"/>
          <a:stretch>
            <a:fillRect/>
          </a:stretch>
        </p:blipFill>
        <p:spPr>
          <a:xfrm>
            <a:off x="393033" y="5366083"/>
            <a:ext cx="1051109" cy="837959"/>
          </a:xfrm>
          <a:prstGeom prst="rect">
            <a:avLst/>
          </a:prstGeom>
        </p:spPr>
      </p:pic>
      <p:sp>
        <p:nvSpPr>
          <p:cNvPr id="19" name="CuadroTexto 18"/>
          <p:cNvSpPr txBox="1"/>
          <p:nvPr/>
        </p:nvSpPr>
        <p:spPr>
          <a:xfrm>
            <a:off x="1922378" y="5358064"/>
            <a:ext cx="1499937" cy="646331"/>
          </a:xfrm>
          <a:prstGeom prst="rect">
            <a:avLst/>
          </a:prstGeom>
          <a:noFill/>
        </p:spPr>
        <p:txBody>
          <a:bodyPr wrap="square" rtlCol="0">
            <a:spAutoFit/>
          </a:bodyPr>
          <a:lstStyle/>
          <a:p>
            <a:r>
              <a:rPr lang="es-ES" dirty="0" err="1" smtClean="0">
                <a:solidFill>
                  <a:srgbClr val="000000"/>
                </a:solidFill>
                <a:latin typeface="Optima"/>
                <a:cs typeface="Optima"/>
              </a:rPr>
              <a:t>Partnered</a:t>
            </a:r>
            <a:endParaRPr lang="es-ES" dirty="0" smtClean="0">
              <a:solidFill>
                <a:srgbClr val="000000"/>
              </a:solidFill>
              <a:latin typeface="Optima"/>
              <a:cs typeface="Optima"/>
            </a:endParaRPr>
          </a:p>
          <a:p>
            <a:r>
              <a:rPr lang="es-ES" dirty="0" smtClean="0">
                <a:solidFill>
                  <a:srgbClr val="000000"/>
                </a:solidFill>
                <a:latin typeface="Optima"/>
                <a:cs typeface="Optima"/>
              </a:rPr>
              <a:t>Business</a:t>
            </a:r>
            <a:endParaRPr lang="es-ES" dirty="0">
              <a:solidFill>
                <a:srgbClr val="000000"/>
              </a:solidFill>
              <a:latin typeface="Optima"/>
              <a:cs typeface="Optima"/>
            </a:endParaRPr>
          </a:p>
        </p:txBody>
      </p:sp>
      <p:sp>
        <p:nvSpPr>
          <p:cNvPr id="16" name="TextBox 15"/>
          <p:cNvSpPr txBox="1"/>
          <p:nvPr/>
        </p:nvSpPr>
        <p:spPr>
          <a:xfrm>
            <a:off x="11499451" y="6238670"/>
            <a:ext cx="586137" cy="502442"/>
          </a:xfrm>
          <a:prstGeom prst="rect">
            <a:avLst/>
          </a:prstGeom>
          <a:noFill/>
        </p:spPr>
        <p:txBody>
          <a:bodyPr wrap="square" rtlCol="0">
            <a:spAutoFit/>
          </a:bodyPr>
          <a:lstStyle/>
          <a:p>
            <a:r>
              <a:rPr lang="en-US" sz="2600" dirty="0">
                <a:solidFill>
                  <a:srgbClr val="000000"/>
                </a:solidFill>
                <a:latin typeface="Optima"/>
                <a:cs typeface="Optima"/>
              </a:rPr>
              <a:t>8</a:t>
            </a:r>
          </a:p>
        </p:txBody>
      </p:sp>
    </p:spTree>
    <p:extLst>
      <p:ext uri="{BB962C8B-B14F-4D97-AF65-F5344CB8AC3E}">
        <p14:creationId xmlns:p14="http://schemas.microsoft.com/office/powerpoint/2010/main" val="20396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par>
                                <p:cTn id="21" presetID="9"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1" grpId="0" animBg="1"/>
      <p:bldP spid="12" grpId="0"/>
      <p:bldP spid="2" grpId="0"/>
      <p:bldP spid="10"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68550" y="-14377"/>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r>
              <a:rPr lang="en-US" sz="4800" u="sng" dirty="0" smtClean="0">
                <a:solidFill>
                  <a:srgbClr val="3E762A"/>
                </a:solidFill>
                <a:latin typeface="Optima"/>
                <a:cs typeface="Optima"/>
              </a:rPr>
              <a:t>MARKETING </a:t>
            </a:r>
            <a:endParaRPr lang="en-US" sz="4800" u="sng" dirty="0">
              <a:solidFill>
                <a:srgbClr val="3E762A"/>
              </a:solidFill>
              <a:latin typeface="Optima"/>
              <a:cs typeface="Optima"/>
            </a:endParaRPr>
          </a:p>
        </p:txBody>
      </p:sp>
      <p:pic>
        <p:nvPicPr>
          <p:cNvPr id="11" name="Picture 3" descr="logo big.png">
            <a:hlinkClick r:id="rId3" action="ppaction://hlinksldjump"/>
          </p:cNvPr>
          <p:cNvPicPr>
            <a:picLocks noChangeAspect="1"/>
          </p:cNvPicPr>
          <p:nvPr/>
        </p:nvPicPr>
        <p:blipFill>
          <a:blip r:embed="rId4"/>
          <a:stretch>
            <a:fillRect/>
          </a:stretch>
        </p:blipFill>
        <p:spPr>
          <a:xfrm>
            <a:off x="10748211" y="347578"/>
            <a:ext cx="1051109" cy="837959"/>
          </a:xfrm>
          <a:prstGeom prst="rect">
            <a:avLst/>
          </a:prstGeom>
        </p:spPr>
      </p:pic>
      <p:pic>
        <p:nvPicPr>
          <p:cNvPr id="14" name="Picture 13"/>
          <p:cNvPicPr>
            <a:picLocks noChangeAspect="1"/>
          </p:cNvPicPr>
          <p:nvPr/>
        </p:nvPicPr>
        <p:blipFill>
          <a:blip r:embed="rId5"/>
          <a:stretch>
            <a:fillRect/>
          </a:stretch>
        </p:blipFill>
        <p:spPr>
          <a:xfrm>
            <a:off x="3366434" y="1618992"/>
            <a:ext cx="4888566" cy="4842985"/>
          </a:xfrm>
          <a:prstGeom prst="rect">
            <a:avLst/>
          </a:prstGeom>
        </p:spPr>
      </p:pic>
      <p:pic>
        <p:nvPicPr>
          <p:cNvPr id="16" name="Picture 15" descr="Facebook_Vector_Logo_Hd_02.png"/>
          <p:cNvPicPr>
            <a:picLocks noChangeAspect="1"/>
          </p:cNvPicPr>
          <p:nvPr/>
        </p:nvPicPr>
        <p:blipFill>
          <a:blip r:embed="rId6"/>
          <a:stretch>
            <a:fillRect/>
          </a:stretch>
        </p:blipFill>
        <p:spPr>
          <a:xfrm>
            <a:off x="8208595" y="2744711"/>
            <a:ext cx="971053" cy="971053"/>
          </a:xfrm>
          <a:prstGeom prst="rect">
            <a:avLst/>
          </a:prstGeom>
        </p:spPr>
      </p:pic>
      <p:pic>
        <p:nvPicPr>
          <p:cNvPr id="17" name="Picture 16" descr="instagram-logo-300x300.png"/>
          <p:cNvPicPr>
            <a:picLocks noChangeAspect="1"/>
          </p:cNvPicPr>
          <p:nvPr/>
        </p:nvPicPr>
        <p:blipFill>
          <a:blip r:embed="rId7"/>
          <a:stretch>
            <a:fillRect/>
          </a:stretch>
        </p:blipFill>
        <p:spPr>
          <a:xfrm>
            <a:off x="9400321" y="2748718"/>
            <a:ext cx="973359" cy="973359"/>
          </a:xfrm>
          <a:prstGeom prst="rect">
            <a:avLst/>
          </a:prstGeom>
        </p:spPr>
      </p:pic>
      <p:pic>
        <p:nvPicPr>
          <p:cNvPr id="18" name="Picture 17" descr="twitter-logo.png"/>
          <p:cNvPicPr>
            <a:picLocks noChangeAspect="1"/>
          </p:cNvPicPr>
          <p:nvPr/>
        </p:nvPicPr>
        <p:blipFill>
          <a:blip r:embed="rId8"/>
          <a:stretch>
            <a:fillRect/>
          </a:stretch>
        </p:blipFill>
        <p:spPr>
          <a:xfrm>
            <a:off x="10592288" y="2745482"/>
            <a:ext cx="981522" cy="984119"/>
          </a:xfrm>
          <a:prstGeom prst="rect">
            <a:avLst/>
          </a:prstGeom>
        </p:spPr>
      </p:pic>
      <p:pic>
        <p:nvPicPr>
          <p:cNvPr id="21" name="Picture 20"/>
          <p:cNvPicPr>
            <a:picLocks noChangeAspect="1"/>
          </p:cNvPicPr>
          <p:nvPr/>
        </p:nvPicPr>
        <p:blipFill rotWithShape="1">
          <a:blip r:embed="rId9"/>
          <a:srcRect l="24088" r="23358"/>
          <a:stretch/>
        </p:blipFill>
        <p:spPr>
          <a:xfrm>
            <a:off x="2716185" y="4497754"/>
            <a:ext cx="878052" cy="2360246"/>
          </a:xfrm>
          <a:prstGeom prst="rect">
            <a:avLst/>
          </a:prstGeom>
        </p:spPr>
      </p:pic>
      <p:pic>
        <p:nvPicPr>
          <p:cNvPr id="22" name="Picture 21"/>
          <p:cNvPicPr>
            <a:picLocks noChangeAspect="1"/>
          </p:cNvPicPr>
          <p:nvPr/>
        </p:nvPicPr>
        <p:blipFill>
          <a:blip r:embed="rId10"/>
          <a:stretch>
            <a:fillRect/>
          </a:stretch>
        </p:blipFill>
        <p:spPr>
          <a:xfrm>
            <a:off x="975458" y="758337"/>
            <a:ext cx="2455977" cy="1845164"/>
          </a:xfrm>
          <a:prstGeom prst="rect">
            <a:avLst/>
          </a:prstGeom>
        </p:spPr>
      </p:pic>
      <p:sp>
        <p:nvSpPr>
          <p:cNvPr id="25" name="TextBox 24"/>
          <p:cNvSpPr txBox="1"/>
          <p:nvPr/>
        </p:nvSpPr>
        <p:spPr>
          <a:xfrm>
            <a:off x="5323973" y="6418883"/>
            <a:ext cx="1539875" cy="369332"/>
          </a:xfrm>
          <a:prstGeom prst="rect">
            <a:avLst/>
          </a:prstGeom>
          <a:noFill/>
          <a:ln>
            <a:solidFill>
              <a:schemeClr val="bg1"/>
            </a:solidFill>
          </a:ln>
        </p:spPr>
        <p:txBody>
          <a:bodyPr wrap="square" rtlCol="0">
            <a:spAutoFit/>
          </a:bodyPr>
          <a:lstStyle/>
          <a:p>
            <a:pPr algn="ctr"/>
            <a:r>
              <a:rPr lang="en-US" b="1" dirty="0" smtClean="0">
                <a:solidFill>
                  <a:schemeClr val="bg1"/>
                </a:solidFill>
                <a:latin typeface="Optima"/>
                <a:cs typeface="Optima"/>
              </a:rPr>
              <a:t>Year 1</a:t>
            </a:r>
            <a:endParaRPr lang="en-US" b="1" dirty="0">
              <a:solidFill>
                <a:schemeClr val="bg1"/>
              </a:solidFill>
              <a:latin typeface="Optima"/>
              <a:cs typeface="Optima"/>
            </a:endParaRPr>
          </a:p>
        </p:txBody>
      </p:sp>
      <p:sp>
        <p:nvSpPr>
          <p:cNvPr id="26" name="TextBox 25"/>
          <p:cNvSpPr txBox="1"/>
          <p:nvPr/>
        </p:nvSpPr>
        <p:spPr>
          <a:xfrm>
            <a:off x="11499451" y="6238670"/>
            <a:ext cx="586137" cy="502442"/>
          </a:xfrm>
          <a:prstGeom prst="rect">
            <a:avLst/>
          </a:prstGeom>
          <a:noFill/>
        </p:spPr>
        <p:txBody>
          <a:bodyPr wrap="square" rtlCol="0">
            <a:spAutoFit/>
          </a:bodyPr>
          <a:lstStyle/>
          <a:p>
            <a:r>
              <a:rPr lang="en-US" sz="2600" dirty="0" smtClean="0">
                <a:solidFill>
                  <a:srgbClr val="000000"/>
                </a:solidFill>
                <a:latin typeface="Optima"/>
                <a:cs typeface="Optima"/>
              </a:rPr>
              <a:t>9</a:t>
            </a:r>
            <a:endParaRPr lang="en-US" sz="2600" dirty="0">
              <a:solidFill>
                <a:srgbClr val="000000"/>
              </a:solidFill>
              <a:latin typeface="Optima"/>
              <a:cs typeface="Optima"/>
            </a:endParaRPr>
          </a:p>
        </p:txBody>
      </p:sp>
    </p:spTree>
    <p:extLst>
      <p:ext uri="{BB962C8B-B14F-4D97-AF65-F5344CB8AC3E}">
        <p14:creationId xmlns:p14="http://schemas.microsoft.com/office/powerpoint/2010/main" val="68275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5.xml><?xml version="1.0" encoding="utf-8"?>
<a:theme xmlns:a="http://schemas.openxmlformats.org/drawingml/2006/main" name="3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6.xml><?xml version="1.0" encoding="utf-8"?>
<a:theme xmlns:a="http://schemas.openxmlformats.org/drawingml/2006/main" name="4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7.xml><?xml version="1.0" encoding="utf-8"?>
<a:theme xmlns:a="http://schemas.openxmlformats.org/drawingml/2006/main" name="5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8.xml><?xml version="1.0" encoding="utf-8"?>
<a:theme xmlns:a="http://schemas.openxmlformats.org/drawingml/2006/main" name="6_Metropolitan">
  <a:themeElements>
    <a:clrScheme name="Metropolitan">
      <a:dk1>
        <a:sysClr val="windowText" lastClr="000000"/>
      </a:dk1>
      <a:lt1>
        <a:sysClr val="window" lastClr="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5118000A-40C1-40FE-8820-365222333493}"/>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637</TotalTime>
  <Words>1039</Words>
  <Application>Microsoft Office PowerPoint</Application>
  <PresentationFormat>Widescreen</PresentationFormat>
  <Paragraphs>210</Paragraphs>
  <Slides>26</Slides>
  <Notes>25</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26</vt:i4>
      </vt:variant>
    </vt:vector>
  </HeadingPairs>
  <TitlesOfParts>
    <vt:vector size="42" baseType="lpstr">
      <vt:lpstr>Gulim</vt:lpstr>
      <vt:lpstr>Arial</vt:lpstr>
      <vt:lpstr>Avenir Book</vt:lpstr>
      <vt:lpstr>Calibri</vt:lpstr>
      <vt:lpstr>Calibri Light</vt:lpstr>
      <vt:lpstr>Optima</vt:lpstr>
      <vt:lpstr>Palatino Linotype</vt:lpstr>
      <vt:lpstr>Wingdings</vt:lpstr>
      <vt:lpstr>Metropolitan</vt:lpstr>
      <vt:lpstr>1_Metropolitan</vt:lpstr>
      <vt:lpstr>Tema de Office</vt:lpstr>
      <vt:lpstr>2_Metropolitan</vt:lpstr>
      <vt:lpstr>3_Metropolitan</vt:lpstr>
      <vt:lpstr>4_Metropolitan</vt:lpstr>
      <vt:lpstr>5_Metropolitan</vt:lpstr>
      <vt:lpstr>6_Metropolitan</vt:lpstr>
      <vt:lpstr>PowerPoint Presentation</vt:lpstr>
      <vt:lpstr>AGENDA</vt:lpstr>
      <vt:lpstr>THE TEAM</vt:lpstr>
      <vt:lpstr>PICKAPP  VIDEO</vt:lpstr>
      <vt:lpstr>CUSTOMER VALUE PROPOSITION</vt:lpstr>
      <vt:lpstr>FAST CASUAL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250K for 33% Equity*</vt:lpstr>
      <vt:lpstr>SUMMARY</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Marton, Peter</cp:lastModifiedBy>
  <cp:revision>102</cp:revision>
  <dcterms:created xsi:type="dcterms:W3CDTF">2014-09-12T02:11:56Z</dcterms:created>
  <dcterms:modified xsi:type="dcterms:W3CDTF">2016-03-26T19:29:07Z</dcterms:modified>
</cp:coreProperties>
</file>