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Montserrat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  <p:embeddedFont>
      <p:font typeface="Source Code Pr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22" Type="http://schemas.openxmlformats.org/officeDocument/2006/relationships/font" Target="fonts/Lato-boldItalic.fntdata"/><Relationship Id="rId21" Type="http://schemas.openxmlformats.org/officeDocument/2006/relationships/font" Target="fonts/Lato-italic.fntdata"/><Relationship Id="rId24" Type="http://schemas.openxmlformats.org/officeDocument/2006/relationships/font" Target="fonts/SourceCodePro-bold.fntdata"/><Relationship Id="rId23" Type="http://schemas.openxmlformats.org/officeDocument/2006/relationships/font" Target="fonts/SourceCodePr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SourceCodePro-boldItalic.fntdata"/><Relationship Id="rId25" Type="http://schemas.openxmlformats.org/officeDocument/2006/relationships/font" Target="fonts/SourceCodePr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-italic.fntdata"/><Relationship Id="rId16" Type="http://schemas.openxmlformats.org/officeDocument/2006/relationships/font" Target="fonts/Montserrat-bold.fntdata"/><Relationship Id="rId19" Type="http://schemas.openxmlformats.org/officeDocument/2006/relationships/font" Target="fonts/Lato-regular.fntdata"/><Relationship Id="rId18" Type="http://schemas.openxmlformats.org/officeDocument/2006/relationships/font" Target="fonts/Montserrat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99198711d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99198711d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99a789d0e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99a789d0e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99198711d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99198711d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99198711da_2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99198711da_2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99198711d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99198711d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99198711da_2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99198711da_2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99198711da_2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99198711da_2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99198711da_2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99198711da_2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hyperlink" Target="https://flowcharts.llnl.gov/commodities/energy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Relationship Id="rId4" Type="http://schemas.openxmlformats.org/officeDocument/2006/relationships/image" Target="../media/image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7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Climate Change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1604800" y="2987550"/>
            <a:ext cx="6735000" cy="8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/>
              <a:t>David Rak, Radhey Patel, Victoria Lara-Aguilar, Isabelle Goode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800"/>
              <a:t>SI480 - 09 Initial Project Ideas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173300" y="2855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Fundamental Shift Map</a:t>
            </a:r>
            <a:endParaRPr/>
          </a:p>
        </p:txBody>
      </p:sp>
      <p:pic>
        <p:nvPicPr>
          <p:cNvPr id="141" name="Google Shape;14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5538" y="812475"/>
            <a:ext cx="6614426" cy="4269425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288" y="85325"/>
            <a:ext cx="8107424" cy="4710774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47" name="Google Shape;147;p15"/>
          <p:cNvSpPr txBox="1"/>
          <p:nvPr/>
        </p:nvSpPr>
        <p:spPr>
          <a:xfrm>
            <a:off x="1725700" y="4796100"/>
            <a:ext cx="53004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Source: </a:t>
            </a:r>
            <a:r>
              <a:rPr lang="en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https://flowcharts.llnl.gov/commodities/energy</a:t>
            </a: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idx="1" type="body"/>
          </p:nvPr>
        </p:nvSpPr>
        <p:spPr>
          <a:xfrm>
            <a:off x="1297500" y="851250"/>
            <a:ext cx="4926600" cy="31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 Main idea</a:t>
            </a:r>
            <a:endParaRPr b="1"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Autonomous car network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Cars drive from pick-up to destination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The</a:t>
            </a:r>
            <a:r>
              <a:rPr b="1" lang="en" sz="1800"/>
              <a:t> problem </a:t>
            </a:r>
            <a:endParaRPr b="1"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Electric/clean fuel cars to reduce carbon emissions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Number of cars manufactured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Financing personal cars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Public transport</a:t>
            </a:r>
            <a:endParaRPr sz="1800"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500"/>
              <a:t> </a:t>
            </a:r>
            <a:endParaRPr sz="1500"/>
          </a:p>
        </p:txBody>
      </p:sp>
      <p:sp>
        <p:nvSpPr>
          <p:cNvPr id="153" name="Google Shape;153;p16"/>
          <p:cNvSpPr txBox="1"/>
          <p:nvPr>
            <p:ph type="title"/>
          </p:nvPr>
        </p:nvSpPr>
        <p:spPr>
          <a:xfrm>
            <a:off x="1222875" y="21957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 1: Autonomous Car Sharing Service</a:t>
            </a:r>
            <a:endParaRPr/>
          </a:p>
        </p:txBody>
      </p:sp>
      <p:pic>
        <p:nvPicPr>
          <p:cNvPr id="154" name="Google Shape;15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72300" y="1263488"/>
            <a:ext cx="2273025" cy="22730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5" name="Google Shape;155;p16"/>
          <p:cNvSpPr txBox="1"/>
          <p:nvPr/>
        </p:nvSpPr>
        <p:spPr>
          <a:xfrm>
            <a:off x="6157300" y="3536513"/>
            <a:ext cx="3023700" cy="3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https://www.planning.org/knowledgebase/autonomousvehicles/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1297500" y="895450"/>
            <a:ext cx="7773000" cy="37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V</a:t>
            </a:r>
            <a:r>
              <a:rPr b="1" lang="en" sz="1800"/>
              <a:t>alue Proposition</a:t>
            </a:r>
            <a:endParaRPr b="1"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No personal vehicles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</a:t>
            </a:r>
            <a:r>
              <a:rPr lang="en" sz="1800"/>
              <a:t>educes carbon emissions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Cars are reused, recycled, and shared.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G</a:t>
            </a:r>
            <a:r>
              <a:rPr b="1" lang="en" sz="1800"/>
              <a:t>reatest perceived need</a:t>
            </a:r>
            <a:endParaRPr b="1"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</a:t>
            </a:r>
            <a:r>
              <a:rPr lang="en" sz="1800"/>
              <a:t>ide-sharing users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People in urban areas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E</a:t>
            </a:r>
            <a:r>
              <a:rPr b="1" lang="en" sz="1800"/>
              <a:t>xtrapolation</a:t>
            </a:r>
            <a:endParaRPr b="1"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</a:t>
            </a:r>
            <a:r>
              <a:rPr lang="en" sz="1800"/>
              <a:t>hift towards green transportation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Autonomous Vehicle Network 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 1: Autonomous Car Sharing Service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 2: Smart/Bio Packaging for Shipping </a:t>
            </a:r>
            <a:endParaRPr/>
          </a:p>
        </p:txBody>
      </p:sp>
      <p:sp>
        <p:nvSpPr>
          <p:cNvPr id="167" name="Google Shape;167;p18"/>
          <p:cNvSpPr txBox="1"/>
          <p:nvPr>
            <p:ph idx="1" type="body"/>
          </p:nvPr>
        </p:nvSpPr>
        <p:spPr>
          <a:xfrm>
            <a:off x="1297500" y="894475"/>
            <a:ext cx="7473300" cy="290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Main idea</a:t>
            </a:r>
            <a:endParaRPr b="1"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Single-use plastics in shipping → smart/bio packaging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The Problem</a:t>
            </a:r>
            <a:endParaRPr b="1"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Single-use waste.</a:t>
            </a:r>
            <a:r>
              <a:rPr lang="en" sz="1800"/>
              <a:t>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Smart packaging → less</a:t>
            </a:r>
            <a:r>
              <a:rPr lang="en" sz="1800"/>
              <a:t> packaging,</a:t>
            </a:r>
            <a:r>
              <a:rPr lang="en" sz="1800"/>
              <a:t> enhances product use.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Biopackaging → renewable and compostable materials.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168" name="Google Shape;16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3900" y="3341325"/>
            <a:ext cx="2341549" cy="15604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9" name="Google Shape;16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6750" y="3301212"/>
            <a:ext cx="2187525" cy="16406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9"/>
          <p:cNvSpPr txBox="1"/>
          <p:nvPr>
            <p:ph idx="1" type="body"/>
          </p:nvPr>
        </p:nvSpPr>
        <p:spPr>
          <a:xfrm>
            <a:off x="1209575" y="1307850"/>
            <a:ext cx="7717800" cy="36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Value Proposition</a:t>
            </a:r>
            <a:endParaRPr b="1"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Shipped goods with cheaper/equivalent packaging.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Less waste from consumers and businesses.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G</a:t>
            </a:r>
            <a:r>
              <a:rPr b="1" lang="en" sz="1800"/>
              <a:t>reatest perceived need</a:t>
            </a:r>
            <a:endParaRPr b="1"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Online retailers and shipping companies.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 Extrapolation</a:t>
            </a:r>
            <a:endParaRPr b="1"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Replacing traditional plastic items for smart/bio packaging.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Food packaging with utensils, cups, etc.</a:t>
            </a:r>
            <a:endParaRPr sz="1800"/>
          </a:p>
        </p:txBody>
      </p:sp>
      <p:sp>
        <p:nvSpPr>
          <p:cNvPr id="175" name="Google Shape;175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 2: </a:t>
            </a:r>
            <a:r>
              <a:rPr lang="en"/>
              <a:t>Smart/Bio Packaging for Shipping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 3: Carbon Sequestration</a:t>
            </a:r>
            <a:endParaRPr/>
          </a:p>
        </p:txBody>
      </p:sp>
      <p:sp>
        <p:nvSpPr>
          <p:cNvPr id="181" name="Google Shape;181;p20"/>
          <p:cNvSpPr txBox="1"/>
          <p:nvPr>
            <p:ph idx="1" type="body"/>
          </p:nvPr>
        </p:nvSpPr>
        <p:spPr>
          <a:xfrm>
            <a:off x="1297500" y="912575"/>
            <a:ext cx="7183200" cy="37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Main Idea</a:t>
            </a:r>
            <a:endParaRPr b="1"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Absorbing carbon dioxide from the atmosphere and for usable products.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The Problem</a:t>
            </a:r>
            <a:endParaRPr b="1"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Removal of CO2 from the atmosphere. 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Reducing the probability of the global average temperature rising over 2</a:t>
            </a:r>
            <a:r>
              <a:rPr baseline="30000" lang="en" sz="1800"/>
              <a:t>o</a:t>
            </a:r>
            <a:r>
              <a:rPr lang="en" sz="1800"/>
              <a:t>C 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Value Proposition</a:t>
            </a:r>
            <a:endParaRPr b="1"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Products that reduce levels of atmospheric CO2 for retailers and consumers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Cleaner fuels for consumers</a:t>
            </a:r>
            <a:endParaRPr sz="1800"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/>
              <a:t>	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 3: Carbon Sequestration</a:t>
            </a:r>
            <a:endParaRPr/>
          </a:p>
        </p:txBody>
      </p:sp>
      <p:sp>
        <p:nvSpPr>
          <p:cNvPr id="187" name="Google Shape;187;p21"/>
          <p:cNvSpPr txBox="1"/>
          <p:nvPr>
            <p:ph idx="1" type="body"/>
          </p:nvPr>
        </p:nvSpPr>
        <p:spPr>
          <a:xfrm>
            <a:off x="2585525" y="951400"/>
            <a:ext cx="6057300" cy="40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G</a:t>
            </a:r>
            <a:r>
              <a:rPr b="1" lang="en" sz="1800"/>
              <a:t>reatest perceived need</a:t>
            </a:r>
            <a:endParaRPr b="1"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Businesses seeking to create environmentally friendly products.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Stabilizes cost of fuel 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Carbon-Neutral SynGas/Fuel.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Extrapolation</a:t>
            </a:r>
            <a:endParaRPr b="1"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Clean transportation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Sequestered carbon fashion industry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Sequestered carbon alcohol industry/bars</a:t>
            </a:r>
            <a:endParaRPr sz="1800"/>
          </a:p>
          <a:p>
            <a:pPr indent="0" lvl="0" marL="9144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188" name="Google Shape;18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600" y="3153525"/>
            <a:ext cx="1865725" cy="18913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89" name="Google Shape;189;p21"/>
          <p:cNvPicPr preferRelativeResize="0"/>
          <p:nvPr/>
        </p:nvPicPr>
        <p:blipFill rotWithShape="1">
          <a:blip r:embed="rId4">
            <a:alphaModFix/>
          </a:blip>
          <a:srcRect b="0" l="0" r="0" t="11308"/>
          <a:stretch/>
        </p:blipFill>
        <p:spPr>
          <a:xfrm>
            <a:off x="92100" y="1395750"/>
            <a:ext cx="2036162" cy="189137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