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8"/>
  </p:notesMasterIdLst>
  <p:handoutMasterIdLst>
    <p:handoutMasterId r:id="rId19"/>
  </p:handoutMasterIdLst>
  <p:sldIdLst>
    <p:sldId id="312" r:id="rId5"/>
    <p:sldId id="304" r:id="rId6"/>
    <p:sldId id="322" r:id="rId7"/>
    <p:sldId id="335" r:id="rId8"/>
    <p:sldId id="336" r:id="rId9"/>
    <p:sldId id="337" r:id="rId10"/>
    <p:sldId id="338" r:id="rId11"/>
    <p:sldId id="339" r:id="rId12"/>
    <p:sldId id="340" r:id="rId13"/>
    <p:sldId id="341" r:id="rId14"/>
    <p:sldId id="342" r:id="rId15"/>
    <p:sldId id="334"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5768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45470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63711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386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710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9826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3059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3989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3572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306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9580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68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265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59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2750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301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349112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9694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1631351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676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46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4128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31129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60264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16118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57727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79968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A554E83-9B56-6892-7913-4EE71C1F65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E03E853-F0B5-2161-4206-CCE3E4755B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719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A07DE7F-CC4B-A2F3-EFDE-355B4D3BAF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16C4EC-7E66-B74E-0977-4B2DEEAE6B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0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4AE65F5-8806-CC19-DA33-7264921C335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436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B320217-84FB-1CC5-0CD3-AE6C262A443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00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7536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6" r:id="rId21"/>
    <p:sldLayoutId id="2147483680" r:id="rId22"/>
    <p:sldLayoutId id="2147483653" r:id="rId23"/>
    <p:sldLayoutId id="2147483685" r:id="rId24"/>
    <p:sldLayoutId id="2147483687" r:id="rId25"/>
    <p:sldLayoutId id="2147483689" r:id="rId26"/>
    <p:sldLayoutId id="2147483692" r:id="rId2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810227"/>
            <a:ext cx="5665090" cy="3831221"/>
          </a:xfrm>
        </p:spPr>
        <p:txBody>
          <a:bodyPr anchor="ctr"/>
          <a:lstStyle/>
          <a:p>
            <a:r>
              <a:rPr lang="en-US" dirty="0"/>
              <a:t>AZURE Storage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314632"/>
            <a:ext cx="8071034" cy="742641"/>
          </a:xfrm>
        </p:spPr>
        <p:txBody>
          <a:bodyPr/>
          <a:lstStyle/>
          <a:p>
            <a:r>
              <a:rPr lang="en-US" sz="3600" dirty="0"/>
              <a:t>Azure Storage </a:t>
            </a:r>
            <a:r>
              <a:rPr lang="en-US" dirty="0"/>
              <a:t>p</a:t>
            </a:r>
            <a:r>
              <a:rPr lang="en-US" sz="3600" dirty="0"/>
              <a:t>erformance tier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347019"/>
            <a:ext cx="8071035" cy="4453708"/>
          </a:xfrm>
        </p:spPr>
        <p:txBody>
          <a:bodyPr>
            <a:normAutofit/>
          </a:bodyPr>
          <a:lstStyle/>
          <a:p>
            <a:pPr marL="0" indent="0" algn="l">
              <a:buNone/>
            </a:pPr>
            <a:r>
              <a:rPr lang="en-US" b="0" i="0" dirty="0">
                <a:solidFill>
                  <a:schemeClr val="tx1"/>
                </a:solidFill>
                <a:effectLst/>
                <a:latin typeface="-apple-system"/>
              </a:rPr>
              <a:t>Azure Storage offers different performance tiers to optimize storage costs based on how frequently you access your data. Here’s a breakdown of the Hot, Cool, and Archive tiers</a:t>
            </a:r>
          </a:p>
          <a:p>
            <a:pPr algn="l"/>
            <a:r>
              <a:rPr lang="en-US" b="1" i="0" dirty="0">
                <a:solidFill>
                  <a:schemeClr val="tx1"/>
                </a:solidFill>
                <a:effectLst/>
                <a:latin typeface="-apple-system"/>
              </a:rPr>
              <a:t>Hot Tier : </a:t>
            </a:r>
            <a:r>
              <a:rPr lang="en-US" b="0" i="0" dirty="0">
                <a:solidFill>
                  <a:schemeClr val="tx1"/>
                </a:solidFill>
                <a:effectLst/>
                <a:latin typeface="-apple-system"/>
              </a:rPr>
              <a:t>The Hot tier is designed for data that is accessed frequently. It offers the lowest latency and highest throughput for read and write operations.</a:t>
            </a:r>
          </a:p>
          <a:p>
            <a:pPr algn="l"/>
            <a:r>
              <a:rPr lang="en-US" b="1" i="0" dirty="0">
                <a:solidFill>
                  <a:schemeClr val="tx1"/>
                </a:solidFill>
                <a:effectLst/>
                <a:latin typeface="-apple-system"/>
              </a:rPr>
              <a:t>Cool Tier : </a:t>
            </a:r>
            <a:r>
              <a:rPr lang="en-US" b="0" i="0" dirty="0">
                <a:solidFill>
                  <a:schemeClr val="tx1"/>
                </a:solidFill>
                <a:effectLst/>
                <a:latin typeface="-apple-system"/>
              </a:rPr>
              <a:t>The Cool tier is designed for data that is infrequently accessed and stored for at least 30 days. It provides a balance between storage and access costs.</a:t>
            </a:r>
          </a:p>
          <a:p>
            <a:pPr algn="l"/>
            <a:r>
              <a:rPr lang="en-US" b="1" i="0" dirty="0">
                <a:solidFill>
                  <a:schemeClr val="tx1"/>
                </a:solidFill>
                <a:effectLst/>
                <a:latin typeface="-apple-system"/>
              </a:rPr>
              <a:t>Cold Tier : </a:t>
            </a:r>
            <a:r>
              <a:rPr lang="en-US" b="0" i="0" dirty="0">
                <a:solidFill>
                  <a:schemeClr val="tx1"/>
                </a:solidFill>
                <a:effectLst/>
                <a:latin typeface="-apple-system"/>
              </a:rPr>
              <a:t>The Cold tier is designed for data that is infrequently accessed and stored for at least 90 days.</a:t>
            </a:r>
          </a:p>
          <a:p>
            <a:pPr algn="l"/>
            <a:r>
              <a:rPr lang="en-US" b="1" i="0" dirty="0">
                <a:solidFill>
                  <a:schemeClr val="tx1"/>
                </a:solidFill>
                <a:effectLst/>
                <a:latin typeface="-apple-system"/>
              </a:rPr>
              <a:t>Archive Tier : </a:t>
            </a:r>
            <a:r>
              <a:rPr lang="en-US" b="0" i="0" dirty="0">
                <a:solidFill>
                  <a:schemeClr val="tx1"/>
                </a:solidFill>
                <a:effectLst/>
                <a:latin typeface="-apple-system"/>
              </a:rPr>
              <a:t>The Archive tier is designed for data that is rarely accessed and stored for at least 180 days. It offers the lowest storage costs but has higher latency and costs for accessing the data.</a:t>
            </a:r>
          </a:p>
          <a:p>
            <a:pPr algn="l">
              <a:buFont typeface="+mj-lt"/>
              <a:buAutoNum type="arabicPeriod"/>
            </a:pPr>
            <a:endParaRPr lang="en-US" dirty="0">
              <a:solidFill>
                <a:srgbClr val="CCCCCC"/>
              </a:solidFill>
              <a:latin typeface="-apple-system"/>
            </a:endParaRPr>
          </a:p>
          <a:p>
            <a:pPr algn="l">
              <a:buFont typeface="+mj-lt"/>
              <a:buAutoNum type="arabicPeriod"/>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33882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Storage Replication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92500" lnSpcReduction="10000"/>
          </a:bodyPr>
          <a:lstStyle/>
          <a:p>
            <a:pPr marL="0" indent="0">
              <a:buNone/>
            </a:pPr>
            <a:r>
              <a:rPr lang="en-US" b="0" i="0" dirty="0">
                <a:solidFill>
                  <a:schemeClr val="tx1"/>
                </a:solidFill>
                <a:effectLst/>
                <a:latin typeface="-apple-system"/>
              </a:rPr>
              <a:t>Azure Storage Replication refers to the different options available for replicating data in Azure Storage. Replication is important for ensuring data durability, availability, and disaster recovery.</a:t>
            </a:r>
            <a:endParaRPr lang="en-US" b="1" dirty="0">
              <a:solidFill>
                <a:schemeClr val="tx1"/>
              </a:solidFill>
              <a:latin typeface="-apple-system"/>
            </a:endParaRPr>
          </a:p>
          <a:p>
            <a:pPr marL="0" indent="0">
              <a:buNone/>
            </a:pPr>
            <a:r>
              <a:rPr lang="en-US" b="1" i="0" dirty="0">
                <a:solidFill>
                  <a:schemeClr val="tx1"/>
                </a:solidFill>
                <a:effectLst/>
                <a:latin typeface="-apple-system"/>
              </a:rPr>
              <a:t>In Azure Storage, there are six types of replication</a:t>
            </a:r>
          </a:p>
          <a:p>
            <a:pPr algn="l"/>
            <a:r>
              <a:rPr lang="en-IN" b="1" i="0" dirty="0">
                <a:solidFill>
                  <a:schemeClr val="tx1"/>
                </a:solidFill>
                <a:effectLst/>
                <a:latin typeface="-apple-system"/>
              </a:rPr>
              <a:t>Locally Redundant Storage (LRS)</a:t>
            </a:r>
          </a:p>
          <a:p>
            <a:r>
              <a:rPr lang="en-IN" b="1" i="0" dirty="0">
                <a:solidFill>
                  <a:schemeClr val="tx1"/>
                </a:solidFill>
                <a:effectLst/>
                <a:latin typeface="-apple-system"/>
              </a:rPr>
              <a:t>Zone-Redundant Storage (ZRS)</a:t>
            </a:r>
          </a:p>
          <a:p>
            <a:r>
              <a:rPr lang="en-IN" b="1" i="0" dirty="0">
                <a:solidFill>
                  <a:schemeClr val="tx1"/>
                </a:solidFill>
                <a:effectLst/>
                <a:latin typeface="-apple-system"/>
              </a:rPr>
              <a:t>Geo-Redundant Storage (GRS)</a:t>
            </a:r>
          </a:p>
          <a:p>
            <a:r>
              <a:rPr lang="en-IN" b="1" i="0" dirty="0">
                <a:solidFill>
                  <a:schemeClr val="tx1"/>
                </a:solidFill>
                <a:effectLst/>
                <a:latin typeface="-apple-system"/>
              </a:rPr>
              <a:t>Read-Access Geo-Redundant Storage (RA-GRS)</a:t>
            </a:r>
          </a:p>
          <a:p>
            <a:r>
              <a:rPr lang="en-IN" b="1" i="0" dirty="0">
                <a:solidFill>
                  <a:schemeClr val="tx1"/>
                </a:solidFill>
                <a:effectLst/>
                <a:latin typeface="-apple-system"/>
              </a:rPr>
              <a:t>Geo-Zone-Redundant Storage (GZRS)</a:t>
            </a:r>
          </a:p>
          <a:p>
            <a:r>
              <a:rPr lang="en-IN" b="1" i="0" dirty="0">
                <a:solidFill>
                  <a:schemeClr val="tx1"/>
                </a:solidFill>
                <a:effectLst/>
                <a:latin typeface="-apple-system"/>
              </a:rPr>
              <a:t>Read-Access Geo-Zone-Redundant Storage (RA-GZRS)</a:t>
            </a:r>
          </a:p>
          <a:p>
            <a:pPr marL="0" indent="0">
              <a:buNone/>
            </a:pPr>
            <a:br>
              <a:rPr lang="en-IN"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41750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255597" y="1548584"/>
            <a:ext cx="9875463" cy="604685"/>
          </a:xfrm>
        </p:spPr>
        <p:txBody>
          <a:bodyPr/>
          <a:lstStyle/>
          <a:p>
            <a:r>
              <a:rPr lang="en-US" dirty="0"/>
              <a:t>Lab -</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81314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Radhey Mishra</a:t>
            </a:r>
          </a:p>
          <a:p>
            <a:r>
              <a:rPr lang="en-US" dirty="0"/>
              <a:t>+91-96500-65900</a:t>
            </a:r>
          </a:p>
          <a:p>
            <a:r>
              <a:rPr lang="en-US" dirty="0"/>
              <a:t>stepuplogics@gmail.com </a:t>
            </a:r>
          </a:p>
          <a:p>
            <a:r>
              <a:rPr lang="en-US" dirty="0"/>
              <a:t>www.stepuplogics.com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53961"/>
            <a:ext cx="6583680" cy="717755"/>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071716"/>
            <a:ext cx="7610168" cy="4970268"/>
          </a:xfrm>
        </p:spPr>
        <p:txBody>
          <a:bodyPr>
            <a:normAutofit/>
          </a:bodyPr>
          <a:lstStyle/>
          <a:p>
            <a:pPr marL="342900" indent="-342900">
              <a:buFont typeface="Arial" panose="020B0604020202020204" pitchFamily="34" charset="0"/>
              <a:buChar char="•"/>
            </a:pPr>
            <a:r>
              <a:rPr lang="en-US" sz="1800" dirty="0"/>
              <a:t>Storage</a:t>
            </a:r>
          </a:p>
          <a:p>
            <a:pPr marL="342900" indent="-342900">
              <a:buFont typeface="Arial" panose="020B0604020202020204" pitchFamily="34" charset="0"/>
              <a:buChar char="•"/>
            </a:pPr>
            <a:r>
              <a:rPr lang="en-US" sz="1800" dirty="0"/>
              <a:t>Azure Storage </a:t>
            </a:r>
          </a:p>
          <a:p>
            <a:pPr marL="342900" indent="-342900">
              <a:buFont typeface="Arial" panose="020B0604020202020204" pitchFamily="34" charset="0"/>
              <a:buChar char="•"/>
            </a:pPr>
            <a:r>
              <a:rPr lang="en-US" sz="1800" dirty="0"/>
              <a:t>Azure Storage Category</a:t>
            </a:r>
          </a:p>
          <a:p>
            <a:pPr marL="342900" indent="-342900">
              <a:buFont typeface="Arial" panose="020B0604020202020204" pitchFamily="34" charset="0"/>
              <a:buChar char="•"/>
            </a:pPr>
            <a:r>
              <a:rPr lang="en-US" sz="1800" dirty="0"/>
              <a:t>Azure Storage Types (Azure Blob Storage, </a:t>
            </a:r>
            <a:r>
              <a:rPr lang="en-IN" sz="1800" dirty="0"/>
              <a:t>Blob Containers &amp; Categories </a:t>
            </a:r>
            <a:r>
              <a:rPr lang="en-US" sz="1800" dirty="0"/>
              <a:t>, File Storage, Queue Storage, Azure Table Storage, Disk Storage)</a:t>
            </a:r>
          </a:p>
          <a:p>
            <a:pPr marL="342900" indent="-342900">
              <a:buFont typeface="Arial" panose="020B0604020202020204" pitchFamily="34" charset="0"/>
              <a:buChar char="•"/>
            </a:pPr>
            <a:r>
              <a:rPr lang="en-US" sz="1800" dirty="0"/>
              <a:t>Azure Storage Account</a:t>
            </a:r>
          </a:p>
          <a:p>
            <a:pPr marL="342900" indent="-342900">
              <a:buFont typeface="Arial" panose="020B0604020202020204" pitchFamily="34" charset="0"/>
              <a:buChar char="•"/>
            </a:pPr>
            <a:r>
              <a:rPr lang="en-US" sz="1800" dirty="0"/>
              <a:t>Azure Storage Account Kinds</a:t>
            </a:r>
          </a:p>
          <a:p>
            <a:pPr marL="342900" indent="-342900">
              <a:buFont typeface="Arial" panose="020B0604020202020204" pitchFamily="34" charset="0"/>
              <a:buChar char="•"/>
            </a:pPr>
            <a:r>
              <a:rPr lang="en-US" sz="1800" dirty="0"/>
              <a:t>Azure Storage performance Tier (Hot * Cool)</a:t>
            </a:r>
          </a:p>
          <a:p>
            <a:pPr marL="342900" indent="-342900">
              <a:buFont typeface="Arial" panose="020B0604020202020204" pitchFamily="34" charset="0"/>
              <a:buChar char="•"/>
            </a:pPr>
            <a:r>
              <a:rPr lang="en-US" sz="1800" dirty="0"/>
              <a:t>Azure </a:t>
            </a:r>
            <a:r>
              <a:rPr lang="en-IN" sz="1800" dirty="0"/>
              <a:t>Blob storage Categories</a:t>
            </a:r>
          </a:p>
          <a:p>
            <a:pPr marL="342900" indent="-342900">
              <a:buFont typeface="Arial" panose="020B0604020202020204" pitchFamily="34" charset="0"/>
              <a:buChar char="•"/>
            </a:pPr>
            <a:r>
              <a:rPr lang="en-US" sz="1800" dirty="0"/>
              <a:t>Azure </a:t>
            </a:r>
            <a:r>
              <a:rPr lang="en-IN" sz="1800" dirty="0"/>
              <a:t>Storage Replication (LRS, ZRS, GRS, RA-GRS, GZRS, RA-GZRS)</a:t>
            </a:r>
          </a:p>
          <a:p>
            <a:pPr marL="342900" indent="-342900">
              <a:buFont typeface="Arial" panose="020B0604020202020204" pitchFamily="34" charset="0"/>
              <a:buChar char="•"/>
            </a:pPr>
            <a:endParaRPr lang="en-IN" sz="1000" b="1" i="0" dirty="0">
              <a:solidFill>
                <a:srgbClr val="CCCCCC"/>
              </a:solidFill>
              <a:effectLst/>
              <a:latin typeface="-apple-system"/>
            </a:endParaRPr>
          </a:p>
          <a:p>
            <a:pPr marL="342900" indent="-342900">
              <a:buFont typeface="Arial" panose="020B0604020202020204" pitchFamily="34" charset="0"/>
              <a:buChar char="•"/>
            </a:pPr>
            <a:endParaRPr lang="en-IN" sz="1100" b="0" dirty="0">
              <a:solidFill>
                <a:srgbClr val="CCCCCC"/>
              </a:solidFill>
              <a:effectLst/>
              <a:latin typeface="Consolas" panose="020B0609020204030204" pitchFamily="49" charset="0"/>
            </a:endParaRPr>
          </a:p>
          <a:p>
            <a:pPr marL="342900" indent="-342900">
              <a:buFont typeface="Arial" panose="020B0604020202020204" pitchFamily="34" charset="0"/>
              <a:buChar char="•"/>
            </a:pPr>
            <a:endParaRPr lang="en-IN" sz="1400" b="1" i="0" dirty="0">
              <a:solidFill>
                <a:srgbClr val="CCCCCC"/>
              </a:solidFill>
              <a:effectLst/>
              <a:latin typeface="-apple-system"/>
            </a:endParaRP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Storage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Storage</a:t>
            </a:r>
          </a:p>
          <a:p>
            <a:pPr marL="400050" lvl="1" indent="0">
              <a:buNone/>
            </a:pPr>
            <a:r>
              <a:rPr lang="en-US" dirty="0"/>
              <a:t>Storage refers to the technology used to save, access, and manage data, files, and information in digital form. It allows devices and systems to retain data for short-term or long-term use. Examples include hard drives, SSDs, cloud storage, and databases.</a:t>
            </a:r>
          </a:p>
          <a:p>
            <a:r>
              <a:rPr lang="en-US" dirty="0"/>
              <a:t>Azure Storage</a:t>
            </a:r>
          </a:p>
          <a:p>
            <a:pPr marL="400050" lvl="1" indent="0">
              <a:buNone/>
            </a:pPr>
            <a:r>
              <a:rPr lang="en-US" dirty="0"/>
              <a:t>Azure Storage is a cloud-based storage solution.</a:t>
            </a:r>
          </a:p>
          <a:p>
            <a:pPr marL="400050" lvl="1" indent="0">
              <a:buNone/>
            </a:pPr>
            <a:r>
              <a:rPr lang="en-US" dirty="0"/>
              <a:t>Offers a variety of storage services that can be used to store and manage large amounts of data.</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329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Storage Category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pPr algn="l">
              <a:buFont typeface="+mj-lt"/>
              <a:buAutoNum type="arabicPeriod"/>
            </a:pPr>
            <a:r>
              <a:rPr lang="en-US" dirty="0"/>
              <a:t>Storage for virtual machine (virtual machine disks and files)</a:t>
            </a:r>
          </a:p>
          <a:p>
            <a:pPr algn="l">
              <a:buFont typeface="+mj-lt"/>
              <a:buAutoNum type="arabicPeriod"/>
            </a:pPr>
            <a:r>
              <a:rPr lang="en-US" dirty="0"/>
              <a:t>Unstructured data (blobs and DATALAKE stores)</a:t>
            </a:r>
          </a:p>
          <a:p>
            <a:pPr algn="l">
              <a:buFont typeface="+mj-lt"/>
              <a:buAutoNum type="arabicPeriod"/>
            </a:pPr>
            <a:r>
              <a:rPr lang="en-US" dirty="0"/>
              <a:t>Structured Data (table SQL cosmos DB)</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25794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Blob Storage, </a:t>
            </a:r>
            <a:r>
              <a:rPr lang="en-IN" sz="3600" dirty="0"/>
              <a:t>Containers &amp; Categories</a:t>
            </a:r>
            <a:endParaRPr lang="en-US" sz="36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473200"/>
            <a:ext cx="8071035" cy="4327527"/>
          </a:xfrm>
        </p:spPr>
        <p:txBody>
          <a:bodyPr>
            <a:normAutofit fontScale="85000" lnSpcReduction="10000"/>
          </a:bodyPr>
          <a:lstStyle/>
          <a:p>
            <a:pPr marL="0" indent="0" algn="l">
              <a:buNone/>
            </a:pPr>
            <a:r>
              <a:rPr lang="en-US" b="0" i="0" dirty="0">
                <a:solidFill>
                  <a:schemeClr val="tx1"/>
                </a:solidFill>
                <a:effectLst/>
                <a:latin typeface="-apple-system"/>
              </a:rPr>
              <a:t>Azure Blob Storage is a service that allows you to store and serve large amounts of unstructured data, such as text or binary files. It is commonly used for storing and serving static website content. For example, you can store HTML, CSS, JavaScript, and image files for a website in Blob Storage and serve them directly to users.</a:t>
            </a:r>
          </a:p>
          <a:p>
            <a:pPr algn="l"/>
            <a:r>
              <a:rPr lang="en-US" b="1" i="0" dirty="0">
                <a:solidFill>
                  <a:schemeClr val="tx1"/>
                </a:solidFill>
                <a:effectLst/>
                <a:latin typeface="-apple-system"/>
              </a:rPr>
              <a:t>Containers</a:t>
            </a:r>
          </a:p>
          <a:p>
            <a:pPr marL="0" indent="0" algn="l">
              <a:buNone/>
            </a:pPr>
            <a:r>
              <a:rPr lang="en-US" b="0" i="0" dirty="0">
                <a:solidFill>
                  <a:schemeClr val="tx1"/>
                </a:solidFill>
                <a:effectLst/>
                <a:latin typeface="-apple-system"/>
              </a:rPr>
              <a:t>Blobs are used to store unstructured data like unmanaged disks, text files or binary data. We can create multiple blobs under one container and multiple containers under one storage account.</a:t>
            </a:r>
          </a:p>
          <a:p>
            <a:pPr algn="l"/>
            <a:r>
              <a:rPr lang="en-US" b="1" i="0" dirty="0">
                <a:solidFill>
                  <a:schemeClr val="tx1"/>
                </a:solidFill>
                <a:effectLst/>
                <a:latin typeface="-apple-system"/>
              </a:rPr>
              <a:t>Blob storage Categories</a:t>
            </a:r>
          </a:p>
          <a:p>
            <a:pPr marL="0" indent="0" algn="l">
              <a:buNone/>
            </a:pPr>
            <a:r>
              <a:rPr lang="en-US" b="0" i="0" dirty="0">
                <a:solidFill>
                  <a:schemeClr val="tx1"/>
                </a:solidFill>
                <a:effectLst/>
                <a:latin typeface="-apple-system"/>
              </a:rPr>
              <a:t>We have three categories in blob</a:t>
            </a:r>
          </a:p>
          <a:p>
            <a:pPr algn="l">
              <a:buFont typeface="+mj-lt"/>
              <a:buAutoNum type="arabicPeriod"/>
            </a:pPr>
            <a:r>
              <a:rPr lang="en-US" b="1" i="0" dirty="0">
                <a:solidFill>
                  <a:schemeClr val="tx1"/>
                </a:solidFill>
                <a:effectLst/>
                <a:latin typeface="-apple-system"/>
              </a:rPr>
              <a:t>Block Blob</a:t>
            </a:r>
            <a:r>
              <a:rPr lang="en-US" b="0" i="0" dirty="0">
                <a:solidFill>
                  <a:schemeClr val="tx1"/>
                </a:solidFill>
                <a:effectLst/>
                <a:latin typeface="-apple-system"/>
              </a:rPr>
              <a:t> when we store any file, video and image it will be saved as "Block Blob" It store text and binary data, Block blob are block of data that can be managed individually.</a:t>
            </a:r>
          </a:p>
          <a:p>
            <a:pPr algn="l">
              <a:buFont typeface="+mj-lt"/>
              <a:buAutoNum type="arabicPeriod"/>
            </a:pPr>
            <a:r>
              <a:rPr lang="en-US" b="1" i="0" dirty="0">
                <a:solidFill>
                  <a:schemeClr val="tx1"/>
                </a:solidFill>
                <a:effectLst/>
                <a:latin typeface="-apple-system"/>
              </a:rPr>
              <a:t>Page Blob</a:t>
            </a:r>
            <a:r>
              <a:rPr lang="en-US" b="0" i="0" dirty="0">
                <a:solidFill>
                  <a:schemeClr val="tx1"/>
                </a:solidFill>
                <a:effectLst/>
                <a:latin typeface="-apple-system"/>
              </a:rPr>
              <a:t> It store random access files up to 8 TB in size. Page blobs stores Virtual hard drive (VHD) files and serve as disks for virtual machines.</a:t>
            </a:r>
          </a:p>
          <a:p>
            <a:pPr algn="l">
              <a:buFont typeface="+mj-lt"/>
              <a:buAutoNum type="arabicPeriod"/>
            </a:pPr>
            <a:r>
              <a:rPr lang="en-US" b="1" i="0" dirty="0">
                <a:solidFill>
                  <a:schemeClr val="tx1"/>
                </a:solidFill>
                <a:effectLst/>
                <a:latin typeface="-apple-system"/>
              </a:rPr>
              <a:t>Append Blob</a:t>
            </a:r>
            <a:r>
              <a:rPr lang="en-US" b="0" i="0" dirty="0">
                <a:solidFill>
                  <a:schemeClr val="tx1"/>
                </a:solidFill>
                <a:effectLst/>
                <a:latin typeface="-apple-system"/>
              </a:rPr>
              <a:t> Append blob are made up of blocks like block blobs, but are optimized for append operations. Append blobs are ideal for scenarios such as logging data from VM.</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91535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File Storage, Queue Storage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1" i="0" dirty="0">
                <a:solidFill>
                  <a:schemeClr val="tx1"/>
                </a:solidFill>
                <a:effectLst/>
                <a:latin typeface="-apple-system"/>
              </a:rPr>
              <a:t>Azure File Storage </a:t>
            </a:r>
            <a:r>
              <a:rPr lang="en-US" b="0" i="0" dirty="0">
                <a:solidFill>
                  <a:schemeClr val="tx1"/>
                </a:solidFill>
                <a:effectLst/>
                <a:latin typeface="-apple-system"/>
              </a:rPr>
              <a:t>provides a fully managed file share in the cloud. It allows you to create file shares that can be accessed from multiple virtual machines or on-premises servers. These files can be accessed by using the standard server message block (SMB) protocol. This makes it easy to share files between different applications and environments. </a:t>
            </a:r>
          </a:p>
          <a:p>
            <a:r>
              <a:rPr lang="en-US" b="1" i="0" dirty="0">
                <a:solidFill>
                  <a:schemeClr val="tx1"/>
                </a:solidFill>
                <a:effectLst/>
                <a:latin typeface="-apple-system"/>
              </a:rPr>
              <a:t>Azure Queue Storage </a:t>
            </a:r>
            <a:r>
              <a:rPr lang="en-US" b="0" i="0" dirty="0">
                <a:solidFill>
                  <a:schemeClr val="tx1"/>
                </a:solidFill>
                <a:effectLst/>
                <a:latin typeface="-apple-system"/>
              </a:rPr>
              <a:t>is a service that allows you to store and retrieve large numbers of messages. It provides reliable message delivery between components of distributed applications. You can use Queue Storage to build scalable and decoupled applications that can handle high message volumes. The max size of message is 64kb in size.</a:t>
            </a:r>
            <a:endParaRPr lang="en-US"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4581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Table Storage, Disk Storage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b="1" dirty="0">
                <a:solidFill>
                  <a:schemeClr val="tx1"/>
                </a:solidFill>
                <a:latin typeface="-apple-system"/>
              </a:rPr>
              <a:t>Azure Table Storage </a:t>
            </a:r>
            <a:r>
              <a:rPr lang="en-US" dirty="0">
                <a:solidFill>
                  <a:schemeClr val="tx1"/>
                </a:solidFill>
                <a:latin typeface="-apple-system"/>
              </a:rPr>
              <a:t>is a NoSQL key-value store that can store large amounts of structured data. It is a good choice for storing structured data that does not require complex querying or transactions. Table Storage is highly scalable and can handle large amounts of data.</a:t>
            </a:r>
          </a:p>
          <a:p>
            <a:r>
              <a:rPr lang="en-US" b="1" dirty="0">
                <a:solidFill>
                  <a:schemeClr val="tx1"/>
                </a:solidFill>
                <a:latin typeface="-apple-system"/>
              </a:rPr>
              <a:t>Azure Disk </a:t>
            </a:r>
            <a:r>
              <a:rPr lang="en-US" dirty="0">
                <a:solidFill>
                  <a:schemeClr val="tx1"/>
                </a:solidFill>
                <a:latin typeface="-apple-system"/>
              </a:rPr>
              <a:t>Storage provides durable and high-performance block storage for virtual machines. It allows you to attach disks to virtual machines and use them as persistent storage. Disk Storage is commonly used for storing operating system disks, data disks, and temporary disks for virtual machines</a:t>
            </a:r>
            <a:r>
              <a:rPr lang="en-US" b="1" dirty="0">
                <a:solidFill>
                  <a:schemeClr val="tx1"/>
                </a:solidFill>
                <a:latin typeface="-apple-system"/>
              </a:rPr>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60959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Storage Account performance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pPr marL="0" indent="0" algn="l">
              <a:buNone/>
            </a:pPr>
            <a:r>
              <a:rPr lang="en-US" b="0" i="0" dirty="0">
                <a:solidFill>
                  <a:schemeClr val="tx1"/>
                </a:solidFill>
                <a:effectLst/>
                <a:latin typeface="-apple-system"/>
              </a:rPr>
              <a:t>There are two performance tiers available for Azure Blob Storage and Azure File Storage:</a:t>
            </a:r>
          </a:p>
          <a:p>
            <a:pPr algn="l"/>
            <a:r>
              <a:rPr lang="en-US" b="1" i="0" dirty="0">
                <a:solidFill>
                  <a:schemeClr val="tx1"/>
                </a:solidFill>
                <a:effectLst/>
                <a:latin typeface="-apple-system"/>
              </a:rPr>
              <a:t>Standard</a:t>
            </a:r>
            <a:r>
              <a:rPr lang="en-US" b="0" i="0" dirty="0">
                <a:solidFill>
                  <a:schemeClr val="tx1"/>
                </a:solidFill>
                <a:effectLst/>
                <a:latin typeface="-apple-system"/>
              </a:rPr>
              <a:t>: This is the default performance tier and offers a balance between cost and performance. It is suitable for most general-purpose workloads.</a:t>
            </a:r>
          </a:p>
          <a:p>
            <a:r>
              <a:rPr lang="en-US" b="1" i="0" dirty="0">
                <a:solidFill>
                  <a:schemeClr val="tx1"/>
                </a:solidFill>
                <a:effectLst/>
                <a:latin typeface="-apple-system"/>
              </a:rPr>
              <a:t>Premium</a:t>
            </a:r>
            <a:r>
              <a:rPr lang="en-US" b="0" i="0" dirty="0">
                <a:solidFill>
                  <a:schemeClr val="tx1"/>
                </a:solidFill>
                <a:effectLst/>
                <a:latin typeface="-apple-system"/>
              </a:rPr>
              <a:t>: This performance tier offers higher performance and lower latency compared to the Standard tier. It is designed for high-performance workloads that require low latency and high throughput.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6166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sz="3600" dirty="0"/>
              <a:t>Azure Storage kinds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pPr algn="l"/>
            <a:r>
              <a:rPr lang="en-US" b="1" i="0" dirty="0">
                <a:solidFill>
                  <a:schemeClr val="tx1"/>
                </a:solidFill>
                <a:effectLst/>
                <a:latin typeface="-apple-system"/>
              </a:rPr>
              <a:t>General purpose V1 : </a:t>
            </a:r>
            <a:r>
              <a:rPr lang="en-US" b="0" i="0" dirty="0">
                <a:solidFill>
                  <a:schemeClr val="tx1"/>
                </a:solidFill>
                <a:effectLst/>
                <a:latin typeface="-apple-system"/>
              </a:rPr>
              <a:t>Legacy account type for blobs, files and queues and tables. Try to use General purpose V2 accounts because in this account may not have all the latest feature.</a:t>
            </a:r>
          </a:p>
          <a:p>
            <a:pPr algn="l"/>
            <a:r>
              <a:rPr lang="en-US" b="1" i="0" dirty="0">
                <a:solidFill>
                  <a:schemeClr val="tx1"/>
                </a:solidFill>
                <a:effectLst/>
                <a:latin typeface="-apple-system"/>
              </a:rPr>
              <a:t>General purpose V2 : </a:t>
            </a:r>
            <a:r>
              <a:rPr lang="en-US" b="0" i="0" dirty="0">
                <a:solidFill>
                  <a:schemeClr val="tx1"/>
                </a:solidFill>
                <a:effectLst/>
                <a:latin typeface="-apple-system"/>
              </a:rPr>
              <a:t>Both basic and latest account type for blob, files, queues and tables. Recommended for most scenario using azure storage and Microsoft also recommend to use this type of account.</a:t>
            </a:r>
          </a:p>
          <a:p>
            <a:pPr algn="l"/>
            <a:r>
              <a:rPr lang="en-US" b="1" i="0" dirty="0">
                <a:solidFill>
                  <a:schemeClr val="tx1"/>
                </a:solidFill>
                <a:effectLst/>
                <a:latin typeface="-apple-system"/>
              </a:rPr>
              <a:t>Blob storage : </a:t>
            </a:r>
            <a:r>
              <a:rPr lang="en-US" b="0" i="0" dirty="0">
                <a:solidFill>
                  <a:schemeClr val="tx1"/>
                </a:solidFill>
                <a:effectLst/>
                <a:latin typeface="-apple-system"/>
              </a:rPr>
              <a:t>The blob storage is used for storing unstructured data</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714102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1606</TotalTime>
  <Words>1057</Words>
  <Application>Microsoft Office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Consolas</vt:lpstr>
      <vt:lpstr>Trebuchet MS</vt:lpstr>
      <vt:lpstr>Wingdings 3</vt:lpstr>
      <vt:lpstr>Facet</vt:lpstr>
      <vt:lpstr>AZURE Storage</vt:lpstr>
      <vt:lpstr>agenda</vt:lpstr>
      <vt:lpstr>Azure Storage</vt:lpstr>
      <vt:lpstr>Azure Storage Category</vt:lpstr>
      <vt:lpstr>Azure Blob Storage, Containers &amp; Categories</vt:lpstr>
      <vt:lpstr>Azure File Storage, Queue Storage</vt:lpstr>
      <vt:lpstr>Azure Table Storage, Disk Storage</vt:lpstr>
      <vt:lpstr>Azure Storage Account performance</vt:lpstr>
      <vt:lpstr>Azure Storage kinds</vt:lpstr>
      <vt:lpstr>Azure Storage performance tier</vt:lpstr>
      <vt:lpstr>Azure Storage Replication</vt:lpstr>
      <vt:lpstr>Lab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Mishra 24h</dc:creator>
  <cp:lastModifiedBy>Mishra 24h</cp:lastModifiedBy>
  <cp:revision>21</cp:revision>
  <dcterms:created xsi:type="dcterms:W3CDTF">2024-09-21T14:14:01Z</dcterms:created>
  <dcterms:modified xsi:type="dcterms:W3CDTF">2024-09-27T05:24:11Z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