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Lst>
  <p:notesMasterIdLst>
    <p:notesMasterId r:id="rId20"/>
  </p:notesMasterIdLst>
  <p:handoutMasterIdLst>
    <p:handoutMasterId r:id="rId21"/>
  </p:handoutMasterIdLst>
  <p:sldIdLst>
    <p:sldId id="312" r:id="rId5"/>
    <p:sldId id="304" r:id="rId6"/>
    <p:sldId id="335" r:id="rId7"/>
    <p:sldId id="343" r:id="rId8"/>
    <p:sldId id="322" r:id="rId9"/>
    <p:sldId id="344" r:id="rId10"/>
    <p:sldId id="345" r:id="rId11"/>
    <p:sldId id="336" r:id="rId12"/>
    <p:sldId id="337" r:id="rId13"/>
    <p:sldId id="338" r:id="rId14"/>
    <p:sldId id="339" r:id="rId15"/>
    <p:sldId id="341" r:id="rId16"/>
    <p:sldId id="342" r:id="rId17"/>
    <p:sldId id="334" r:id="rId18"/>
    <p:sldId id="297" r:id="rId19"/>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88" autoAdjust="0"/>
  </p:normalViewPr>
  <p:slideViewPr>
    <p:cSldViewPr snapToGrid="0" snapToObjects="1">
      <p:cViewPr>
        <p:scale>
          <a:sx n="81" d="100"/>
          <a:sy n="81" d="100"/>
        </p:scale>
        <p:origin x="754" y="53"/>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3389422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4513877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9553469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5015632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637114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413111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482420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838680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10468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566330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4418442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693885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94958077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766801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2626554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5395911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96275051"/>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460301847"/>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3491123"/>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99969432"/>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416313511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067611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4034687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2412809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3112919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6026457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91611853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0577273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54799680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a:t>
            </a:fld>
            <a:endParaRPr lang="en-US" dirty="0"/>
          </a:p>
        </p:txBody>
      </p:sp>
      <p:sp>
        <p:nvSpPr>
          <p:cNvPr id="6" name="Freeform: Shape 5">
            <a:extLst>
              <a:ext uri="{FF2B5EF4-FFF2-40B4-BE49-F238E27FC236}">
                <a16:creationId xmlns:a16="http://schemas.microsoft.com/office/drawing/2014/main" id="{0A554E83-9B56-6892-7913-4EE71C1F6539}"/>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DE03E853-F0B5-2161-4206-CCE3E4755B6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4271967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pPr/>
              <a:t>‹#›</a:t>
            </a:fld>
            <a:endParaRPr lang="en-US" dirty="0"/>
          </a:p>
        </p:txBody>
      </p:sp>
      <p:sp>
        <p:nvSpPr>
          <p:cNvPr id="5" name="Freeform: Shape 4">
            <a:extLst>
              <a:ext uri="{FF2B5EF4-FFF2-40B4-BE49-F238E27FC236}">
                <a16:creationId xmlns:a16="http://schemas.microsoft.com/office/drawing/2014/main" id="{8A07DE7F-CC4B-A2F3-EFDE-355B4D3BAF2B}"/>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5">
            <a:extLst>
              <a:ext uri="{FF2B5EF4-FFF2-40B4-BE49-F238E27FC236}">
                <a16:creationId xmlns:a16="http://schemas.microsoft.com/office/drawing/2014/main" id="{8516C4EC-7E66-B74E-0977-4B2DEEAE6B11}"/>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413051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
        <p:nvSpPr>
          <p:cNvPr id="8" name="Freeform: Shape 7">
            <a:extLst>
              <a:ext uri="{FF2B5EF4-FFF2-40B4-BE49-F238E27FC236}">
                <a16:creationId xmlns:a16="http://schemas.microsoft.com/office/drawing/2014/main" id="{94AE65F5-8806-CC19-DA33-7264921C3355}"/>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043684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
        <p:nvSpPr>
          <p:cNvPr id="8" name="Freeform: Shape 7">
            <a:extLst>
              <a:ext uri="{FF2B5EF4-FFF2-40B4-BE49-F238E27FC236}">
                <a16:creationId xmlns:a16="http://schemas.microsoft.com/office/drawing/2014/main" id="{BB320217-84FB-1CC5-0CD3-AE6C262A443D}"/>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20015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9/27/2024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77536382"/>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 id="2147483712" r:id="rId19"/>
    <p:sldLayoutId id="2147483713" r:id="rId20"/>
    <p:sldLayoutId id="2147483716" r:id="rId21"/>
    <p:sldLayoutId id="2147483680" r:id="rId22"/>
    <p:sldLayoutId id="2147483653" r:id="rId23"/>
    <p:sldLayoutId id="2147483685" r:id="rId24"/>
    <p:sldLayoutId id="2147483687" r:id="rId25"/>
    <p:sldLayoutId id="2147483689" r:id="rId26"/>
    <p:sldLayoutId id="2147483692" r:id="rId27"/>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1" y="810227"/>
            <a:ext cx="5665090" cy="3831221"/>
          </a:xfrm>
        </p:spPr>
        <p:txBody>
          <a:bodyPr anchor="ctr"/>
          <a:lstStyle/>
          <a:p>
            <a:r>
              <a:rPr lang="en-US" dirty="0"/>
              <a:t>Azure Identity Server or Entra ID</a:t>
            </a: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6" y="741680"/>
            <a:ext cx="8071034" cy="731520"/>
          </a:xfrm>
        </p:spPr>
        <p:txBody>
          <a:bodyPr/>
          <a:lstStyle/>
          <a:p>
            <a:r>
              <a:rPr lang="en-IN" sz="3600" dirty="0"/>
              <a:t>Entra ID features</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4" y="1757681"/>
            <a:ext cx="8071035" cy="4043046"/>
          </a:xfrm>
        </p:spPr>
        <p:txBody>
          <a:bodyPr>
            <a:normAutofit/>
          </a:bodyPr>
          <a:lstStyle/>
          <a:p>
            <a:r>
              <a:rPr lang="en-IN" sz="1800" dirty="0"/>
              <a:t>Password Hash Synchronization</a:t>
            </a:r>
          </a:p>
          <a:p>
            <a:r>
              <a:rPr lang="en-IN" sz="1800" dirty="0"/>
              <a:t>Pass-Through Authentication</a:t>
            </a:r>
          </a:p>
          <a:p>
            <a:r>
              <a:rPr lang="en-IN" sz="1800" dirty="0"/>
              <a:t>Federated Integration</a:t>
            </a:r>
          </a:p>
          <a:p>
            <a:r>
              <a:rPr lang="en-IN" sz="1800" dirty="0"/>
              <a:t>Synchronization</a:t>
            </a:r>
          </a:p>
          <a:p>
            <a:r>
              <a:rPr lang="en-IN" sz="1800" dirty="0"/>
              <a:t>Health Monitoring</a:t>
            </a:r>
          </a:p>
          <a:p>
            <a:r>
              <a:rPr lang="en-IN" sz="1800" dirty="0"/>
              <a:t>Filtering</a:t>
            </a:r>
          </a:p>
          <a:p>
            <a:r>
              <a:rPr lang="en-IN" sz="1800" dirty="0"/>
              <a:t>Password Writeback</a:t>
            </a:r>
          </a:p>
          <a:p>
            <a:r>
              <a:rPr lang="en-IN" sz="1800" dirty="0"/>
              <a:t>Device Writeback</a:t>
            </a:r>
          </a:p>
          <a:p>
            <a:r>
              <a:rPr lang="en-IN" sz="1800" dirty="0"/>
              <a:t>Automatic Upgrade</a:t>
            </a: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p:txBody>
          <a:bodyPr/>
          <a:lstStyle/>
          <a:p>
            <a:fld id="{48F63A3B-78C7-47BE-AE5E-E10140E04643}" type="slidenum">
              <a:rPr lang="en-US" smtClean="0"/>
              <a:pPr/>
              <a:t>10</a:t>
            </a:fld>
            <a:endParaRPr lang="en-US" dirty="0"/>
          </a:p>
        </p:txBody>
      </p:sp>
    </p:spTree>
    <p:extLst>
      <p:ext uri="{BB962C8B-B14F-4D97-AF65-F5344CB8AC3E}">
        <p14:creationId xmlns:p14="http://schemas.microsoft.com/office/powerpoint/2010/main" val="2437083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6" y="741680"/>
            <a:ext cx="8071034" cy="731520"/>
          </a:xfrm>
        </p:spPr>
        <p:txBody>
          <a:bodyPr/>
          <a:lstStyle/>
          <a:p>
            <a:r>
              <a:rPr lang="en-IN" sz="3600" dirty="0"/>
              <a:t>Multifactor Authentication</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4" y="1757681"/>
            <a:ext cx="8071035" cy="4043046"/>
          </a:xfrm>
        </p:spPr>
        <p:txBody>
          <a:bodyPr>
            <a:normAutofit/>
          </a:bodyPr>
          <a:lstStyle/>
          <a:p>
            <a:r>
              <a:rPr lang="en-US" b="0" dirty="0">
                <a:solidFill>
                  <a:schemeClr val="tx1"/>
                </a:solidFill>
                <a:effectLst/>
                <a:latin typeface="Consolas" panose="020B0609020204030204" pitchFamily="49" charset="0"/>
              </a:rPr>
              <a:t>Multifactor Authentication is a process where a user is prompted during the sign-in process for an additional form of identification, such as to enter a code on their cell phone or to provide a fingerprint scan.</a:t>
            </a:r>
          </a:p>
          <a:p>
            <a:r>
              <a:rPr lang="en-US" b="0" dirty="0">
                <a:solidFill>
                  <a:schemeClr val="tx1"/>
                </a:solidFill>
                <a:effectLst/>
                <a:latin typeface="Consolas" panose="020B0609020204030204" pitchFamily="49" charset="0"/>
              </a:rPr>
              <a:t>Azure multi-factor authentication works by requiring two or more of the following authentication method. </a:t>
            </a:r>
          </a:p>
          <a:p>
            <a:pPr marL="400050" lvl="1" indent="0">
              <a:buNone/>
            </a:pPr>
            <a:r>
              <a:rPr lang="en-US" b="0" dirty="0">
                <a:solidFill>
                  <a:schemeClr val="tx1"/>
                </a:solidFill>
                <a:effectLst/>
                <a:latin typeface="Consolas" panose="020B0609020204030204" pitchFamily="49" charset="0"/>
              </a:rPr>
              <a:t>1) password</a:t>
            </a:r>
          </a:p>
          <a:p>
            <a:pPr marL="400050" lvl="1" indent="0">
              <a:buNone/>
            </a:pPr>
            <a:r>
              <a:rPr lang="en-US" b="0" dirty="0">
                <a:solidFill>
                  <a:schemeClr val="tx1"/>
                </a:solidFill>
                <a:effectLst/>
                <a:latin typeface="Consolas" panose="020B0609020204030204" pitchFamily="49" charset="0"/>
              </a:rPr>
              <a:t>2) any trusted device that is not easily duplicated like a phone or a hardware key.</a:t>
            </a:r>
          </a:p>
          <a:p>
            <a:pPr marL="400050" lvl="1" indent="0">
              <a:buNone/>
            </a:pPr>
            <a:r>
              <a:rPr lang="en-US" b="0" dirty="0">
                <a:solidFill>
                  <a:schemeClr val="tx1"/>
                </a:solidFill>
                <a:effectLst/>
                <a:latin typeface="Consolas" panose="020B0609020204030204" pitchFamily="49" charset="0"/>
              </a:rPr>
              <a:t>3) biomatrices like a fingerprint or face scan.</a:t>
            </a:r>
          </a:p>
          <a:p>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p:txBody>
          <a:bodyPr/>
          <a:lstStyle/>
          <a:p>
            <a:fld id="{48F63A3B-78C7-47BE-AE5E-E10140E04643}" type="slidenum">
              <a:rPr lang="en-US" smtClean="0"/>
              <a:pPr/>
              <a:t>11</a:t>
            </a:fld>
            <a:endParaRPr lang="en-US" dirty="0"/>
          </a:p>
        </p:txBody>
      </p:sp>
    </p:spTree>
    <p:extLst>
      <p:ext uri="{BB962C8B-B14F-4D97-AF65-F5344CB8AC3E}">
        <p14:creationId xmlns:p14="http://schemas.microsoft.com/office/powerpoint/2010/main" val="1241530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6" y="741680"/>
            <a:ext cx="8071034" cy="731520"/>
          </a:xfrm>
        </p:spPr>
        <p:txBody>
          <a:bodyPr/>
          <a:lstStyle/>
          <a:p>
            <a:r>
              <a:rPr lang="en-US" sz="3600" dirty="0"/>
              <a:t>Azure Active Directory Self-Service Password Reset (SSPR)</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4" y="1757681"/>
            <a:ext cx="8071035" cy="4043046"/>
          </a:xfrm>
        </p:spPr>
        <p:txBody>
          <a:bodyPr>
            <a:normAutofit/>
          </a:bodyPr>
          <a:lstStyle/>
          <a:p>
            <a:r>
              <a:rPr lang="en-US" b="0" dirty="0">
                <a:solidFill>
                  <a:schemeClr val="tx1"/>
                </a:solidFill>
                <a:effectLst/>
                <a:latin typeface="Consolas" panose="020B0609020204030204" pitchFamily="49" charset="0"/>
              </a:rPr>
              <a:t>Azure Active Directory Self-Service Password Reset (SSPR) is a feature that allows users to reset their passwords without needing to contact the IT helpdesk. This feature enhances security and user experience by providing a simple, secure method for users to manage their own passwords.</a:t>
            </a:r>
          </a:p>
          <a:p>
            <a:pPr marL="0" indent="0">
              <a:buNone/>
            </a:pP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p:txBody>
          <a:bodyPr/>
          <a:lstStyle/>
          <a:p>
            <a:fld id="{48F63A3B-78C7-47BE-AE5E-E10140E04643}" type="slidenum">
              <a:rPr lang="en-US" smtClean="0"/>
              <a:pPr/>
              <a:t>12</a:t>
            </a:fld>
            <a:endParaRPr lang="en-US" dirty="0"/>
          </a:p>
        </p:txBody>
      </p:sp>
    </p:spTree>
    <p:extLst>
      <p:ext uri="{BB962C8B-B14F-4D97-AF65-F5344CB8AC3E}">
        <p14:creationId xmlns:p14="http://schemas.microsoft.com/office/powerpoint/2010/main" val="551518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6" y="741680"/>
            <a:ext cx="8071034" cy="731520"/>
          </a:xfrm>
        </p:spPr>
        <p:txBody>
          <a:bodyPr/>
          <a:lstStyle/>
          <a:p>
            <a:r>
              <a:rPr lang="en-IN" sz="3600" dirty="0"/>
              <a:t>Azure Application Proxy</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4" y="1757681"/>
            <a:ext cx="8071035" cy="4043046"/>
          </a:xfrm>
        </p:spPr>
        <p:txBody>
          <a:bodyPr>
            <a:normAutofit fontScale="92500" lnSpcReduction="20000"/>
          </a:bodyPr>
          <a:lstStyle/>
          <a:p>
            <a:pPr marL="0" indent="0">
              <a:buNone/>
            </a:pPr>
            <a:r>
              <a:rPr lang="en-US" b="0" dirty="0">
                <a:solidFill>
                  <a:schemeClr val="tx1"/>
                </a:solidFill>
                <a:effectLst/>
                <a:latin typeface="Consolas" panose="020B0609020204030204" pitchFamily="49" charset="0"/>
              </a:rPr>
              <a:t>Azure Application Proxy is a service that allows you to provide secure remote access to on-premises web applications. It acts as a bridge between users and your internal resources, ensuring secure connectivity without the need for a traditional VPN.</a:t>
            </a:r>
          </a:p>
          <a:p>
            <a:r>
              <a:rPr lang="en-US" b="1" dirty="0">
                <a:solidFill>
                  <a:schemeClr val="tx1"/>
                </a:solidFill>
                <a:effectLst/>
                <a:latin typeface="Consolas" panose="020B0609020204030204" pitchFamily="49" charset="0"/>
              </a:rPr>
              <a:t>Key Features</a:t>
            </a:r>
            <a:endParaRPr lang="en-US" b="0" dirty="0">
              <a:solidFill>
                <a:schemeClr val="tx1"/>
              </a:solidFill>
              <a:effectLst/>
              <a:latin typeface="Consolas" panose="020B0609020204030204" pitchFamily="49" charset="0"/>
            </a:endParaRPr>
          </a:p>
          <a:p>
            <a:pPr marL="400050" lvl="1" indent="0">
              <a:buNone/>
            </a:pPr>
            <a:r>
              <a:rPr lang="en-US" b="1" dirty="0">
                <a:solidFill>
                  <a:schemeClr val="tx1"/>
                </a:solidFill>
                <a:effectLst/>
                <a:latin typeface="Consolas" panose="020B0609020204030204" pitchFamily="49" charset="0"/>
              </a:rPr>
              <a:t>Secure Remote Access</a:t>
            </a:r>
            <a:r>
              <a:rPr lang="en-US" b="0" dirty="0">
                <a:solidFill>
                  <a:schemeClr val="tx1"/>
                </a:solidFill>
                <a:effectLst/>
                <a:latin typeface="Consolas" panose="020B0609020204030204" pitchFamily="49" charset="0"/>
              </a:rPr>
              <a:t>: Provides users with secure access to on-premises applications from anywhere in the world.</a:t>
            </a:r>
          </a:p>
          <a:p>
            <a:pPr marL="400050" lvl="1" indent="0">
              <a:buNone/>
            </a:pPr>
            <a:r>
              <a:rPr lang="en-US" b="1" dirty="0">
                <a:solidFill>
                  <a:schemeClr val="tx1"/>
                </a:solidFill>
                <a:effectLst/>
                <a:latin typeface="Consolas" panose="020B0609020204030204" pitchFamily="49" charset="0"/>
              </a:rPr>
              <a:t>Integration with Azure AD</a:t>
            </a:r>
            <a:r>
              <a:rPr lang="en-US" b="0" dirty="0">
                <a:solidFill>
                  <a:schemeClr val="tx1"/>
                </a:solidFill>
                <a:effectLst/>
                <a:latin typeface="Consolas" panose="020B0609020204030204" pitchFamily="49" charset="0"/>
              </a:rPr>
              <a:t>: Leverages Azure Active Directory for authentication, enabling single sign-on (SSO) and multi-factor authentication (MFA).</a:t>
            </a:r>
          </a:p>
          <a:p>
            <a:pPr marL="400050" lvl="1" indent="0">
              <a:buNone/>
            </a:pPr>
            <a:r>
              <a:rPr lang="en-US" b="1" dirty="0">
                <a:solidFill>
                  <a:schemeClr val="tx1"/>
                </a:solidFill>
                <a:effectLst/>
                <a:latin typeface="Consolas" panose="020B0609020204030204" pitchFamily="49" charset="0"/>
              </a:rPr>
              <a:t>Easy Deployment</a:t>
            </a:r>
            <a:r>
              <a:rPr lang="en-US" b="0" dirty="0">
                <a:solidFill>
                  <a:schemeClr val="tx1"/>
                </a:solidFill>
                <a:effectLst/>
                <a:latin typeface="Consolas" panose="020B0609020204030204" pitchFamily="49" charset="0"/>
              </a:rPr>
              <a:t>: Requires no changes to your on-premises applications and can be set up quickly.</a:t>
            </a:r>
          </a:p>
          <a:p>
            <a:pPr marL="400050" lvl="1" indent="0">
              <a:buNone/>
            </a:pPr>
            <a:r>
              <a:rPr lang="en-US" b="1" dirty="0">
                <a:solidFill>
                  <a:schemeClr val="tx1"/>
                </a:solidFill>
                <a:effectLst/>
                <a:latin typeface="Consolas" panose="020B0609020204030204" pitchFamily="49" charset="0"/>
              </a:rPr>
              <a:t>Security and Compliance</a:t>
            </a:r>
            <a:r>
              <a:rPr lang="en-US" b="0" dirty="0">
                <a:solidFill>
                  <a:schemeClr val="tx1"/>
                </a:solidFill>
                <a:effectLst/>
                <a:latin typeface="Consolas" panose="020B0609020204030204" pitchFamily="49" charset="0"/>
              </a:rPr>
              <a:t>: Protects against malicious attacks and helps meet compliance requirements by controlling access to internal resources.</a:t>
            </a:r>
          </a:p>
          <a:p>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p:txBody>
          <a:bodyPr/>
          <a:lstStyle/>
          <a:p>
            <a:fld id="{48F63A3B-78C7-47BE-AE5E-E10140E04643}" type="slidenum">
              <a:rPr lang="en-US" smtClean="0"/>
              <a:pPr/>
              <a:t>13</a:t>
            </a:fld>
            <a:endParaRPr lang="en-US" dirty="0"/>
          </a:p>
        </p:txBody>
      </p:sp>
    </p:spTree>
    <p:extLst>
      <p:ext uri="{BB962C8B-B14F-4D97-AF65-F5344CB8AC3E}">
        <p14:creationId xmlns:p14="http://schemas.microsoft.com/office/powerpoint/2010/main" val="2685150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1255597" y="1548584"/>
            <a:ext cx="9875463" cy="604685"/>
          </a:xfrm>
        </p:spPr>
        <p:txBody>
          <a:bodyPr/>
          <a:lstStyle/>
          <a:p>
            <a:r>
              <a:rPr lang="en-US" dirty="0"/>
              <a:t>Lab</a:t>
            </a:r>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p:txBody>
          <a:bodyPr/>
          <a:lstStyle/>
          <a:p>
            <a:fld id="{48F63A3B-78C7-47BE-AE5E-E10140E04643}" type="slidenum">
              <a:rPr lang="en-US" smtClean="0"/>
              <a:pPr/>
              <a:t>14</a:t>
            </a:fld>
            <a:endParaRPr lang="en-US" dirty="0"/>
          </a:p>
        </p:txBody>
      </p:sp>
    </p:spTree>
    <p:extLst>
      <p:ext uri="{BB962C8B-B14F-4D97-AF65-F5344CB8AC3E}">
        <p14:creationId xmlns:p14="http://schemas.microsoft.com/office/powerpoint/2010/main" val="1813142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p:txBody>
          <a:bodyPr/>
          <a:lstStyle/>
          <a:p>
            <a:r>
              <a:rPr lang="en-US" dirty="0"/>
              <a:t>Radhey Mishra</a:t>
            </a:r>
          </a:p>
          <a:p>
            <a:r>
              <a:rPr lang="en-US" dirty="0"/>
              <a:t>+91-96500-65900</a:t>
            </a:r>
          </a:p>
          <a:p>
            <a:r>
              <a:rPr lang="en-US" dirty="0"/>
              <a:t>stepuplogics@gmail.com </a:t>
            </a:r>
          </a:p>
          <a:p>
            <a:r>
              <a:rPr lang="en-US" dirty="0"/>
              <a:t>www.stepuplogics.com</a:t>
            </a:r>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353961"/>
            <a:ext cx="6583680" cy="717755"/>
          </a:xfrm>
        </p:spPr>
        <p:txBody>
          <a:bodyPr/>
          <a:lstStyle/>
          <a:p>
            <a:r>
              <a:rPr lang="en-US" dirty="0"/>
              <a:t>agenda</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1071716"/>
            <a:ext cx="7610168" cy="4970268"/>
          </a:xfrm>
        </p:spPr>
        <p:txBody>
          <a:bodyPr>
            <a:normAutofit fontScale="92500" lnSpcReduction="10000"/>
          </a:bodyPr>
          <a:lstStyle/>
          <a:p>
            <a:pPr marL="342900" indent="-342900">
              <a:buFont typeface="Arial" panose="020B0604020202020204" pitchFamily="34" charset="0"/>
              <a:buChar char="•"/>
            </a:pPr>
            <a:r>
              <a:rPr lang="en-IN" sz="1800" dirty="0"/>
              <a:t>Identity Server</a:t>
            </a:r>
          </a:p>
          <a:p>
            <a:pPr marL="342900" indent="-342900">
              <a:buFont typeface="Arial" panose="020B0604020202020204" pitchFamily="34" charset="0"/>
              <a:buChar char="•"/>
            </a:pPr>
            <a:r>
              <a:rPr lang="en-IN" sz="1800" dirty="0"/>
              <a:t>Active Directory</a:t>
            </a:r>
          </a:p>
          <a:p>
            <a:pPr marL="342900" indent="-342900">
              <a:buFont typeface="Arial" panose="020B0604020202020204" pitchFamily="34" charset="0"/>
              <a:buChar char="•"/>
            </a:pPr>
            <a:r>
              <a:rPr lang="en-IN" sz="1800" dirty="0"/>
              <a:t>Azure Entra ID (Identity Server) </a:t>
            </a:r>
            <a:r>
              <a:rPr lang="en-US" sz="1800" dirty="0"/>
              <a:t>Roles, RBAC, Custom Roles</a:t>
            </a:r>
          </a:p>
          <a:p>
            <a:pPr marL="342900" indent="-342900">
              <a:buFont typeface="Arial" panose="020B0604020202020204" pitchFamily="34" charset="0"/>
              <a:buChar char="•"/>
            </a:pPr>
            <a:r>
              <a:rPr lang="en-IN" sz="1800" dirty="0"/>
              <a:t>On Premise AD vs Entra ID</a:t>
            </a:r>
          </a:p>
          <a:p>
            <a:pPr marL="342900" indent="-342900">
              <a:buFont typeface="Arial" panose="020B0604020202020204" pitchFamily="34" charset="0"/>
              <a:buChar char="•"/>
            </a:pPr>
            <a:r>
              <a:rPr lang="en-IN" sz="1800" dirty="0"/>
              <a:t>Entra ID Connect</a:t>
            </a:r>
          </a:p>
          <a:p>
            <a:pPr marL="342900" indent="-342900">
              <a:buFont typeface="Arial" panose="020B0604020202020204" pitchFamily="34" charset="0"/>
              <a:buChar char="•"/>
            </a:pPr>
            <a:r>
              <a:rPr lang="en-IN" sz="1800" dirty="0"/>
              <a:t>Entra ID features(Password Hash Synchronization, Pass-Through Authentication, Federated Integration, Synchronization, Health Monitoring, Filtering, Password Writeback, Device Writeback, Automatic Upgrade)</a:t>
            </a:r>
          </a:p>
          <a:p>
            <a:pPr marL="342900" indent="-342900">
              <a:buFont typeface="Arial" panose="020B0604020202020204" pitchFamily="34" charset="0"/>
              <a:buChar char="•"/>
            </a:pPr>
            <a:r>
              <a:rPr lang="en-IN" sz="1800" dirty="0"/>
              <a:t>Multifactor Authentication</a:t>
            </a:r>
          </a:p>
          <a:p>
            <a:pPr marL="342900" indent="-342900">
              <a:buFont typeface="Arial" panose="020B0604020202020204" pitchFamily="34" charset="0"/>
              <a:buChar char="•"/>
            </a:pPr>
            <a:r>
              <a:rPr lang="en-IN" sz="1800" dirty="0"/>
              <a:t>Custom Domain</a:t>
            </a:r>
          </a:p>
          <a:p>
            <a:pPr marL="342900" indent="-342900">
              <a:buFont typeface="Arial" panose="020B0604020202020204" pitchFamily="34" charset="0"/>
              <a:buChar char="•"/>
            </a:pPr>
            <a:r>
              <a:rPr lang="en-US" sz="1800" dirty="0"/>
              <a:t>Azure Active Directory Self-Service Password Reset (SSPR)</a:t>
            </a:r>
          </a:p>
          <a:p>
            <a:pPr marL="342900" indent="-342900">
              <a:buFont typeface="Arial" panose="020B0604020202020204" pitchFamily="34" charset="0"/>
              <a:buChar char="•"/>
            </a:pPr>
            <a:r>
              <a:rPr lang="en-IN" sz="1800" dirty="0"/>
              <a:t>Azure Application Proxy</a:t>
            </a:r>
          </a:p>
          <a:p>
            <a:pPr marL="342900" indent="-342900">
              <a:buFont typeface="Arial" panose="020B0604020202020204" pitchFamily="34" charset="0"/>
              <a:buChar char="•"/>
            </a:pPr>
            <a:endParaRPr lang="en-IN" sz="1800" dirty="0"/>
          </a:p>
          <a:p>
            <a:pPr marL="342900" indent="-342900">
              <a:buFont typeface="Arial" panose="020B0604020202020204" pitchFamily="34" charset="0"/>
              <a:buChar char="•"/>
            </a:pPr>
            <a:endParaRPr lang="en-IN" sz="1800" dirty="0"/>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lang="en-IN" sz="1800" dirty="0"/>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lang="en-US" sz="1800" dirty="0"/>
          </a:p>
          <a:p>
            <a:endParaRPr lang="en-US" dirty="0"/>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6" y="741680"/>
            <a:ext cx="8071034" cy="731520"/>
          </a:xfrm>
        </p:spPr>
        <p:txBody>
          <a:bodyPr/>
          <a:lstStyle/>
          <a:p>
            <a:r>
              <a:rPr lang="en-IN" sz="3600" dirty="0"/>
              <a:t>Identity Server</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4" y="1757681"/>
            <a:ext cx="8071035" cy="4043046"/>
          </a:xfrm>
        </p:spPr>
        <p:txBody>
          <a:bodyPr>
            <a:normAutofit/>
          </a:bodyPr>
          <a:lstStyle/>
          <a:p>
            <a:r>
              <a:rPr lang="en-US" b="0" dirty="0">
                <a:solidFill>
                  <a:schemeClr val="tx1"/>
                </a:solidFill>
                <a:effectLst/>
                <a:latin typeface="Consolas" panose="020B0609020204030204" pitchFamily="49" charset="0"/>
              </a:rPr>
              <a:t>An Identity Server is a tool that manages who can access various applications and services within an organization. Think of it like a security guard at the entrance of a building.</a:t>
            </a:r>
          </a:p>
          <a:p>
            <a:r>
              <a:rPr lang="en-US" b="0" dirty="0">
                <a:solidFill>
                  <a:schemeClr val="tx1"/>
                </a:solidFill>
                <a:effectLst/>
                <a:latin typeface="Consolas" panose="020B0609020204030204" pitchFamily="49" charset="0"/>
              </a:rPr>
              <a:t>Identity Server is an open-source authentication and authorization platform that implements the OpenID Connect and OAuth 2.0 standards. It provides developers with a way to add centralized login functionality to applications, ensuring that users can authenticate securely and access resources according to their permissions.</a:t>
            </a:r>
          </a:p>
          <a:p>
            <a:pPr marL="0" indent="0">
              <a:buNone/>
            </a:pP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1212731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6" y="741680"/>
            <a:ext cx="8071034" cy="731520"/>
          </a:xfrm>
        </p:spPr>
        <p:txBody>
          <a:bodyPr/>
          <a:lstStyle/>
          <a:p>
            <a:r>
              <a:rPr lang="en-IN" sz="3600" dirty="0"/>
              <a:t>Active Directory</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4" y="1757681"/>
            <a:ext cx="8071035" cy="4043046"/>
          </a:xfrm>
        </p:spPr>
        <p:txBody>
          <a:bodyPr>
            <a:normAutofit/>
          </a:bodyPr>
          <a:lstStyle/>
          <a:p>
            <a:r>
              <a:rPr lang="en-US" b="0" dirty="0">
                <a:solidFill>
                  <a:schemeClr val="tx1"/>
                </a:solidFill>
                <a:effectLst/>
                <a:latin typeface="Consolas" panose="020B0609020204030204" pitchFamily="49" charset="0"/>
              </a:rPr>
              <a:t>Active directory is an identity provider. Microsoft introduced it with Windows Server 2000. It is a centralized repository of users, groups, devices, and organizational units. </a:t>
            </a:r>
          </a:p>
          <a:p>
            <a:r>
              <a:rPr lang="en-US" b="0" dirty="0">
                <a:solidFill>
                  <a:schemeClr val="tx1"/>
                </a:solidFill>
                <a:effectLst/>
                <a:latin typeface="Consolas" panose="020B0609020204030204" pitchFamily="49" charset="0"/>
              </a:rPr>
              <a:t>It manages group policies to control different objects and provides a centralized authentication system.</a:t>
            </a:r>
          </a:p>
          <a:p>
            <a:pPr marL="0" indent="0">
              <a:buNone/>
            </a:pP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p:txBody>
          <a:bodyPr/>
          <a:lstStyle/>
          <a:p>
            <a:fld id="{48F63A3B-78C7-47BE-AE5E-E10140E04643}" type="slidenum">
              <a:rPr lang="en-US" smtClean="0"/>
              <a:pPr/>
              <a:t>4</a:t>
            </a:fld>
            <a:endParaRPr lang="en-US" dirty="0"/>
          </a:p>
        </p:txBody>
      </p:sp>
    </p:spTree>
    <p:extLst>
      <p:ext uri="{BB962C8B-B14F-4D97-AF65-F5344CB8AC3E}">
        <p14:creationId xmlns:p14="http://schemas.microsoft.com/office/powerpoint/2010/main" val="291380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6" y="741680"/>
            <a:ext cx="8071034" cy="731520"/>
          </a:xfrm>
        </p:spPr>
        <p:txBody>
          <a:bodyPr/>
          <a:lstStyle/>
          <a:p>
            <a:r>
              <a:rPr lang="en-IN" sz="3600" dirty="0"/>
              <a:t>Azure Entra ID (Identity Server)</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4" y="1757681"/>
            <a:ext cx="8071035" cy="4043046"/>
          </a:xfrm>
        </p:spPr>
        <p:txBody>
          <a:bodyPr>
            <a:normAutofit/>
          </a:bodyPr>
          <a:lstStyle/>
          <a:p>
            <a:r>
              <a:rPr lang="en-US" b="0" dirty="0">
                <a:solidFill>
                  <a:schemeClr val="tx1"/>
                </a:solidFill>
                <a:effectLst/>
                <a:latin typeface="Consolas" panose="020B0609020204030204" pitchFamily="49" charset="0"/>
              </a:rPr>
              <a:t>Azure Active Directory (Azure AD) is a cloud-based identity and access management service provided by Microsoft. It helps organizations manage user identities and access to resources both on-premises and in the cloud. </a:t>
            </a:r>
          </a:p>
          <a:p>
            <a:r>
              <a:rPr lang="en-US" b="0" dirty="0">
                <a:solidFill>
                  <a:schemeClr val="tx1"/>
                </a:solidFill>
                <a:effectLst/>
                <a:latin typeface="Consolas" panose="020B0609020204030204" pitchFamily="49" charset="0"/>
              </a:rPr>
              <a:t>Azure AD offers features like single sign-on, multi-factor authentication, and conditional access to ensure secure and efficient management of users and resources.</a:t>
            </a:r>
          </a:p>
          <a:p>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p:txBody>
          <a:bodyPr/>
          <a:lstStyle/>
          <a:p>
            <a:fld id="{48F63A3B-78C7-47BE-AE5E-E10140E04643}" type="slidenum">
              <a:rPr lang="en-US" smtClean="0"/>
              <a:pPr/>
              <a:t>5</a:t>
            </a:fld>
            <a:endParaRPr lang="en-US" dirty="0"/>
          </a:p>
        </p:txBody>
      </p:sp>
    </p:spTree>
    <p:extLst>
      <p:ext uri="{BB962C8B-B14F-4D97-AF65-F5344CB8AC3E}">
        <p14:creationId xmlns:p14="http://schemas.microsoft.com/office/powerpoint/2010/main" val="63292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6" y="741680"/>
            <a:ext cx="8071034" cy="731520"/>
          </a:xfrm>
        </p:spPr>
        <p:txBody>
          <a:bodyPr/>
          <a:lstStyle/>
          <a:p>
            <a:r>
              <a:rPr lang="en-IN" sz="3600" dirty="0"/>
              <a:t>Azure Entra ID </a:t>
            </a:r>
            <a:r>
              <a:rPr lang="en-US" sz="3600" dirty="0"/>
              <a:t>Roles</a:t>
            </a:r>
            <a:endParaRPr lang="en-IN" sz="3600" dirty="0"/>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4" y="1757681"/>
            <a:ext cx="8071035" cy="4043046"/>
          </a:xfrm>
        </p:spPr>
        <p:txBody>
          <a:bodyPr>
            <a:normAutofit/>
          </a:bodyPr>
          <a:lstStyle/>
          <a:p>
            <a:r>
              <a:rPr lang="en-US" b="0" dirty="0">
                <a:solidFill>
                  <a:schemeClr val="tx1"/>
                </a:solidFill>
                <a:effectLst/>
                <a:latin typeface="Consolas" panose="020B0609020204030204" pitchFamily="49" charset="0"/>
              </a:rPr>
              <a:t>The roles that can manage only azure AD resource, like if you remember in on premises in Active directory we have a role that called Domain Admin that role manage the domain controller in Active directory, that basically create the user manage the password and manage the group policies, Similarly azure AD roles manage azure AD.</a:t>
            </a:r>
          </a:p>
          <a:p>
            <a:r>
              <a:rPr lang="en-US" b="0" dirty="0">
                <a:solidFill>
                  <a:srgbClr val="6796E6"/>
                </a:solidFill>
                <a:effectLst/>
                <a:latin typeface="Consolas" panose="020B0609020204030204" pitchFamily="49" charset="0"/>
              </a:rPr>
              <a:t>1)</a:t>
            </a:r>
            <a:r>
              <a:rPr lang="en-US" b="0" dirty="0">
                <a:solidFill>
                  <a:srgbClr val="CCCCCC"/>
                </a:solidFill>
                <a:effectLst/>
                <a:latin typeface="Consolas" panose="020B0609020204030204" pitchFamily="49" charset="0"/>
              </a:rPr>
              <a:t> </a:t>
            </a:r>
            <a:r>
              <a:rPr lang="en-US" b="1" dirty="0">
                <a:solidFill>
                  <a:srgbClr val="569CD6"/>
                </a:solidFill>
                <a:effectLst/>
                <a:latin typeface="Consolas" panose="020B0609020204030204" pitchFamily="49" charset="0"/>
              </a:rPr>
              <a:t>Global Administrator</a:t>
            </a:r>
          </a:p>
          <a:p>
            <a:r>
              <a:rPr lang="en-US" b="0" dirty="0">
                <a:solidFill>
                  <a:srgbClr val="6796E6"/>
                </a:solidFill>
                <a:effectLst/>
                <a:latin typeface="Consolas" panose="020B0609020204030204" pitchFamily="49" charset="0"/>
              </a:rPr>
              <a:t>2)</a:t>
            </a:r>
            <a:r>
              <a:rPr lang="en-US" b="0" dirty="0">
                <a:solidFill>
                  <a:srgbClr val="CCCCCC"/>
                </a:solidFill>
                <a:effectLst/>
                <a:latin typeface="Consolas" panose="020B0609020204030204" pitchFamily="49" charset="0"/>
              </a:rPr>
              <a:t> </a:t>
            </a:r>
            <a:r>
              <a:rPr lang="en-US" b="1" dirty="0">
                <a:solidFill>
                  <a:srgbClr val="569CD6"/>
                </a:solidFill>
                <a:effectLst/>
                <a:latin typeface="Consolas" panose="020B0609020204030204" pitchFamily="49" charset="0"/>
              </a:rPr>
              <a:t>User administrator</a:t>
            </a:r>
            <a:endParaRPr lang="en-US" dirty="0">
              <a:solidFill>
                <a:srgbClr val="CCCCCC"/>
              </a:solidFill>
              <a:latin typeface="Consolas" panose="020B0609020204030204" pitchFamily="49" charset="0"/>
            </a:endParaRPr>
          </a:p>
          <a:p>
            <a:r>
              <a:rPr lang="en-US" b="0" dirty="0">
                <a:solidFill>
                  <a:srgbClr val="6796E6"/>
                </a:solidFill>
                <a:effectLst/>
                <a:latin typeface="Consolas" panose="020B0609020204030204" pitchFamily="49" charset="0"/>
              </a:rPr>
              <a:t>2)</a:t>
            </a:r>
            <a:r>
              <a:rPr lang="en-US" b="0" dirty="0">
                <a:solidFill>
                  <a:srgbClr val="CCCCCC"/>
                </a:solidFill>
                <a:effectLst/>
                <a:latin typeface="Consolas" panose="020B0609020204030204" pitchFamily="49" charset="0"/>
              </a:rPr>
              <a:t> </a:t>
            </a:r>
            <a:r>
              <a:rPr lang="en-US" b="1" dirty="0">
                <a:solidFill>
                  <a:srgbClr val="569CD6"/>
                </a:solidFill>
                <a:effectLst/>
                <a:latin typeface="Consolas" panose="020B0609020204030204" pitchFamily="49" charset="0"/>
              </a:rPr>
              <a:t>Billing administrator</a:t>
            </a:r>
            <a:endParaRPr lang="en-US" b="0" dirty="0">
              <a:solidFill>
                <a:srgbClr val="CCCCCC"/>
              </a:solidFill>
              <a:effectLst/>
              <a:latin typeface="Consolas" panose="020B0609020204030204" pitchFamily="49" charset="0"/>
            </a:endParaRPr>
          </a:p>
          <a:p>
            <a:pPr marL="0" indent="0">
              <a:buNone/>
            </a:pPr>
            <a:endParaRPr lang="en-US" b="0" dirty="0">
              <a:solidFill>
                <a:schemeClr val="tx1"/>
              </a:solidFill>
              <a:effectLst/>
              <a:latin typeface="Consolas" panose="020B0609020204030204" pitchFamily="49" charset="0"/>
            </a:endParaRP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p:txBody>
          <a:bodyPr/>
          <a:lstStyle/>
          <a:p>
            <a:fld id="{48F63A3B-78C7-47BE-AE5E-E10140E04643}" type="slidenum">
              <a:rPr lang="en-US" smtClean="0"/>
              <a:pPr/>
              <a:t>6</a:t>
            </a:fld>
            <a:endParaRPr lang="en-US" dirty="0"/>
          </a:p>
        </p:txBody>
      </p:sp>
    </p:spTree>
    <p:extLst>
      <p:ext uri="{BB962C8B-B14F-4D97-AF65-F5344CB8AC3E}">
        <p14:creationId xmlns:p14="http://schemas.microsoft.com/office/powerpoint/2010/main" val="1648627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6" y="741680"/>
            <a:ext cx="8071034" cy="731520"/>
          </a:xfrm>
        </p:spPr>
        <p:txBody>
          <a:bodyPr/>
          <a:lstStyle/>
          <a:p>
            <a:r>
              <a:rPr lang="en-IN" sz="3600" dirty="0"/>
              <a:t>Azure Entra ID </a:t>
            </a:r>
            <a:r>
              <a:rPr lang="en-US" sz="3600" dirty="0"/>
              <a:t>RBAC, Custom Roles</a:t>
            </a:r>
            <a:endParaRPr lang="en-IN" sz="3600" dirty="0"/>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4" y="1757681"/>
            <a:ext cx="8071035" cy="4043046"/>
          </a:xfrm>
        </p:spPr>
        <p:txBody>
          <a:bodyPr>
            <a:normAutofit/>
          </a:bodyPr>
          <a:lstStyle/>
          <a:p>
            <a:r>
              <a:rPr lang="en-US" b="0" dirty="0">
                <a:solidFill>
                  <a:schemeClr val="tx1"/>
                </a:solidFill>
                <a:effectLst/>
                <a:latin typeface="Consolas" panose="020B0609020204030204" pitchFamily="49" charset="0"/>
              </a:rPr>
              <a:t>Azure role-based access control (Azure RBAC) helps us to manage the access of Azure resources, means what all access is required for a resource read or write, and at what level  access is required role based or group based or subscription level.</a:t>
            </a:r>
          </a:p>
          <a:p>
            <a:r>
              <a:rPr lang="en-US" b="0" dirty="0">
                <a:solidFill>
                  <a:schemeClr val="tx1"/>
                </a:solidFill>
                <a:effectLst/>
                <a:latin typeface="Consolas" panose="020B0609020204030204" pitchFamily="49" charset="0"/>
              </a:rPr>
              <a:t>A role assignment consists of three elements: security principle, role definition and scope.</a:t>
            </a:r>
          </a:p>
          <a:p>
            <a:pPr marL="400050" lvl="1" indent="0">
              <a:buNone/>
            </a:pPr>
            <a:r>
              <a:rPr lang="en-US" b="1" dirty="0">
                <a:solidFill>
                  <a:srgbClr val="569CD6"/>
                </a:solidFill>
                <a:latin typeface="Consolas" panose="020B0609020204030204" pitchFamily="49" charset="0"/>
              </a:rPr>
              <a:t>1) Security principle</a:t>
            </a:r>
          </a:p>
          <a:p>
            <a:pPr marL="400050" lvl="1" indent="0">
              <a:buNone/>
            </a:pPr>
            <a:r>
              <a:rPr lang="en-US" b="1" dirty="0">
                <a:solidFill>
                  <a:srgbClr val="569CD6"/>
                </a:solidFill>
                <a:latin typeface="Consolas" panose="020B0609020204030204" pitchFamily="49" charset="0"/>
              </a:rPr>
              <a:t>2) Role definition</a:t>
            </a:r>
          </a:p>
          <a:p>
            <a:pPr marL="400050" lvl="1" indent="0">
              <a:buNone/>
            </a:pPr>
            <a:r>
              <a:rPr lang="en-US" b="1" dirty="0">
                <a:solidFill>
                  <a:srgbClr val="569CD6"/>
                </a:solidFill>
                <a:latin typeface="Consolas" panose="020B0609020204030204" pitchFamily="49" charset="0"/>
              </a:rPr>
              <a:t>3) Scope</a:t>
            </a:r>
          </a:p>
          <a:p>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p:txBody>
          <a:bodyPr/>
          <a:lstStyle/>
          <a:p>
            <a:fld id="{48F63A3B-78C7-47BE-AE5E-E10140E04643}" type="slidenum">
              <a:rPr lang="en-US" smtClean="0"/>
              <a:pPr/>
              <a:t>7</a:t>
            </a:fld>
            <a:endParaRPr lang="en-US" dirty="0"/>
          </a:p>
        </p:txBody>
      </p:sp>
    </p:spTree>
    <p:extLst>
      <p:ext uri="{BB962C8B-B14F-4D97-AF65-F5344CB8AC3E}">
        <p14:creationId xmlns:p14="http://schemas.microsoft.com/office/powerpoint/2010/main" val="1054725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6" y="741680"/>
            <a:ext cx="8071034" cy="731520"/>
          </a:xfrm>
        </p:spPr>
        <p:txBody>
          <a:bodyPr/>
          <a:lstStyle/>
          <a:p>
            <a:r>
              <a:rPr lang="en-IN" sz="3600" dirty="0"/>
              <a:t>On Premise AD vs Entra ID</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4" y="1757681"/>
            <a:ext cx="8071035" cy="4043046"/>
          </a:xfrm>
        </p:spPr>
        <p:txBody>
          <a:bodyPr>
            <a:normAutofit/>
          </a:bodyPr>
          <a:lstStyle/>
          <a:p>
            <a:r>
              <a:rPr lang="en-US" b="0" dirty="0">
                <a:solidFill>
                  <a:schemeClr val="tx1"/>
                </a:solidFill>
                <a:effectLst/>
                <a:latin typeface="Consolas" panose="020B0609020204030204" pitchFamily="49" charset="0"/>
              </a:rPr>
              <a:t>On Premise AD uses NTDS(Jet database), it can add machine to domain, it can apply group policy.</a:t>
            </a:r>
          </a:p>
          <a:p>
            <a:r>
              <a:rPr lang="en-US" b="0" dirty="0">
                <a:solidFill>
                  <a:schemeClr val="tx1"/>
                </a:solidFill>
                <a:effectLst/>
                <a:latin typeface="Consolas" panose="020B0609020204030204" pitchFamily="49" charset="0"/>
              </a:rPr>
              <a:t>On Premise AD require physical or VM to deploy, and replication is possible between DC's</a:t>
            </a:r>
          </a:p>
          <a:p>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p:txBody>
          <a:bodyPr/>
          <a:lstStyle/>
          <a:p>
            <a:fld id="{48F63A3B-78C7-47BE-AE5E-E10140E04643}" type="slidenum">
              <a:rPr lang="en-US" smtClean="0"/>
              <a:pPr/>
              <a:t>8</a:t>
            </a:fld>
            <a:endParaRPr lang="en-US" dirty="0"/>
          </a:p>
        </p:txBody>
      </p:sp>
    </p:spTree>
    <p:extLst>
      <p:ext uri="{BB962C8B-B14F-4D97-AF65-F5344CB8AC3E}">
        <p14:creationId xmlns:p14="http://schemas.microsoft.com/office/powerpoint/2010/main" val="223210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6" y="741680"/>
            <a:ext cx="8071034" cy="731520"/>
          </a:xfrm>
        </p:spPr>
        <p:txBody>
          <a:bodyPr/>
          <a:lstStyle/>
          <a:p>
            <a:r>
              <a:rPr lang="en-IN" sz="3600" dirty="0"/>
              <a:t>Entra ID Connect</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4" y="1757681"/>
            <a:ext cx="8071035" cy="4043046"/>
          </a:xfrm>
        </p:spPr>
        <p:txBody>
          <a:bodyPr>
            <a:normAutofit/>
          </a:bodyPr>
          <a:lstStyle/>
          <a:p>
            <a:r>
              <a:rPr lang="en-US" b="0" dirty="0">
                <a:solidFill>
                  <a:schemeClr val="tx1"/>
                </a:solidFill>
                <a:effectLst/>
                <a:latin typeface="Consolas" panose="020B0609020204030204" pitchFamily="49" charset="0"/>
              </a:rPr>
              <a:t>Synchronizing on premise AD users to Azure AD we use AD Connect, we can download this tool and install in any of the member server or any domain controller in our On-Premise Environment</a:t>
            </a:r>
          </a:p>
          <a:p>
            <a:pPr marL="400050" lvl="1" indent="0">
              <a:buNone/>
            </a:pPr>
            <a:r>
              <a:rPr lang="en-US" b="0" dirty="0">
                <a:solidFill>
                  <a:schemeClr val="tx1"/>
                </a:solidFill>
                <a:effectLst/>
                <a:latin typeface="Consolas" panose="020B0609020204030204" pitchFamily="49" charset="0"/>
              </a:rPr>
              <a:t>- User can use a single identity to access on-premises application and cloud services such as Microsoft 365.</a:t>
            </a:r>
          </a:p>
          <a:p>
            <a:pPr marL="400050" lvl="1" indent="0">
              <a:buNone/>
            </a:pPr>
            <a:r>
              <a:rPr lang="en-US" b="0" dirty="0">
                <a:solidFill>
                  <a:schemeClr val="tx1"/>
                </a:solidFill>
                <a:effectLst/>
                <a:latin typeface="Consolas" panose="020B0609020204030204" pitchFamily="49" charset="0"/>
              </a:rPr>
              <a:t>- Single tool provide an easy deployment experience for synchronizing and sign in.</a:t>
            </a:r>
          </a:p>
          <a:p>
            <a:pPr marL="400050" lvl="1" indent="0">
              <a:buNone/>
            </a:pPr>
            <a:r>
              <a:rPr lang="en-US" b="0" dirty="0">
                <a:solidFill>
                  <a:schemeClr val="tx1"/>
                </a:solidFill>
                <a:effectLst/>
                <a:latin typeface="Consolas" panose="020B0609020204030204" pitchFamily="49" charset="0"/>
              </a:rPr>
              <a:t>- Provides the newest capabilities for your scenario. Azure AD connect replaces older version identity integration tools like DirSync and Azure AD Sync</a:t>
            </a:r>
          </a:p>
          <a:p>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p:txBody>
          <a:bodyPr/>
          <a:lstStyle/>
          <a:p>
            <a:fld id="{48F63A3B-78C7-47BE-AE5E-E10140E04643}" type="slidenum">
              <a:rPr lang="en-US" smtClean="0"/>
              <a:pPr/>
              <a:t>9</a:t>
            </a:fld>
            <a:endParaRPr lang="en-US" dirty="0"/>
          </a:p>
        </p:txBody>
      </p:sp>
    </p:spTree>
    <p:extLst>
      <p:ext uri="{BB962C8B-B14F-4D97-AF65-F5344CB8AC3E}">
        <p14:creationId xmlns:p14="http://schemas.microsoft.com/office/powerpoint/2010/main" val="267801334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6DBB56F-4362-4386-A1A1-3DF89889661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TM02900688[[fn=Facet]]</Template>
  <TotalTime>1606</TotalTime>
  <Words>892</Words>
  <Application>Microsoft Office PowerPoint</Application>
  <PresentationFormat>Widescreen</PresentationFormat>
  <Paragraphs>91</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Consolas</vt:lpstr>
      <vt:lpstr>Trebuchet MS</vt:lpstr>
      <vt:lpstr>Wingdings 3</vt:lpstr>
      <vt:lpstr>Facet</vt:lpstr>
      <vt:lpstr>Azure Identity Server or Entra ID</vt:lpstr>
      <vt:lpstr>agenda</vt:lpstr>
      <vt:lpstr>Identity Server</vt:lpstr>
      <vt:lpstr>Active Directory</vt:lpstr>
      <vt:lpstr>Azure Entra ID (Identity Server)</vt:lpstr>
      <vt:lpstr>Azure Entra ID Roles</vt:lpstr>
      <vt:lpstr>Azure Entra ID RBAC, Custom Roles</vt:lpstr>
      <vt:lpstr>On Premise AD vs Entra ID</vt:lpstr>
      <vt:lpstr>Entra ID Connect</vt:lpstr>
      <vt:lpstr>Entra ID features</vt:lpstr>
      <vt:lpstr>Multifactor Authentication</vt:lpstr>
      <vt:lpstr>Azure Active Directory Self-Service Password Reset (SSPR)</vt:lpstr>
      <vt:lpstr>Azure Application Proxy</vt:lpstr>
      <vt:lpstr>Lab</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Mishra 24h</dc:creator>
  <cp:lastModifiedBy>Mishra 24h</cp:lastModifiedBy>
  <cp:revision>19</cp:revision>
  <dcterms:created xsi:type="dcterms:W3CDTF">2024-09-21T14:14:01Z</dcterms:created>
  <dcterms:modified xsi:type="dcterms:W3CDTF">2024-09-27T06:26:00Z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