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3" r:id="rId4"/>
  </p:sldMasterIdLst>
  <p:notesMasterIdLst>
    <p:notesMasterId r:id="rId17"/>
  </p:notesMasterIdLst>
  <p:handoutMasterIdLst>
    <p:handoutMasterId r:id="rId18"/>
  </p:handoutMasterIdLst>
  <p:sldIdLst>
    <p:sldId id="312" r:id="rId5"/>
    <p:sldId id="304" r:id="rId6"/>
    <p:sldId id="322" r:id="rId7"/>
    <p:sldId id="325" r:id="rId8"/>
    <p:sldId id="326" r:id="rId9"/>
    <p:sldId id="329" r:id="rId10"/>
    <p:sldId id="330" r:id="rId11"/>
    <p:sldId id="331" r:id="rId12"/>
    <p:sldId id="335" r:id="rId13"/>
    <p:sldId id="333" r:id="rId14"/>
    <p:sldId id="334" r:id="rId15"/>
    <p:sldId id="297" r:id="rId16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88" autoAdjust="0"/>
  </p:normalViewPr>
  <p:slideViewPr>
    <p:cSldViewPr snapToGrid="0" snapToObjects="1">
      <p:cViewPr varScale="1">
        <p:scale>
          <a:sx n="78" d="100"/>
          <a:sy n="78" d="100"/>
        </p:scale>
        <p:origin x="878" y="72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6860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7114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8680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6683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0472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8113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651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3526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064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58077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801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26265548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59117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96275051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301847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491123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969432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1631351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7611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687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128090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2919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6026457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11853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72733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996800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A554E83-9B56-6892-7913-4EE71C1F6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DE03E853-F0B5-2161-4206-CCE3E4755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1967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8A07DE7F-CC4B-A2F3-EFDE-355B4D3BA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516C4EC-7E66-B74E-0977-4B2DEEAE6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051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4AE65F5-8806-CC19-DA33-7264921C33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3684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B320217-84FB-1CC5-0CD3-AE6C262A4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0015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536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  <p:sldLayoutId id="2147483709" r:id="rId16"/>
    <p:sldLayoutId id="2147483710" r:id="rId17"/>
    <p:sldLayoutId id="2147483711" r:id="rId18"/>
    <p:sldLayoutId id="2147483712" r:id="rId19"/>
    <p:sldLayoutId id="2147483713" r:id="rId20"/>
    <p:sldLayoutId id="2147483716" r:id="rId21"/>
    <p:sldLayoutId id="2147483680" r:id="rId22"/>
    <p:sldLayoutId id="2147483653" r:id="rId23"/>
    <p:sldLayoutId id="2147483685" r:id="rId24"/>
    <p:sldLayoutId id="2147483687" r:id="rId25"/>
    <p:sldLayoutId id="2147483689" r:id="rId26"/>
    <p:sldLayoutId id="2147483692" r:id="rId2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1" y="810227"/>
            <a:ext cx="5665090" cy="3831221"/>
          </a:xfrm>
        </p:spPr>
        <p:txBody>
          <a:bodyPr anchor="ctr"/>
          <a:lstStyle/>
          <a:p>
            <a:r>
              <a:rPr lang="en-US" dirty="0"/>
              <a:t>AZURE KUBERNETES SERVICE</a:t>
            </a: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D62608-F5E4-7EC0-5EF0-4F988DDD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4" y="457199"/>
            <a:ext cx="9875463" cy="604685"/>
          </a:xfrm>
        </p:spPr>
        <p:txBody>
          <a:bodyPr/>
          <a:lstStyle/>
          <a:p>
            <a:r>
              <a:rPr lang="en-US" dirty="0"/>
              <a:t>Use Case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288BD9B8-D6A6-D55A-830D-4D3CC2DC39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50564" y="1327355"/>
            <a:ext cx="5829147" cy="4937266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CFAD14-1AAA-8CDA-A49B-523FD6C66F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738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D62608-F5E4-7EC0-5EF0-4F988DDD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5597" y="1548584"/>
            <a:ext cx="9875463" cy="604685"/>
          </a:xfrm>
        </p:spPr>
        <p:txBody>
          <a:bodyPr/>
          <a:lstStyle/>
          <a:p>
            <a:r>
              <a:rPr lang="en-US" dirty="0"/>
              <a:t>Demo – Create a cluster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CFAD14-1AAA-8CDA-A49B-523FD6C66F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142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5CEF2-E667-BBB5-2EA6-C06F93B6DE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Radhey Mishra</a:t>
            </a:r>
          </a:p>
          <a:p>
            <a:r>
              <a:rPr lang="en-US" dirty="0"/>
              <a:t>+91-96500-65900</a:t>
            </a:r>
          </a:p>
          <a:p>
            <a:r>
              <a:rPr lang="en-US" dirty="0"/>
              <a:t>stepuplogics@gmail.com </a:t>
            </a:r>
          </a:p>
          <a:p>
            <a:r>
              <a:rPr lang="en-US" dirty="0"/>
              <a:t>www.stepuplogics.com</a:t>
            </a: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5"/>
            <a:ext cx="6583680" cy="771526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60880"/>
            <a:ext cx="7610168" cy="408110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Introduction to AKS and how does it works?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800" dirty="0"/>
              <a:t>AKS Architecture (</a:t>
            </a:r>
            <a:r>
              <a:rPr lang="en-US" sz="1800" dirty="0"/>
              <a:t>Control plane, Worker node)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Kubernetes Components (pods, deployment, Services, </a:t>
            </a:r>
            <a:r>
              <a:rPr lang="en-IN" sz="1800" dirty="0"/>
              <a:t>Replica-Sets</a:t>
            </a:r>
            <a:r>
              <a:rPr lang="en-US" sz="1800" dirty="0"/>
              <a:t>, Ingress controller, config-map and Secrets)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Use-Case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6" y="741680"/>
            <a:ext cx="8071034" cy="731520"/>
          </a:xfrm>
        </p:spPr>
        <p:txBody>
          <a:bodyPr/>
          <a:lstStyle/>
          <a:p>
            <a:r>
              <a:rPr lang="en-US" dirty="0"/>
              <a:t>AZURE Kubernetes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4" y="1757681"/>
            <a:ext cx="8071035" cy="404304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AKS</a:t>
            </a:r>
            <a:r>
              <a:rPr lang="en-US" dirty="0"/>
              <a:t> – Azure Kubernetes Service </a:t>
            </a:r>
          </a:p>
          <a:p>
            <a:r>
              <a:rPr lang="en-US" dirty="0"/>
              <a:t>AKS is </a:t>
            </a:r>
            <a:r>
              <a:rPr lang="en-US" dirty="0">
                <a:solidFill>
                  <a:srgbClr val="0070C0"/>
                </a:solidFill>
              </a:rPr>
              <a:t>highly available, secure and fully managed </a:t>
            </a:r>
            <a:r>
              <a:rPr lang="en-US" dirty="0"/>
              <a:t>Kubernetes Service</a:t>
            </a:r>
          </a:p>
          <a:p>
            <a:r>
              <a:rPr lang="en-US" dirty="0"/>
              <a:t>As on today available in </a:t>
            </a:r>
            <a:r>
              <a:rPr lang="en-US" dirty="0">
                <a:solidFill>
                  <a:srgbClr val="0070C0"/>
                </a:solidFill>
              </a:rPr>
              <a:t>36 regions </a:t>
            </a:r>
            <a:r>
              <a:rPr lang="en-US" dirty="0"/>
              <a:t>and growing. </a:t>
            </a:r>
          </a:p>
          <a:p>
            <a:r>
              <a:rPr lang="en-US" dirty="0"/>
              <a:t>When </a:t>
            </a:r>
            <a:r>
              <a:rPr lang="en-US" dirty="0">
                <a:solidFill>
                  <a:srgbClr val="0070C0"/>
                </a:solidFill>
              </a:rPr>
              <a:t>compared</a:t>
            </a:r>
            <a:r>
              <a:rPr lang="en-US" dirty="0"/>
              <a:t> to other cloud providers, AKS is the one which is available in highest number of regions</a:t>
            </a:r>
          </a:p>
          <a:p>
            <a:r>
              <a:rPr lang="en-US" dirty="0"/>
              <a:t>Will be able to run </a:t>
            </a:r>
            <a:r>
              <a:rPr lang="en-US" dirty="0">
                <a:solidFill>
                  <a:srgbClr val="0070C0"/>
                </a:solidFill>
              </a:rPr>
              <a:t>any type </a:t>
            </a:r>
            <a:r>
              <a:rPr lang="en-US" dirty="0"/>
              <a:t>of workloads 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Windows</a:t>
            </a:r>
            <a:r>
              <a:rPr lang="en-US" dirty="0"/>
              <a:t> based applications like .NET Apps 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Linux</a:t>
            </a:r>
            <a:r>
              <a:rPr lang="en-US" dirty="0"/>
              <a:t> supported applications like Java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IOT device deployment </a:t>
            </a:r>
            <a:r>
              <a:rPr lang="en-US" dirty="0"/>
              <a:t>and management on demand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Machine Learning </a:t>
            </a:r>
            <a:r>
              <a:rPr lang="en-US" dirty="0"/>
              <a:t>Model training with AKS</a:t>
            </a:r>
          </a:p>
          <a:p>
            <a:endParaRPr lang="en-US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92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D62608-F5E4-7EC0-5EF0-4F988DDD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4" y="457199"/>
            <a:ext cx="9875463" cy="840659"/>
          </a:xfrm>
        </p:spPr>
        <p:txBody>
          <a:bodyPr/>
          <a:lstStyle/>
          <a:p>
            <a:r>
              <a:rPr lang="en-IN" dirty="0"/>
              <a:t>AKS Architecture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CFAD14-1AAA-8CDA-A49B-523FD6C66F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4" name="Footer Placeholder 1">
            <a:extLst>
              <a:ext uri="{FF2B5EF4-FFF2-40B4-BE49-F238E27FC236}">
                <a16:creationId xmlns:a16="http://schemas.microsoft.com/office/drawing/2014/main" id="{D7C9DA44-47AB-53A9-97A4-008F30F1F472}"/>
              </a:ext>
            </a:extLst>
          </p:cNvPr>
          <p:cNvSpPr txBox="1">
            <a:spLocks/>
          </p:cNvSpPr>
          <p:nvPr/>
        </p:nvSpPr>
        <p:spPr>
          <a:xfrm>
            <a:off x="0" y="7741207"/>
            <a:ext cx="493776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18EFC6B-EF5F-D479-CA41-4E4295FA6158}"/>
              </a:ext>
            </a:extLst>
          </p:cNvPr>
          <p:cNvSpPr/>
          <p:nvPr/>
        </p:nvSpPr>
        <p:spPr>
          <a:xfrm>
            <a:off x="1112686" y="1612487"/>
            <a:ext cx="3744449" cy="4707137"/>
          </a:xfrm>
          <a:prstGeom prst="rect">
            <a:avLst/>
          </a:prstGeom>
          <a:solidFill>
            <a:schemeClr val="bg1">
              <a:lumMod val="85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A756AE9-BFDC-552B-72D2-A231649258A2}"/>
              </a:ext>
            </a:extLst>
          </p:cNvPr>
          <p:cNvSpPr/>
          <p:nvPr/>
        </p:nvSpPr>
        <p:spPr>
          <a:xfrm>
            <a:off x="5669119" y="1635585"/>
            <a:ext cx="4261461" cy="4684039"/>
          </a:xfrm>
          <a:prstGeom prst="rect">
            <a:avLst/>
          </a:prstGeom>
          <a:solidFill>
            <a:schemeClr val="bg1">
              <a:lumMod val="85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1AD5449-ED59-CAF1-6704-99A8B5E2BDF2}"/>
              </a:ext>
            </a:extLst>
          </p:cNvPr>
          <p:cNvSpPr/>
          <p:nvPr/>
        </p:nvSpPr>
        <p:spPr>
          <a:xfrm>
            <a:off x="1292773" y="1730478"/>
            <a:ext cx="3446375" cy="4414682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CCCAE3D-E722-1822-629D-1AB54F46309F}"/>
              </a:ext>
            </a:extLst>
          </p:cNvPr>
          <p:cNvSpPr/>
          <p:nvPr/>
        </p:nvSpPr>
        <p:spPr>
          <a:xfrm>
            <a:off x="1608880" y="2299002"/>
            <a:ext cx="1316989" cy="8798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AKS Kube Controller Manager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EAF18A8-35EF-720E-AE4A-E7E493BD0C20}"/>
              </a:ext>
            </a:extLst>
          </p:cNvPr>
          <p:cNvSpPr/>
          <p:nvPr/>
        </p:nvSpPr>
        <p:spPr>
          <a:xfrm>
            <a:off x="1608880" y="3528592"/>
            <a:ext cx="2931219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kube-apiserver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E4DEA50-4872-00B7-6F4F-493A750F1474}"/>
              </a:ext>
            </a:extLst>
          </p:cNvPr>
          <p:cNvSpPr/>
          <p:nvPr/>
        </p:nvSpPr>
        <p:spPr>
          <a:xfrm>
            <a:off x="3006337" y="4596595"/>
            <a:ext cx="1469985" cy="68709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kube-scheduler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E978F30-AD0B-4960-4272-82EA8409D615}"/>
              </a:ext>
            </a:extLst>
          </p:cNvPr>
          <p:cNvSpPr/>
          <p:nvPr/>
        </p:nvSpPr>
        <p:spPr>
          <a:xfrm>
            <a:off x="1623563" y="4640012"/>
            <a:ext cx="903328" cy="55792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etcd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1E2ED86-545B-E7E9-E384-6CC85F6E8F4B}"/>
              </a:ext>
            </a:extLst>
          </p:cNvPr>
          <p:cNvSpPr/>
          <p:nvPr/>
        </p:nvSpPr>
        <p:spPr>
          <a:xfrm>
            <a:off x="1509745" y="5572139"/>
            <a:ext cx="3088393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3FA0BF9-FAF0-C2E1-97C1-AFDE53CBF4AC}"/>
              </a:ext>
            </a:extLst>
          </p:cNvPr>
          <p:cNvSpPr txBox="1"/>
          <p:nvPr/>
        </p:nvSpPr>
        <p:spPr>
          <a:xfrm>
            <a:off x="2477729" y="1678422"/>
            <a:ext cx="1095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0070C0"/>
                </a:solidFill>
              </a:rPr>
              <a:t>Master 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07C7C41-79A5-9C4D-C20F-1308E7A21758}"/>
              </a:ext>
            </a:extLst>
          </p:cNvPr>
          <p:cNvSpPr/>
          <p:nvPr/>
        </p:nvSpPr>
        <p:spPr>
          <a:xfrm>
            <a:off x="6023608" y="1898989"/>
            <a:ext cx="3641501" cy="1925757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B581678-2AEE-BD54-DEDE-CA7008125DF8}"/>
              </a:ext>
            </a:extLst>
          </p:cNvPr>
          <p:cNvSpPr/>
          <p:nvPr/>
        </p:nvSpPr>
        <p:spPr>
          <a:xfrm>
            <a:off x="7867636" y="2597183"/>
            <a:ext cx="1424954" cy="38838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-Proxy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7DBD572-D157-85A6-AF86-0185E29B45B3}"/>
              </a:ext>
            </a:extLst>
          </p:cNvPr>
          <p:cNvSpPr txBox="1"/>
          <p:nvPr/>
        </p:nvSpPr>
        <p:spPr>
          <a:xfrm>
            <a:off x="6672939" y="2007026"/>
            <a:ext cx="23265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solidFill>
                  <a:srgbClr val="0070C0"/>
                </a:solidFill>
              </a:rPr>
              <a:t>Worker Node -1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A4E0184-F32D-6145-4A5B-F35043A33BEA}"/>
              </a:ext>
            </a:extLst>
          </p:cNvPr>
          <p:cNvSpPr/>
          <p:nvPr/>
        </p:nvSpPr>
        <p:spPr>
          <a:xfrm>
            <a:off x="7731702" y="2520287"/>
            <a:ext cx="1661125" cy="546116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8E57CD7-1DAC-E768-DD3B-8DCCB2961728}"/>
              </a:ext>
            </a:extLst>
          </p:cNvPr>
          <p:cNvSpPr/>
          <p:nvPr/>
        </p:nvSpPr>
        <p:spPr>
          <a:xfrm>
            <a:off x="6449673" y="2617945"/>
            <a:ext cx="1068441" cy="39352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Kubelet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2D42F65-AE1F-5EC6-8C5D-550402F09207}"/>
              </a:ext>
            </a:extLst>
          </p:cNvPr>
          <p:cNvSpPr/>
          <p:nvPr/>
        </p:nvSpPr>
        <p:spPr>
          <a:xfrm>
            <a:off x="6344979" y="2520287"/>
            <a:ext cx="1245524" cy="553338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E154B29-2AE6-8345-5279-0D70FD3A72F3}"/>
              </a:ext>
            </a:extLst>
          </p:cNvPr>
          <p:cNvSpPr/>
          <p:nvPr/>
        </p:nvSpPr>
        <p:spPr>
          <a:xfrm>
            <a:off x="1495063" y="2125129"/>
            <a:ext cx="1511274" cy="1158700"/>
          </a:xfrm>
          <a:prstGeom prst="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1C25977-CB9B-A097-D22D-51FF092C8F90}"/>
              </a:ext>
            </a:extLst>
          </p:cNvPr>
          <p:cNvSpPr/>
          <p:nvPr/>
        </p:nvSpPr>
        <p:spPr>
          <a:xfrm>
            <a:off x="1506919" y="3377430"/>
            <a:ext cx="3070263" cy="89494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1D55281-226C-1A1C-4C95-59CB8D836861}"/>
              </a:ext>
            </a:extLst>
          </p:cNvPr>
          <p:cNvSpPr/>
          <p:nvPr/>
        </p:nvSpPr>
        <p:spPr>
          <a:xfrm>
            <a:off x="1509745" y="4519968"/>
            <a:ext cx="1150206" cy="836974"/>
          </a:xfrm>
          <a:prstGeom prst="rect">
            <a:avLst/>
          </a:prstGeom>
          <a:noFill/>
          <a:ln w="317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1950B7B-9153-E5B2-0940-5A8C14168A31}"/>
              </a:ext>
            </a:extLst>
          </p:cNvPr>
          <p:cNvSpPr/>
          <p:nvPr/>
        </p:nvSpPr>
        <p:spPr>
          <a:xfrm>
            <a:off x="2884518" y="4517150"/>
            <a:ext cx="1713620" cy="839786"/>
          </a:xfrm>
          <a:prstGeom prst="rect">
            <a:avLst/>
          </a:prstGeom>
          <a:noFill/>
          <a:ln w="317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F750C10-718D-5A22-A584-53AE9B37BAD5}"/>
              </a:ext>
            </a:extLst>
          </p:cNvPr>
          <p:cNvSpPr/>
          <p:nvPr/>
        </p:nvSpPr>
        <p:spPr>
          <a:xfrm>
            <a:off x="6344980" y="3275076"/>
            <a:ext cx="3084156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4061835-4412-B0BC-0AF5-7C4ADB5276E4}"/>
              </a:ext>
            </a:extLst>
          </p:cNvPr>
          <p:cNvSpPr txBox="1"/>
          <p:nvPr/>
        </p:nvSpPr>
        <p:spPr>
          <a:xfrm>
            <a:off x="1900788" y="7008565"/>
            <a:ext cx="390523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Azure AKS Cluster Control Plane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DF5CFEB-E825-EF6D-B992-D5348A2566E3}"/>
              </a:ext>
            </a:extLst>
          </p:cNvPr>
          <p:cNvSpPr txBox="1"/>
          <p:nvPr/>
        </p:nvSpPr>
        <p:spPr>
          <a:xfrm>
            <a:off x="6907341" y="1128211"/>
            <a:ext cx="27704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Azure AKS Node Pools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D021114A-68AD-A953-CF67-DF80DE4CB885}"/>
              </a:ext>
            </a:extLst>
          </p:cNvPr>
          <p:cNvCxnSpPr>
            <a:cxnSpLocks/>
            <a:stCxn id="64" idx="3"/>
            <a:endCxn id="60" idx="1"/>
          </p:cNvCxnSpPr>
          <p:nvPr/>
        </p:nvCxnSpPr>
        <p:spPr>
          <a:xfrm flipV="1">
            <a:off x="4598138" y="2796956"/>
            <a:ext cx="1746841" cy="2140087"/>
          </a:xfrm>
          <a:prstGeom prst="straightConnector1">
            <a:avLst/>
          </a:prstGeom>
          <a:ln w="2222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F83D3779-3FBD-83E7-CDC2-208012EA09E9}"/>
              </a:ext>
            </a:extLst>
          </p:cNvPr>
          <p:cNvSpPr/>
          <p:nvPr/>
        </p:nvSpPr>
        <p:spPr>
          <a:xfrm>
            <a:off x="6038360" y="4135833"/>
            <a:ext cx="3641501" cy="1925757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746B8EFA-3EDD-2EE1-7F42-126ABE9B9FA4}"/>
              </a:ext>
            </a:extLst>
          </p:cNvPr>
          <p:cNvSpPr/>
          <p:nvPr/>
        </p:nvSpPr>
        <p:spPr>
          <a:xfrm>
            <a:off x="7882388" y="4834027"/>
            <a:ext cx="1424954" cy="38838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-Proxy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D9785CA-9D0E-7A29-D339-32954DEB55B9}"/>
              </a:ext>
            </a:extLst>
          </p:cNvPr>
          <p:cNvSpPr txBox="1"/>
          <p:nvPr/>
        </p:nvSpPr>
        <p:spPr>
          <a:xfrm>
            <a:off x="6687691" y="4243870"/>
            <a:ext cx="23265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solidFill>
                  <a:srgbClr val="0070C0"/>
                </a:solidFill>
              </a:rPr>
              <a:t>Worker Node -2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036D82A0-337F-A711-452C-9E930F879F6C}"/>
              </a:ext>
            </a:extLst>
          </p:cNvPr>
          <p:cNvSpPr/>
          <p:nvPr/>
        </p:nvSpPr>
        <p:spPr>
          <a:xfrm>
            <a:off x="7746454" y="4757131"/>
            <a:ext cx="1661125" cy="546116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49EF405-EDD3-4DE8-0972-170F0A434C3B}"/>
              </a:ext>
            </a:extLst>
          </p:cNvPr>
          <p:cNvSpPr/>
          <p:nvPr/>
        </p:nvSpPr>
        <p:spPr>
          <a:xfrm>
            <a:off x="6464425" y="4854789"/>
            <a:ext cx="1068441" cy="39352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Kubelet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402142D8-D604-A1B2-1FF7-082EA3E0AD8D}"/>
              </a:ext>
            </a:extLst>
          </p:cNvPr>
          <p:cNvSpPr/>
          <p:nvPr/>
        </p:nvSpPr>
        <p:spPr>
          <a:xfrm>
            <a:off x="6359731" y="4757131"/>
            <a:ext cx="1245524" cy="553338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5C801F8E-E86E-4528-B840-02F7B6FA632D}"/>
              </a:ext>
            </a:extLst>
          </p:cNvPr>
          <p:cNvSpPr/>
          <p:nvPr/>
        </p:nvSpPr>
        <p:spPr>
          <a:xfrm>
            <a:off x="6359732" y="5511920"/>
            <a:ext cx="3084156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5A05CC0D-CFF8-EF2E-0C9C-44C0917161A6}"/>
              </a:ext>
            </a:extLst>
          </p:cNvPr>
          <p:cNvCxnSpPr>
            <a:cxnSpLocks/>
            <a:endCxn id="89" idx="1"/>
          </p:cNvCxnSpPr>
          <p:nvPr/>
        </p:nvCxnSpPr>
        <p:spPr>
          <a:xfrm>
            <a:off x="4612256" y="4937043"/>
            <a:ext cx="1852169" cy="114508"/>
          </a:xfrm>
          <a:prstGeom prst="straightConnector1">
            <a:avLst/>
          </a:prstGeom>
          <a:ln w="2222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3A5CE09F-E880-6CCC-C3C9-D63A6B6F9F25}"/>
              </a:ext>
            </a:extLst>
          </p:cNvPr>
          <p:cNvSpPr txBox="1"/>
          <p:nvPr/>
        </p:nvSpPr>
        <p:spPr>
          <a:xfrm>
            <a:off x="1671649" y="1162627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Mater plane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45C0125F-B4F1-B56B-C64C-96E9D3A2202B}"/>
              </a:ext>
            </a:extLst>
          </p:cNvPr>
          <p:cNvSpPr/>
          <p:nvPr/>
        </p:nvSpPr>
        <p:spPr>
          <a:xfrm>
            <a:off x="3235096" y="2228621"/>
            <a:ext cx="1254086" cy="93644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Cloud Controller Manager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D3E04020-110C-B268-ED2E-5CA3AFAC15A0}"/>
              </a:ext>
            </a:extLst>
          </p:cNvPr>
          <p:cNvSpPr/>
          <p:nvPr/>
        </p:nvSpPr>
        <p:spPr>
          <a:xfrm>
            <a:off x="3128153" y="2125129"/>
            <a:ext cx="1469985" cy="1144545"/>
          </a:xfrm>
          <a:prstGeom prst="rect">
            <a:avLst/>
          </a:prstGeom>
          <a:noFill/>
          <a:ln w="317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8864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/>
      <p:bldP spid="55" grpId="0" animBg="1"/>
      <p:bldP spid="56" grpId="0" animBg="1"/>
      <p:bldP spid="57" grpId="0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73" grpId="0"/>
      <p:bldP spid="74" grpId="0"/>
      <p:bldP spid="85" grpId="0" animBg="1"/>
      <p:bldP spid="86" grpId="0" animBg="1"/>
      <p:bldP spid="87" grpId="0"/>
      <p:bldP spid="88" grpId="0" animBg="1"/>
      <p:bldP spid="89" grpId="0" animBg="1"/>
      <p:bldP spid="90" grpId="0" animBg="1"/>
      <p:bldP spid="91" grpId="0" animBg="1"/>
      <p:bldP spid="10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D62608-F5E4-7EC0-5EF0-4F988DDD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9856" y="1057274"/>
            <a:ext cx="7086171" cy="614210"/>
          </a:xfrm>
        </p:spPr>
        <p:txBody>
          <a:bodyPr/>
          <a:lstStyle/>
          <a:p>
            <a:r>
              <a:rPr lang="en-US" dirty="0"/>
              <a:t>Master plane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CFAD14-1AAA-8CDA-A49B-523FD6C66F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EFB39C-1D39-A2DE-2175-3263394C6589}"/>
              </a:ext>
            </a:extLst>
          </p:cNvPr>
          <p:cNvSpPr/>
          <p:nvPr/>
        </p:nvSpPr>
        <p:spPr>
          <a:xfrm>
            <a:off x="473591" y="1253153"/>
            <a:ext cx="3744449" cy="47911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E18D106-94D3-85F8-9FB8-47E449F2D8D0}"/>
              </a:ext>
            </a:extLst>
          </p:cNvPr>
          <p:cNvSpPr/>
          <p:nvPr/>
        </p:nvSpPr>
        <p:spPr>
          <a:xfrm>
            <a:off x="653678" y="1403126"/>
            <a:ext cx="3446375" cy="4466738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B754CB-E763-2EBA-863D-F3668D72A348}"/>
              </a:ext>
            </a:extLst>
          </p:cNvPr>
          <p:cNvSpPr/>
          <p:nvPr/>
        </p:nvSpPr>
        <p:spPr>
          <a:xfrm>
            <a:off x="969785" y="2023706"/>
            <a:ext cx="1316989" cy="8798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AKS Kube Controller Manager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8305B84-7A97-4F65-80F4-A5B202304B6F}"/>
              </a:ext>
            </a:extLst>
          </p:cNvPr>
          <p:cNvSpPr/>
          <p:nvPr/>
        </p:nvSpPr>
        <p:spPr>
          <a:xfrm>
            <a:off x="969785" y="3253296"/>
            <a:ext cx="2931219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kube-apiserver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93381C-283E-765E-5CAD-03953F1F1E6F}"/>
              </a:ext>
            </a:extLst>
          </p:cNvPr>
          <p:cNvSpPr/>
          <p:nvPr/>
        </p:nvSpPr>
        <p:spPr>
          <a:xfrm>
            <a:off x="2367242" y="4321299"/>
            <a:ext cx="1469985" cy="68709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kube-scheduler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9F444B-8987-111C-4089-F7252EB47F05}"/>
              </a:ext>
            </a:extLst>
          </p:cNvPr>
          <p:cNvSpPr/>
          <p:nvPr/>
        </p:nvSpPr>
        <p:spPr>
          <a:xfrm>
            <a:off x="984468" y="4364716"/>
            <a:ext cx="903328" cy="55792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etcd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0661AB5-1A15-83B6-2CA4-06D89C579E46}"/>
              </a:ext>
            </a:extLst>
          </p:cNvPr>
          <p:cNvSpPr/>
          <p:nvPr/>
        </p:nvSpPr>
        <p:spPr>
          <a:xfrm>
            <a:off x="870650" y="5296843"/>
            <a:ext cx="3088393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B445A6-C599-F291-BA5E-EE81569D4CD0}"/>
              </a:ext>
            </a:extLst>
          </p:cNvPr>
          <p:cNvSpPr txBox="1"/>
          <p:nvPr/>
        </p:nvSpPr>
        <p:spPr>
          <a:xfrm>
            <a:off x="1386350" y="1403126"/>
            <a:ext cx="2011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0070C0"/>
                </a:solidFill>
              </a:rPr>
              <a:t>Master Plane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7C54A5D-BAB3-B130-1D8A-EB134A316E70}"/>
              </a:ext>
            </a:extLst>
          </p:cNvPr>
          <p:cNvSpPr/>
          <p:nvPr/>
        </p:nvSpPr>
        <p:spPr>
          <a:xfrm>
            <a:off x="855968" y="1849833"/>
            <a:ext cx="1511274" cy="1158700"/>
          </a:xfrm>
          <a:prstGeom prst="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D594845-2E7F-CCFE-80A7-09DC464626D6}"/>
              </a:ext>
            </a:extLst>
          </p:cNvPr>
          <p:cNvSpPr/>
          <p:nvPr/>
        </p:nvSpPr>
        <p:spPr>
          <a:xfrm>
            <a:off x="867824" y="3102134"/>
            <a:ext cx="3070263" cy="89494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BD38B7F-E112-EBDE-77D9-A9C360766A6E}"/>
              </a:ext>
            </a:extLst>
          </p:cNvPr>
          <p:cNvSpPr/>
          <p:nvPr/>
        </p:nvSpPr>
        <p:spPr>
          <a:xfrm>
            <a:off x="870650" y="4244672"/>
            <a:ext cx="1150206" cy="836974"/>
          </a:xfrm>
          <a:prstGeom prst="rect">
            <a:avLst/>
          </a:prstGeom>
          <a:noFill/>
          <a:ln w="317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86FA396-C51F-0160-D7BC-1D18966A8B7C}"/>
              </a:ext>
            </a:extLst>
          </p:cNvPr>
          <p:cNvSpPr/>
          <p:nvPr/>
        </p:nvSpPr>
        <p:spPr>
          <a:xfrm>
            <a:off x="2245423" y="4241854"/>
            <a:ext cx="1713620" cy="839786"/>
          </a:xfrm>
          <a:prstGeom prst="rect">
            <a:avLst/>
          </a:prstGeom>
          <a:noFill/>
          <a:ln w="317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F5921A5-7CE2-80AF-0E9B-9E576330F0C9}"/>
              </a:ext>
            </a:extLst>
          </p:cNvPr>
          <p:cNvSpPr/>
          <p:nvPr/>
        </p:nvSpPr>
        <p:spPr>
          <a:xfrm>
            <a:off x="2596001" y="1953325"/>
            <a:ext cx="1254086" cy="93644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Cloud Controller Manager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4D20DB0-487C-778E-0908-851C44AD953D}"/>
              </a:ext>
            </a:extLst>
          </p:cNvPr>
          <p:cNvSpPr/>
          <p:nvPr/>
        </p:nvSpPr>
        <p:spPr>
          <a:xfrm>
            <a:off x="2489058" y="1849833"/>
            <a:ext cx="1469985" cy="1144545"/>
          </a:xfrm>
          <a:prstGeom prst="rect">
            <a:avLst/>
          </a:prstGeom>
          <a:noFill/>
          <a:ln w="317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D5EE544D-40D6-197D-57CA-C787E35821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0140" y="1757681"/>
            <a:ext cx="7428442" cy="4043046"/>
          </a:xfrm>
        </p:spPr>
        <p:txBody>
          <a:bodyPr>
            <a:normAutofit fontScale="85000" lnSpcReduction="10000"/>
          </a:bodyPr>
          <a:lstStyle/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kube-apiserver</a:t>
            </a:r>
          </a:p>
          <a:p>
            <a:pPr lvl="1"/>
            <a:r>
              <a:rPr lang="en-IN" dirty="0"/>
              <a:t>It </a:t>
            </a:r>
            <a:r>
              <a:rPr lang="en-US" dirty="0"/>
              <a:t>acts as </a:t>
            </a:r>
            <a:r>
              <a:rPr lang="en-US" dirty="0">
                <a:solidFill>
                  <a:srgbClr val="0070C0"/>
                </a:solidFill>
              </a:rPr>
              <a:t>front end </a:t>
            </a:r>
            <a:r>
              <a:rPr lang="en-US" dirty="0"/>
              <a:t>for the Kubernetes control plane. </a:t>
            </a:r>
            <a:r>
              <a:rPr lang="en-IN" dirty="0"/>
              <a:t>It </a:t>
            </a:r>
            <a:r>
              <a:rPr lang="en-IN" dirty="0">
                <a:solidFill>
                  <a:srgbClr val="0070C0"/>
                </a:solidFill>
              </a:rPr>
              <a:t>exposes</a:t>
            </a:r>
            <a:r>
              <a:rPr lang="en-IN" dirty="0"/>
              <a:t> the Kubernetes API</a:t>
            </a:r>
          </a:p>
          <a:p>
            <a:pPr lvl="1"/>
            <a:r>
              <a:rPr lang="en-IN" dirty="0"/>
              <a:t>Command line tools (like </a:t>
            </a:r>
            <a:r>
              <a:rPr lang="en-IN" dirty="0" err="1"/>
              <a:t>kubectl</a:t>
            </a:r>
            <a:r>
              <a:rPr lang="en-IN" dirty="0"/>
              <a:t>), Users and even Master components (scheduler, controller manager, etcd) and Worker node components like (Kubelet) </a:t>
            </a:r>
            <a:r>
              <a:rPr lang="en-IN" dirty="0">
                <a:solidFill>
                  <a:srgbClr val="0070C0"/>
                </a:solidFill>
              </a:rPr>
              <a:t>everything talk </a:t>
            </a:r>
            <a:r>
              <a:rPr lang="en-IN" dirty="0"/>
              <a:t>with API Server. </a:t>
            </a:r>
          </a:p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etcd</a:t>
            </a:r>
          </a:p>
          <a:p>
            <a:pPr lvl="1"/>
            <a:r>
              <a:rPr lang="en-US" dirty="0"/>
              <a:t>Consistent and highly-available </a:t>
            </a:r>
            <a:r>
              <a:rPr lang="en-US" dirty="0">
                <a:solidFill>
                  <a:srgbClr val="0070C0"/>
                </a:solidFill>
              </a:rPr>
              <a:t>key value store </a:t>
            </a:r>
            <a:r>
              <a:rPr lang="en-US" dirty="0"/>
              <a:t>used as Kubernetes’ </a:t>
            </a:r>
            <a:r>
              <a:rPr lang="en-US" dirty="0">
                <a:solidFill>
                  <a:srgbClr val="0070C0"/>
                </a:solidFill>
              </a:rPr>
              <a:t>backing store</a:t>
            </a:r>
            <a:r>
              <a:rPr lang="en-US" dirty="0"/>
              <a:t> for all cluster data.</a:t>
            </a:r>
          </a:p>
          <a:p>
            <a:pPr lvl="1"/>
            <a:r>
              <a:rPr lang="en-US" dirty="0"/>
              <a:t>It </a:t>
            </a:r>
            <a:r>
              <a:rPr lang="en-US" dirty="0">
                <a:solidFill>
                  <a:srgbClr val="0070C0"/>
                </a:solidFill>
              </a:rPr>
              <a:t>stores</a:t>
            </a:r>
            <a:r>
              <a:rPr lang="en-US" dirty="0"/>
              <a:t> all the masters and worker node information. </a:t>
            </a:r>
          </a:p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kube-scheduler</a:t>
            </a:r>
          </a:p>
          <a:p>
            <a:pPr lvl="1"/>
            <a:r>
              <a:rPr lang="en-US" dirty="0"/>
              <a:t>Scheduler is responsible for distributing containers across multiple nodes.  </a:t>
            </a:r>
          </a:p>
          <a:p>
            <a:pPr lvl="1"/>
            <a:r>
              <a:rPr lang="en-US" dirty="0"/>
              <a:t>It watches for newly created Pods with no assigned node, and selects a node for them to run on.</a:t>
            </a:r>
          </a:p>
        </p:txBody>
      </p:sp>
    </p:spTree>
    <p:extLst>
      <p:ext uri="{BB962C8B-B14F-4D97-AF65-F5344CB8AC3E}">
        <p14:creationId xmlns:p14="http://schemas.microsoft.com/office/powerpoint/2010/main" val="3905289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4" grpId="0" animBg="1"/>
      <p:bldP spid="15" grpId="0" animBg="1"/>
      <p:bldP spid="16" grpId="0" animBg="1"/>
      <p:bldP spid="17" grpId="0"/>
      <p:bldP spid="18" grpId="0" animBg="1"/>
      <p:bldP spid="19" grpId="0" animBg="1"/>
      <p:bldP spid="20" grpId="0" animBg="1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D62608-F5E4-7EC0-5EF0-4F988DDD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9856" y="1057274"/>
            <a:ext cx="7086171" cy="614210"/>
          </a:xfrm>
        </p:spPr>
        <p:txBody>
          <a:bodyPr/>
          <a:lstStyle/>
          <a:p>
            <a:r>
              <a:rPr lang="en-US" dirty="0"/>
              <a:t>Master plane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CFAD14-1AAA-8CDA-A49B-523FD6C66F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EFB39C-1D39-A2DE-2175-3263394C6589}"/>
              </a:ext>
            </a:extLst>
          </p:cNvPr>
          <p:cNvSpPr/>
          <p:nvPr/>
        </p:nvSpPr>
        <p:spPr>
          <a:xfrm>
            <a:off x="473591" y="1253153"/>
            <a:ext cx="3744449" cy="47911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E18D106-94D3-85F8-9FB8-47E449F2D8D0}"/>
              </a:ext>
            </a:extLst>
          </p:cNvPr>
          <p:cNvSpPr/>
          <p:nvPr/>
        </p:nvSpPr>
        <p:spPr>
          <a:xfrm>
            <a:off x="653678" y="1403126"/>
            <a:ext cx="3446375" cy="4466738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B754CB-E763-2EBA-863D-F3668D72A348}"/>
              </a:ext>
            </a:extLst>
          </p:cNvPr>
          <p:cNvSpPr/>
          <p:nvPr/>
        </p:nvSpPr>
        <p:spPr>
          <a:xfrm>
            <a:off x="969785" y="2023706"/>
            <a:ext cx="1316989" cy="8798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AKS Kube Controller Manager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8305B84-7A97-4F65-80F4-A5B202304B6F}"/>
              </a:ext>
            </a:extLst>
          </p:cNvPr>
          <p:cNvSpPr/>
          <p:nvPr/>
        </p:nvSpPr>
        <p:spPr>
          <a:xfrm>
            <a:off x="969785" y="3253296"/>
            <a:ext cx="2931219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kube-apiserver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93381C-283E-765E-5CAD-03953F1F1E6F}"/>
              </a:ext>
            </a:extLst>
          </p:cNvPr>
          <p:cNvSpPr/>
          <p:nvPr/>
        </p:nvSpPr>
        <p:spPr>
          <a:xfrm>
            <a:off x="2367242" y="4321299"/>
            <a:ext cx="1469985" cy="68709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kube-scheduler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9F444B-8987-111C-4089-F7252EB47F05}"/>
              </a:ext>
            </a:extLst>
          </p:cNvPr>
          <p:cNvSpPr/>
          <p:nvPr/>
        </p:nvSpPr>
        <p:spPr>
          <a:xfrm>
            <a:off x="984468" y="4364716"/>
            <a:ext cx="903328" cy="55792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etcd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0661AB5-1A15-83B6-2CA4-06D89C579E46}"/>
              </a:ext>
            </a:extLst>
          </p:cNvPr>
          <p:cNvSpPr/>
          <p:nvPr/>
        </p:nvSpPr>
        <p:spPr>
          <a:xfrm>
            <a:off x="870650" y="5296843"/>
            <a:ext cx="3088393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B445A6-C599-F291-BA5E-EE81569D4CD0}"/>
              </a:ext>
            </a:extLst>
          </p:cNvPr>
          <p:cNvSpPr txBox="1"/>
          <p:nvPr/>
        </p:nvSpPr>
        <p:spPr>
          <a:xfrm>
            <a:off x="1386350" y="1403126"/>
            <a:ext cx="2011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0070C0"/>
                </a:solidFill>
              </a:rPr>
              <a:t>Master Plane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7C54A5D-BAB3-B130-1D8A-EB134A316E70}"/>
              </a:ext>
            </a:extLst>
          </p:cNvPr>
          <p:cNvSpPr/>
          <p:nvPr/>
        </p:nvSpPr>
        <p:spPr>
          <a:xfrm>
            <a:off x="855968" y="1849833"/>
            <a:ext cx="1511274" cy="1158700"/>
          </a:xfrm>
          <a:prstGeom prst="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D594845-2E7F-CCFE-80A7-09DC464626D6}"/>
              </a:ext>
            </a:extLst>
          </p:cNvPr>
          <p:cNvSpPr/>
          <p:nvPr/>
        </p:nvSpPr>
        <p:spPr>
          <a:xfrm>
            <a:off x="867824" y="3102134"/>
            <a:ext cx="3070263" cy="89494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BD38B7F-E112-EBDE-77D9-A9C360766A6E}"/>
              </a:ext>
            </a:extLst>
          </p:cNvPr>
          <p:cNvSpPr/>
          <p:nvPr/>
        </p:nvSpPr>
        <p:spPr>
          <a:xfrm>
            <a:off x="870650" y="4244672"/>
            <a:ext cx="1150206" cy="836974"/>
          </a:xfrm>
          <a:prstGeom prst="rect">
            <a:avLst/>
          </a:prstGeom>
          <a:noFill/>
          <a:ln w="317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86FA396-C51F-0160-D7BC-1D18966A8B7C}"/>
              </a:ext>
            </a:extLst>
          </p:cNvPr>
          <p:cNvSpPr/>
          <p:nvPr/>
        </p:nvSpPr>
        <p:spPr>
          <a:xfrm>
            <a:off x="2245423" y="4241854"/>
            <a:ext cx="1713620" cy="839786"/>
          </a:xfrm>
          <a:prstGeom prst="rect">
            <a:avLst/>
          </a:prstGeom>
          <a:noFill/>
          <a:ln w="317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F5921A5-7CE2-80AF-0E9B-9E576330F0C9}"/>
              </a:ext>
            </a:extLst>
          </p:cNvPr>
          <p:cNvSpPr/>
          <p:nvPr/>
        </p:nvSpPr>
        <p:spPr>
          <a:xfrm>
            <a:off x="2596001" y="1953325"/>
            <a:ext cx="1254086" cy="93644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Cloud Controller Manager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4D20DB0-487C-778E-0908-851C44AD953D}"/>
              </a:ext>
            </a:extLst>
          </p:cNvPr>
          <p:cNvSpPr/>
          <p:nvPr/>
        </p:nvSpPr>
        <p:spPr>
          <a:xfrm>
            <a:off x="2489058" y="1849833"/>
            <a:ext cx="1469985" cy="1144545"/>
          </a:xfrm>
          <a:prstGeom prst="rect">
            <a:avLst/>
          </a:prstGeom>
          <a:noFill/>
          <a:ln w="317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D5EE544D-40D6-197D-57CA-C787E35821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0140" y="1757681"/>
            <a:ext cx="7428442" cy="4043046"/>
          </a:xfrm>
        </p:spPr>
        <p:txBody>
          <a:bodyPr>
            <a:normAutofit/>
          </a:bodyPr>
          <a:lstStyle/>
          <a:p>
            <a:r>
              <a:rPr lang="en-IN" sz="1500" dirty="0">
                <a:solidFill>
                  <a:schemeClr val="accent6">
                    <a:lumMod val="75000"/>
                  </a:schemeClr>
                </a:solidFill>
              </a:rPr>
              <a:t>kube-controller-manager</a:t>
            </a:r>
          </a:p>
          <a:p>
            <a:pPr lvl="1"/>
            <a:r>
              <a:rPr lang="en-US" sz="1500" dirty="0"/>
              <a:t>Controllers are responsible for noticing and responding when nodes, containers or endpoints go down. They make decisions to bring up new containers in such cases. </a:t>
            </a:r>
          </a:p>
          <a:p>
            <a:pPr lvl="1"/>
            <a:r>
              <a:rPr lang="en-US" sz="1500" dirty="0">
                <a:solidFill>
                  <a:schemeClr val="accent6">
                    <a:lumMod val="75000"/>
                  </a:schemeClr>
                </a:solidFill>
              </a:rPr>
              <a:t>Node Controller: </a:t>
            </a:r>
            <a:r>
              <a:rPr lang="en-US" sz="1500" dirty="0"/>
              <a:t>Responsible for noticing and responding when </a:t>
            </a:r>
            <a:r>
              <a:rPr lang="en-US" sz="1500" dirty="0">
                <a:solidFill>
                  <a:srgbClr val="0070C0"/>
                </a:solidFill>
              </a:rPr>
              <a:t>nodes go down</a:t>
            </a:r>
            <a:r>
              <a:rPr lang="en-US" sz="1500" dirty="0"/>
              <a:t>. </a:t>
            </a:r>
          </a:p>
          <a:p>
            <a:pPr lvl="1"/>
            <a:r>
              <a:rPr lang="en-US" sz="1500" dirty="0">
                <a:solidFill>
                  <a:schemeClr val="accent6">
                    <a:lumMod val="75000"/>
                  </a:schemeClr>
                </a:solidFill>
              </a:rPr>
              <a:t>Replication Controller: </a:t>
            </a:r>
            <a:r>
              <a:rPr lang="en-US" sz="1500" dirty="0"/>
              <a:t>Responsible for maintaining the </a:t>
            </a:r>
            <a:r>
              <a:rPr lang="en-US" sz="1500" dirty="0">
                <a:solidFill>
                  <a:srgbClr val="0070C0"/>
                </a:solidFill>
              </a:rPr>
              <a:t>correct number of pods</a:t>
            </a:r>
            <a:r>
              <a:rPr lang="en-US" sz="1500" dirty="0"/>
              <a:t> for every replication controller object in the system.</a:t>
            </a:r>
          </a:p>
          <a:p>
            <a:pPr lvl="1"/>
            <a:r>
              <a:rPr lang="en-US" sz="1500" dirty="0">
                <a:solidFill>
                  <a:schemeClr val="accent6">
                    <a:lumMod val="75000"/>
                  </a:schemeClr>
                </a:solidFill>
              </a:rPr>
              <a:t>Endpoints Controller:  </a:t>
            </a:r>
            <a:r>
              <a:rPr lang="en-US" sz="1500" dirty="0">
                <a:solidFill>
                  <a:srgbClr val="0070C0"/>
                </a:solidFill>
              </a:rPr>
              <a:t>Populates</a:t>
            </a:r>
            <a:r>
              <a:rPr lang="en-US" sz="1500" dirty="0"/>
              <a:t> the Endpoints object (that is, joins Services &amp; Pods)</a:t>
            </a:r>
          </a:p>
          <a:p>
            <a:pPr lvl="1"/>
            <a:r>
              <a:rPr lang="en-US" sz="1500" dirty="0">
                <a:solidFill>
                  <a:schemeClr val="accent6">
                    <a:lumMod val="75000"/>
                  </a:schemeClr>
                </a:solidFill>
              </a:rPr>
              <a:t>Service Account &amp; Token Controller: </a:t>
            </a:r>
            <a:r>
              <a:rPr lang="en-US" sz="1500" dirty="0"/>
              <a:t>Creates default accounts and API Access for </a:t>
            </a:r>
            <a:r>
              <a:rPr lang="en-US" sz="1500" dirty="0">
                <a:solidFill>
                  <a:srgbClr val="0070C0"/>
                </a:solidFill>
              </a:rPr>
              <a:t>new namespaces</a:t>
            </a:r>
            <a:r>
              <a:rPr lang="en-US" sz="15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69774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4" grpId="0" animBg="1"/>
      <p:bldP spid="15" grpId="0" animBg="1"/>
      <p:bldP spid="16" grpId="0" animBg="1"/>
      <p:bldP spid="17" grpId="0"/>
      <p:bldP spid="18" grpId="0" animBg="1"/>
      <p:bldP spid="19" grpId="0" animBg="1"/>
      <p:bldP spid="20" grpId="0" animBg="1"/>
      <p:bldP spid="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D62608-F5E4-7EC0-5EF0-4F988DDD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9856" y="1057274"/>
            <a:ext cx="7086171" cy="614210"/>
          </a:xfrm>
        </p:spPr>
        <p:txBody>
          <a:bodyPr/>
          <a:lstStyle/>
          <a:p>
            <a:r>
              <a:rPr lang="en-US" dirty="0"/>
              <a:t>Master plane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CFAD14-1AAA-8CDA-A49B-523FD6C66F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EFB39C-1D39-A2DE-2175-3263394C6589}"/>
              </a:ext>
            </a:extLst>
          </p:cNvPr>
          <p:cNvSpPr/>
          <p:nvPr/>
        </p:nvSpPr>
        <p:spPr>
          <a:xfrm>
            <a:off x="473591" y="1253153"/>
            <a:ext cx="3744449" cy="47911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E18D106-94D3-85F8-9FB8-47E449F2D8D0}"/>
              </a:ext>
            </a:extLst>
          </p:cNvPr>
          <p:cNvSpPr/>
          <p:nvPr/>
        </p:nvSpPr>
        <p:spPr>
          <a:xfrm>
            <a:off x="653678" y="1403126"/>
            <a:ext cx="3446375" cy="4466738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B754CB-E763-2EBA-863D-F3668D72A348}"/>
              </a:ext>
            </a:extLst>
          </p:cNvPr>
          <p:cNvSpPr/>
          <p:nvPr/>
        </p:nvSpPr>
        <p:spPr>
          <a:xfrm>
            <a:off x="969785" y="2023706"/>
            <a:ext cx="1316989" cy="8798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AKS Kube Controller Manager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8305B84-7A97-4F65-80F4-A5B202304B6F}"/>
              </a:ext>
            </a:extLst>
          </p:cNvPr>
          <p:cNvSpPr/>
          <p:nvPr/>
        </p:nvSpPr>
        <p:spPr>
          <a:xfrm>
            <a:off x="969785" y="3253296"/>
            <a:ext cx="2931219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kube-apiserver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93381C-283E-765E-5CAD-03953F1F1E6F}"/>
              </a:ext>
            </a:extLst>
          </p:cNvPr>
          <p:cNvSpPr/>
          <p:nvPr/>
        </p:nvSpPr>
        <p:spPr>
          <a:xfrm>
            <a:off x="2367242" y="4321299"/>
            <a:ext cx="1469985" cy="68709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kube-scheduler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9F444B-8987-111C-4089-F7252EB47F05}"/>
              </a:ext>
            </a:extLst>
          </p:cNvPr>
          <p:cNvSpPr/>
          <p:nvPr/>
        </p:nvSpPr>
        <p:spPr>
          <a:xfrm>
            <a:off x="984468" y="4364716"/>
            <a:ext cx="903328" cy="55792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etcd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0661AB5-1A15-83B6-2CA4-06D89C579E46}"/>
              </a:ext>
            </a:extLst>
          </p:cNvPr>
          <p:cNvSpPr/>
          <p:nvPr/>
        </p:nvSpPr>
        <p:spPr>
          <a:xfrm>
            <a:off x="870650" y="5296843"/>
            <a:ext cx="3088393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B445A6-C599-F291-BA5E-EE81569D4CD0}"/>
              </a:ext>
            </a:extLst>
          </p:cNvPr>
          <p:cNvSpPr txBox="1"/>
          <p:nvPr/>
        </p:nvSpPr>
        <p:spPr>
          <a:xfrm>
            <a:off x="1386350" y="1403126"/>
            <a:ext cx="2011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0070C0"/>
                </a:solidFill>
              </a:rPr>
              <a:t>Master Plane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7C54A5D-BAB3-B130-1D8A-EB134A316E70}"/>
              </a:ext>
            </a:extLst>
          </p:cNvPr>
          <p:cNvSpPr/>
          <p:nvPr/>
        </p:nvSpPr>
        <p:spPr>
          <a:xfrm>
            <a:off x="855968" y="1849833"/>
            <a:ext cx="1511274" cy="1158700"/>
          </a:xfrm>
          <a:prstGeom prst="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D594845-2E7F-CCFE-80A7-09DC464626D6}"/>
              </a:ext>
            </a:extLst>
          </p:cNvPr>
          <p:cNvSpPr/>
          <p:nvPr/>
        </p:nvSpPr>
        <p:spPr>
          <a:xfrm>
            <a:off x="867824" y="3102134"/>
            <a:ext cx="3070263" cy="89494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BD38B7F-E112-EBDE-77D9-A9C360766A6E}"/>
              </a:ext>
            </a:extLst>
          </p:cNvPr>
          <p:cNvSpPr/>
          <p:nvPr/>
        </p:nvSpPr>
        <p:spPr>
          <a:xfrm>
            <a:off x="870650" y="4244672"/>
            <a:ext cx="1150206" cy="836974"/>
          </a:xfrm>
          <a:prstGeom prst="rect">
            <a:avLst/>
          </a:prstGeom>
          <a:noFill/>
          <a:ln w="317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86FA396-C51F-0160-D7BC-1D18966A8B7C}"/>
              </a:ext>
            </a:extLst>
          </p:cNvPr>
          <p:cNvSpPr/>
          <p:nvPr/>
        </p:nvSpPr>
        <p:spPr>
          <a:xfrm>
            <a:off x="2245423" y="4241854"/>
            <a:ext cx="1713620" cy="839786"/>
          </a:xfrm>
          <a:prstGeom prst="rect">
            <a:avLst/>
          </a:prstGeom>
          <a:noFill/>
          <a:ln w="317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F5921A5-7CE2-80AF-0E9B-9E576330F0C9}"/>
              </a:ext>
            </a:extLst>
          </p:cNvPr>
          <p:cNvSpPr/>
          <p:nvPr/>
        </p:nvSpPr>
        <p:spPr>
          <a:xfrm>
            <a:off x="2596001" y="1953325"/>
            <a:ext cx="1254086" cy="93644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Cloud Controller Manager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4D20DB0-487C-778E-0908-851C44AD953D}"/>
              </a:ext>
            </a:extLst>
          </p:cNvPr>
          <p:cNvSpPr/>
          <p:nvPr/>
        </p:nvSpPr>
        <p:spPr>
          <a:xfrm>
            <a:off x="2489058" y="1849833"/>
            <a:ext cx="1469985" cy="1144545"/>
          </a:xfrm>
          <a:prstGeom prst="rect">
            <a:avLst/>
          </a:prstGeom>
          <a:noFill/>
          <a:ln w="317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D5EE544D-40D6-197D-57CA-C787E35821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0140" y="1757681"/>
            <a:ext cx="7428442" cy="4043046"/>
          </a:xfrm>
        </p:spPr>
        <p:txBody>
          <a:bodyPr>
            <a:normAutofit/>
          </a:bodyPr>
          <a:lstStyle/>
          <a:p>
            <a:r>
              <a:rPr lang="en-IN" sz="1500" dirty="0">
                <a:solidFill>
                  <a:schemeClr val="accent6">
                    <a:lumMod val="75000"/>
                  </a:schemeClr>
                </a:solidFill>
              </a:rPr>
              <a:t>Cloud-controller-manager</a:t>
            </a:r>
          </a:p>
          <a:p>
            <a:pPr lvl="1"/>
            <a:r>
              <a:rPr lang="en-US" sz="1500" dirty="0"/>
              <a:t>A Kubernetes control plane component that embeds </a:t>
            </a:r>
            <a:r>
              <a:rPr lang="en-US" sz="1500" dirty="0">
                <a:solidFill>
                  <a:srgbClr val="0070C0"/>
                </a:solidFill>
              </a:rPr>
              <a:t>cloud-specific control logic</a:t>
            </a:r>
            <a:r>
              <a:rPr lang="en-US" sz="1500" dirty="0"/>
              <a:t>. </a:t>
            </a:r>
          </a:p>
          <a:p>
            <a:pPr lvl="1"/>
            <a:r>
              <a:rPr lang="en-US" sz="1500" dirty="0"/>
              <a:t>It only runs controllers that are </a:t>
            </a:r>
            <a:r>
              <a:rPr lang="en-US" sz="1500" dirty="0">
                <a:solidFill>
                  <a:srgbClr val="0070C0"/>
                </a:solidFill>
              </a:rPr>
              <a:t>specific</a:t>
            </a:r>
            <a:r>
              <a:rPr lang="en-US" sz="1500" dirty="0"/>
              <a:t> to your cloud provider. </a:t>
            </a:r>
          </a:p>
          <a:p>
            <a:pPr lvl="1"/>
            <a:r>
              <a:rPr lang="en-US" sz="1500" dirty="0">
                <a:solidFill>
                  <a:srgbClr val="0070C0"/>
                </a:solidFill>
              </a:rPr>
              <a:t>On-Premise</a:t>
            </a:r>
            <a:r>
              <a:rPr lang="en-US" sz="1500" dirty="0"/>
              <a:t> Kubernetes clusters will not have this component. </a:t>
            </a:r>
          </a:p>
          <a:p>
            <a:pPr lvl="1"/>
            <a:r>
              <a:rPr lang="en-US" sz="1500" dirty="0">
                <a:solidFill>
                  <a:schemeClr val="accent6">
                    <a:lumMod val="75000"/>
                  </a:schemeClr>
                </a:solidFill>
              </a:rPr>
              <a:t>Node controller: </a:t>
            </a:r>
            <a:r>
              <a:rPr lang="en-US" sz="1500" dirty="0"/>
              <a:t>For </a:t>
            </a:r>
            <a:r>
              <a:rPr lang="en-US" sz="1500" dirty="0">
                <a:solidFill>
                  <a:srgbClr val="0070C0"/>
                </a:solidFill>
              </a:rPr>
              <a:t>checking</a:t>
            </a:r>
            <a:r>
              <a:rPr lang="en-US" sz="1500" dirty="0"/>
              <a:t> the cloud provider to determine if a node has been deleted in the cloud after it stops responding</a:t>
            </a:r>
          </a:p>
          <a:p>
            <a:pPr lvl="1"/>
            <a:r>
              <a:rPr lang="en-US" sz="1500" dirty="0">
                <a:solidFill>
                  <a:schemeClr val="accent6">
                    <a:lumMod val="75000"/>
                  </a:schemeClr>
                </a:solidFill>
              </a:rPr>
              <a:t>Route controller: </a:t>
            </a:r>
            <a:r>
              <a:rPr lang="en-US" sz="1500" dirty="0"/>
              <a:t>For setting up </a:t>
            </a:r>
            <a:r>
              <a:rPr lang="en-US" sz="1500" dirty="0">
                <a:solidFill>
                  <a:srgbClr val="0070C0"/>
                </a:solidFill>
              </a:rPr>
              <a:t>routes</a:t>
            </a:r>
            <a:r>
              <a:rPr lang="en-US" sz="1500" dirty="0"/>
              <a:t> in the underlying cloud infrastructure</a:t>
            </a:r>
          </a:p>
          <a:p>
            <a:pPr lvl="1"/>
            <a:r>
              <a:rPr lang="en-US" sz="1500" dirty="0">
                <a:solidFill>
                  <a:schemeClr val="accent6">
                    <a:lumMod val="75000"/>
                  </a:schemeClr>
                </a:solidFill>
              </a:rPr>
              <a:t>Service controller: </a:t>
            </a:r>
            <a:r>
              <a:rPr lang="en-US" sz="1500" dirty="0"/>
              <a:t>For creating, updating and deleting cloud provider </a:t>
            </a:r>
            <a:r>
              <a:rPr lang="en-US" sz="1500" dirty="0">
                <a:solidFill>
                  <a:srgbClr val="0070C0"/>
                </a:solidFill>
              </a:rPr>
              <a:t>load balancer</a:t>
            </a:r>
            <a:endParaRPr lang="en-IN" sz="15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1258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4" grpId="0" animBg="1"/>
      <p:bldP spid="15" grpId="0" animBg="1"/>
      <p:bldP spid="16" grpId="0" animBg="1"/>
      <p:bldP spid="17" grpId="0"/>
      <p:bldP spid="18" grpId="0" animBg="1"/>
      <p:bldP spid="19" grpId="0" animBg="1"/>
      <p:bldP spid="20" grpId="0" animBg="1"/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D62608-F5E4-7EC0-5EF0-4F988DDD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9856" y="698090"/>
            <a:ext cx="7086171" cy="973394"/>
          </a:xfrm>
        </p:spPr>
        <p:txBody>
          <a:bodyPr/>
          <a:lstStyle/>
          <a:p>
            <a:r>
              <a:rPr lang="en-US" dirty="0"/>
              <a:t>Worker Node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CFAD14-1AAA-8CDA-A49B-523FD6C66F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D5EE544D-40D6-197D-57CA-C787E35821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0140" y="1757681"/>
            <a:ext cx="7428442" cy="4043046"/>
          </a:xfrm>
        </p:spPr>
        <p:txBody>
          <a:bodyPr>
            <a:normAutofit fontScale="85000" lnSpcReduction="10000"/>
          </a:bodyPr>
          <a:lstStyle/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Kubelet</a:t>
            </a:r>
          </a:p>
          <a:p>
            <a:pPr lvl="1"/>
            <a:r>
              <a:rPr lang="en-IN" dirty="0"/>
              <a:t>Kubelet is the </a:t>
            </a:r>
            <a:r>
              <a:rPr lang="en-IN" dirty="0">
                <a:solidFill>
                  <a:srgbClr val="0070C0"/>
                </a:solidFill>
              </a:rPr>
              <a:t>agent</a:t>
            </a:r>
            <a:r>
              <a:rPr lang="en-IN" dirty="0"/>
              <a:t> that runs on every node in the cluster</a:t>
            </a:r>
          </a:p>
          <a:p>
            <a:pPr lvl="1"/>
            <a:r>
              <a:rPr lang="en-IN" dirty="0"/>
              <a:t>This agent is </a:t>
            </a:r>
            <a:r>
              <a:rPr lang="en-IN" dirty="0">
                <a:solidFill>
                  <a:srgbClr val="0070C0"/>
                </a:solidFill>
              </a:rPr>
              <a:t>responsible</a:t>
            </a:r>
            <a:r>
              <a:rPr lang="en-IN" dirty="0"/>
              <a:t> for making sure that containers are running in a Pod on a node.</a:t>
            </a:r>
          </a:p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Kube-Proxy</a:t>
            </a:r>
          </a:p>
          <a:p>
            <a:pPr lvl="1"/>
            <a:r>
              <a:rPr lang="en-US" dirty="0"/>
              <a:t>It is a </a:t>
            </a:r>
            <a:r>
              <a:rPr lang="en-US" dirty="0">
                <a:solidFill>
                  <a:srgbClr val="0070C0"/>
                </a:solidFill>
              </a:rPr>
              <a:t>network proxy </a:t>
            </a:r>
            <a:r>
              <a:rPr lang="en-US" dirty="0"/>
              <a:t>that runs on each node in your cluster.</a:t>
            </a:r>
          </a:p>
          <a:p>
            <a:pPr lvl="1"/>
            <a:r>
              <a:rPr lang="en-US" dirty="0"/>
              <a:t>It maintains </a:t>
            </a:r>
            <a:r>
              <a:rPr lang="en-US" dirty="0">
                <a:solidFill>
                  <a:srgbClr val="0070C0"/>
                </a:solidFill>
              </a:rPr>
              <a:t>network rules </a:t>
            </a:r>
            <a:r>
              <a:rPr lang="en-US" dirty="0"/>
              <a:t>on nodes</a:t>
            </a:r>
          </a:p>
          <a:p>
            <a:pPr lvl="1"/>
            <a:r>
              <a:rPr lang="en-US" dirty="0"/>
              <a:t>In short, these network rules allow network communication to your Pods from network sessions inside or outside of your cluster.</a:t>
            </a:r>
            <a:endParaRPr lang="en-IN" dirty="0"/>
          </a:p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Container Runtime</a:t>
            </a:r>
          </a:p>
          <a:p>
            <a:pPr lvl="1"/>
            <a:r>
              <a:rPr lang="en-IN" dirty="0"/>
              <a:t>Container Runtime is the </a:t>
            </a:r>
            <a:r>
              <a:rPr lang="en-IN" dirty="0">
                <a:solidFill>
                  <a:srgbClr val="0070C0"/>
                </a:solidFill>
              </a:rPr>
              <a:t>underlying software </a:t>
            </a:r>
            <a:r>
              <a:rPr lang="en-IN" dirty="0"/>
              <a:t>where we run all these Kubernetes components. </a:t>
            </a:r>
          </a:p>
          <a:p>
            <a:pPr lvl="1"/>
            <a:r>
              <a:rPr lang="en-IN" dirty="0"/>
              <a:t>We are using Docker, but we have other runtime options like </a:t>
            </a:r>
            <a:r>
              <a:rPr lang="en-IN" dirty="0" err="1"/>
              <a:t>rkt</a:t>
            </a:r>
            <a:r>
              <a:rPr lang="en-IN" dirty="0"/>
              <a:t>, container-d etc.</a:t>
            </a:r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CC8CBC-47D7-2718-370E-30F7D1385203}"/>
              </a:ext>
            </a:extLst>
          </p:cNvPr>
          <p:cNvSpPr/>
          <p:nvPr/>
        </p:nvSpPr>
        <p:spPr>
          <a:xfrm>
            <a:off x="467839" y="2231924"/>
            <a:ext cx="3740367" cy="230074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0713B9-8DA0-609A-DA21-7A15EC980A56}"/>
              </a:ext>
            </a:extLst>
          </p:cNvPr>
          <p:cNvSpPr/>
          <p:nvPr/>
        </p:nvSpPr>
        <p:spPr>
          <a:xfrm>
            <a:off x="606017" y="2459429"/>
            <a:ext cx="3415378" cy="1925757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8070B5-ED33-E0F5-1B56-A5F69E636A2B}"/>
              </a:ext>
            </a:extLst>
          </p:cNvPr>
          <p:cNvSpPr/>
          <p:nvPr/>
        </p:nvSpPr>
        <p:spPr>
          <a:xfrm>
            <a:off x="2282896" y="3157623"/>
            <a:ext cx="1424954" cy="38838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-Proxy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3AEA13-FA6D-661E-862C-CB1739521DD8}"/>
              </a:ext>
            </a:extLst>
          </p:cNvPr>
          <p:cNvSpPr txBox="1"/>
          <p:nvPr/>
        </p:nvSpPr>
        <p:spPr>
          <a:xfrm>
            <a:off x="1088199" y="2567466"/>
            <a:ext cx="23265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solidFill>
                  <a:srgbClr val="0070C0"/>
                </a:solidFill>
              </a:rPr>
              <a:t>Worker Node -1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85A669-FEB1-4446-20F7-9188F36397FE}"/>
              </a:ext>
            </a:extLst>
          </p:cNvPr>
          <p:cNvSpPr/>
          <p:nvPr/>
        </p:nvSpPr>
        <p:spPr>
          <a:xfrm>
            <a:off x="2146962" y="3080723"/>
            <a:ext cx="1661125" cy="546116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D4DC53-1CDD-D915-693C-923EA8C528B8}"/>
              </a:ext>
            </a:extLst>
          </p:cNvPr>
          <p:cNvSpPr/>
          <p:nvPr/>
        </p:nvSpPr>
        <p:spPr>
          <a:xfrm>
            <a:off x="864935" y="3178385"/>
            <a:ext cx="1068441" cy="39352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Kubelet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5F485A7-0C4C-50C3-BCE0-BE1430A705A0}"/>
              </a:ext>
            </a:extLst>
          </p:cNvPr>
          <p:cNvSpPr/>
          <p:nvPr/>
        </p:nvSpPr>
        <p:spPr>
          <a:xfrm>
            <a:off x="760239" y="3080727"/>
            <a:ext cx="1245524" cy="553338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203E548-188D-A111-E8A2-7DDEAA6F79C9}"/>
              </a:ext>
            </a:extLst>
          </p:cNvPr>
          <p:cNvSpPr/>
          <p:nvPr/>
        </p:nvSpPr>
        <p:spPr>
          <a:xfrm>
            <a:off x="750412" y="3835516"/>
            <a:ext cx="3084156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</p:spTree>
    <p:extLst>
      <p:ext uri="{BB962C8B-B14F-4D97-AF65-F5344CB8AC3E}">
        <p14:creationId xmlns:p14="http://schemas.microsoft.com/office/powerpoint/2010/main" val="1721644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  <p:bldP spid="12" grpId="0" animBg="1"/>
      <p:bldP spid="13" grpId="0" animBg="1"/>
      <p:bldP spid="25" grpId="0" animBg="1"/>
      <p:bldP spid="2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CFAD14-1AAA-8CDA-A49B-523FD6C66F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3F704B-D071-980F-1B61-C259D8E118D4}"/>
              </a:ext>
            </a:extLst>
          </p:cNvPr>
          <p:cNvSpPr/>
          <p:nvPr/>
        </p:nvSpPr>
        <p:spPr>
          <a:xfrm>
            <a:off x="2851355" y="1269754"/>
            <a:ext cx="1543664" cy="77317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26BADB5-5871-3A3C-0D45-552C28A8F1F0}"/>
              </a:ext>
            </a:extLst>
          </p:cNvPr>
          <p:cNvSpPr/>
          <p:nvPr/>
        </p:nvSpPr>
        <p:spPr>
          <a:xfrm>
            <a:off x="2851356" y="2536725"/>
            <a:ext cx="1543664" cy="86505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Replica-Set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8855B0-D761-2113-8542-7446842226A5}"/>
              </a:ext>
            </a:extLst>
          </p:cNvPr>
          <p:cNvSpPr/>
          <p:nvPr/>
        </p:nvSpPr>
        <p:spPr>
          <a:xfrm>
            <a:off x="2851356" y="3833696"/>
            <a:ext cx="1543664" cy="89981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Deployment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30DA36C-CBF8-828C-466D-7EAA039BF25C}"/>
              </a:ext>
            </a:extLst>
          </p:cNvPr>
          <p:cNvSpPr/>
          <p:nvPr/>
        </p:nvSpPr>
        <p:spPr>
          <a:xfrm>
            <a:off x="2851357" y="5343109"/>
            <a:ext cx="1543663" cy="81540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Service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C28568E-F0CB-E578-04B0-4C19E48C9A37}"/>
              </a:ext>
            </a:extLst>
          </p:cNvPr>
          <p:cNvSpPr/>
          <p:nvPr/>
        </p:nvSpPr>
        <p:spPr>
          <a:xfrm>
            <a:off x="512124" y="3433649"/>
            <a:ext cx="1631306" cy="87874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k8s Fundamentals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C7D12E-73A9-DB3E-E287-0F9DC5839DE1}"/>
              </a:ext>
            </a:extLst>
          </p:cNvPr>
          <p:cNvSpPr/>
          <p:nvPr/>
        </p:nvSpPr>
        <p:spPr>
          <a:xfrm>
            <a:off x="4577019" y="1273712"/>
            <a:ext cx="7490723" cy="79124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500" dirty="0">
                <a:solidFill>
                  <a:schemeClr val="bg2"/>
                </a:solidFill>
              </a:rPr>
              <a:t>A POD is a single instance of an Application. </a:t>
            </a:r>
          </a:p>
          <a:p>
            <a:r>
              <a:rPr lang="en-IN" sz="1500" dirty="0">
                <a:solidFill>
                  <a:schemeClr val="bg2"/>
                </a:solidFill>
              </a:rPr>
              <a:t>A POD is the smallest object, that you can create in Kubernetes.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287D7F1-9AC8-5F09-4D42-519796974D45}"/>
              </a:ext>
            </a:extLst>
          </p:cNvPr>
          <p:cNvSpPr/>
          <p:nvPr/>
        </p:nvSpPr>
        <p:spPr>
          <a:xfrm>
            <a:off x="4557351" y="2536724"/>
            <a:ext cx="7490723" cy="86505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chemeClr val="bg2"/>
                </a:solidFill>
              </a:rPr>
              <a:t>A ReplicaSet will maintain a stable set of replica Pods running at any given time. </a:t>
            </a:r>
          </a:p>
          <a:p>
            <a:r>
              <a:rPr lang="en-US" sz="1500" dirty="0">
                <a:solidFill>
                  <a:schemeClr val="bg2"/>
                </a:solidFill>
              </a:rPr>
              <a:t>In short, it is often used to guarantee the availability of a specified number of identical Pods</a:t>
            </a:r>
            <a:endParaRPr lang="en-IN" sz="1500" dirty="0">
              <a:solidFill>
                <a:schemeClr val="bg2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120AE0B-9282-9B1D-3040-8E4FE39797A2}"/>
              </a:ext>
            </a:extLst>
          </p:cNvPr>
          <p:cNvSpPr/>
          <p:nvPr/>
        </p:nvSpPr>
        <p:spPr>
          <a:xfrm>
            <a:off x="4557351" y="3804204"/>
            <a:ext cx="7490723" cy="100289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chemeClr val="bg2"/>
                </a:solidFill>
              </a:rPr>
              <a:t>A Deployment runs multiple replicas of your application and automatically replaces any instances that fail or become unresponsive.</a:t>
            </a:r>
          </a:p>
          <a:p>
            <a:r>
              <a:rPr lang="en-US" sz="1500" dirty="0">
                <a:solidFill>
                  <a:schemeClr val="bg2"/>
                </a:solidFill>
              </a:rPr>
              <a:t>Rollout &amp; rollback changes to applications. Deployments are well-suited for stateless applications.</a:t>
            </a:r>
            <a:endParaRPr lang="en-IN" sz="1500" dirty="0">
              <a:solidFill>
                <a:schemeClr val="bg2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8F24D66-6D72-6413-BD7C-D428E6C6D804}"/>
              </a:ext>
            </a:extLst>
          </p:cNvPr>
          <p:cNvSpPr/>
          <p:nvPr/>
        </p:nvSpPr>
        <p:spPr>
          <a:xfrm>
            <a:off x="4557351" y="5284115"/>
            <a:ext cx="7490723" cy="95305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chemeClr val="bg2"/>
                </a:solidFill>
              </a:rPr>
              <a:t>A service is an abstraction for pods, providing a stable, so called virtual IP (VIP) address.</a:t>
            </a:r>
          </a:p>
          <a:p>
            <a:r>
              <a:rPr lang="en-US" sz="1500" dirty="0">
                <a:solidFill>
                  <a:schemeClr val="bg2"/>
                </a:solidFill>
              </a:rPr>
              <a:t>In simple terms, service sits Infront of a POD and acts as a load balancer. </a:t>
            </a:r>
            <a:endParaRPr lang="en-IN" sz="1500" dirty="0">
              <a:solidFill>
                <a:schemeClr val="bg2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A76AE8B-B8A5-35DD-F253-9BF81EC4C9E6}"/>
              </a:ext>
            </a:extLst>
          </p:cNvPr>
          <p:cNvCxnSpPr>
            <a:cxnSpLocks/>
            <a:stCxn id="18" idx="3"/>
            <a:endCxn id="14" idx="1"/>
          </p:cNvCxnSpPr>
          <p:nvPr/>
        </p:nvCxnSpPr>
        <p:spPr>
          <a:xfrm flipV="1">
            <a:off x="2143430" y="1656343"/>
            <a:ext cx="707925" cy="2216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5E88673-9E7C-C7AF-E73E-D89A7788D7AE}"/>
              </a:ext>
            </a:extLst>
          </p:cNvPr>
          <p:cNvCxnSpPr>
            <a:cxnSpLocks/>
            <a:stCxn id="18" idx="3"/>
            <a:endCxn id="15" idx="1"/>
          </p:cNvCxnSpPr>
          <p:nvPr/>
        </p:nvCxnSpPr>
        <p:spPr>
          <a:xfrm flipV="1">
            <a:off x="2143430" y="2969255"/>
            <a:ext cx="707926" cy="903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0AC5AE8-81B2-BAB3-39C2-A89A78BEAACF}"/>
              </a:ext>
            </a:extLst>
          </p:cNvPr>
          <p:cNvCxnSpPr>
            <a:cxnSpLocks/>
            <a:stCxn id="18" idx="3"/>
            <a:endCxn id="16" idx="1"/>
          </p:cNvCxnSpPr>
          <p:nvPr/>
        </p:nvCxnSpPr>
        <p:spPr>
          <a:xfrm>
            <a:off x="2143430" y="3873024"/>
            <a:ext cx="707926" cy="410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E213EDF-BE62-EA43-4981-6B7245D605B5}"/>
              </a:ext>
            </a:extLst>
          </p:cNvPr>
          <p:cNvCxnSpPr>
            <a:cxnSpLocks/>
            <a:stCxn id="18" idx="3"/>
            <a:endCxn id="17" idx="1"/>
          </p:cNvCxnSpPr>
          <p:nvPr/>
        </p:nvCxnSpPr>
        <p:spPr>
          <a:xfrm>
            <a:off x="2143430" y="3873024"/>
            <a:ext cx="707927" cy="1877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itle 2">
            <a:extLst>
              <a:ext uri="{FF2B5EF4-FFF2-40B4-BE49-F238E27FC236}">
                <a16:creationId xmlns:a16="http://schemas.microsoft.com/office/drawing/2014/main" id="{57D94F13-26A5-1B99-38FD-0BF8623DC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8632" y="457200"/>
            <a:ext cx="9587395" cy="812554"/>
          </a:xfrm>
        </p:spPr>
        <p:txBody>
          <a:bodyPr/>
          <a:lstStyle/>
          <a:p>
            <a:r>
              <a:rPr lang="en-IN" dirty="0"/>
              <a:t>Kubernetes - </a:t>
            </a:r>
            <a:r>
              <a:rPr lang="en-IN" dirty="0">
                <a:solidFill>
                  <a:srgbClr val="00B050"/>
                </a:solidFill>
              </a:rPr>
              <a:t>Fundamentals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152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1511</TotalTime>
  <Words>812</Words>
  <Application>Microsoft Office PowerPoint</Application>
  <PresentationFormat>Widescreen</PresentationFormat>
  <Paragraphs>128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Trebuchet MS</vt:lpstr>
      <vt:lpstr>Wingdings 3</vt:lpstr>
      <vt:lpstr>Facet</vt:lpstr>
      <vt:lpstr>AZURE KUBERNETES SERVICE</vt:lpstr>
      <vt:lpstr>agenda</vt:lpstr>
      <vt:lpstr>AZURE Kubernetes Service</vt:lpstr>
      <vt:lpstr>AKS Architecture</vt:lpstr>
      <vt:lpstr>Master plane</vt:lpstr>
      <vt:lpstr>Master plane</vt:lpstr>
      <vt:lpstr>Master plane</vt:lpstr>
      <vt:lpstr>Worker Node</vt:lpstr>
      <vt:lpstr>Kubernetes - Fundamentals</vt:lpstr>
      <vt:lpstr>Use Case</vt:lpstr>
      <vt:lpstr>Demo – Create a cluster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Mishra 24h</dc:creator>
  <cp:lastModifiedBy>Mishra 24h</cp:lastModifiedBy>
  <cp:revision>13</cp:revision>
  <dcterms:created xsi:type="dcterms:W3CDTF">2024-09-21T14:14:01Z</dcterms:created>
  <dcterms:modified xsi:type="dcterms:W3CDTF">2024-09-22T15:27:30Z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