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7"/>
  </p:notesMasterIdLst>
  <p:handoutMasterIdLst>
    <p:handoutMasterId r:id="rId18"/>
  </p:handoutMasterIdLst>
  <p:sldIdLst>
    <p:sldId id="312" r:id="rId5"/>
    <p:sldId id="304" r:id="rId6"/>
    <p:sldId id="322" r:id="rId7"/>
    <p:sldId id="341" r:id="rId8"/>
    <p:sldId id="337" r:id="rId9"/>
    <p:sldId id="335" r:id="rId10"/>
    <p:sldId id="338" r:id="rId11"/>
    <p:sldId id="339" r:id="rId12"/>
    <p:sldId id="340" r:id="rId13"/>
    <p:sldId id="336" r:id="rId14"/>
    <p:sldId id="334"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8585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6371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386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8514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4351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3519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968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2777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0075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9580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68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265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59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2750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301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349112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9694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1631351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676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46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4128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31129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60264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16118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57727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79968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A554E83-9B56-6892-7913-4EE71C1F65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E03E853-F0B5-2161-4206-CCE3E4755B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719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A07DE7F-CC4B-A2F3-EFDE-355B4D3BAF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16C4EC-7E66-B74E-0977-4B2DEEAE6B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0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4AE65F5-8806-CC19-DA33-7264921C335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436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B320217-84FB-1CC5-0CD3-AE6C262A443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00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7536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6" r:id="rId21"/>
    <p:sldLayoutId id="2147483680" r:id="rId22"/>
    <p:sldLayoutId id="2147483653" r:id="rId23"/>
    <p:sldLayoutId id="2147483685" r:id="rId24"/>
    <p:sldLayoutId id="2147483687" r:id="rId25"/>
    <p:sldLayoutId id="2147483689" r:id="rId26"/>
    <p:sldLayoutId id="2147483692" r:id="rId2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810227"/>
            <a:ext cx="5665090" cy="3831221"/>
          </a:xfrm>
        </p:spPr>
        <p:txBody>
          <a:bodyPr anchor="ctr"/>
          <a:lstStyle/>
          <a:p>
            <a:r>
              <a:rPr lang="en-US" dirty="0"/>
              <a:t>Azure Networking</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Private Network (VPN)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 Virtual Private Network (VPN) is a technology that creates a secure and encrypted connection over a less secure network, such as the internet. VPNs are used by organizations and individuals to ensure data privacy, security, and seamless connectivity across different networks.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53263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255597" y="1548584"/>
            <a:ext cx="9875463" cy="604685"/>
          </a:xfrm>
        </p:spPr>
        <p:txBody>
          <a:bodyPr/>
          <a:lstStyle/>
          <a:p>
            <a:r>
              <a:rPr lang="en-US" dirty="0"/>
              <a:t>Lab</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81314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Radhey Mishra</a:t>
            </a:r>
          </a:p>
          <a:p>
            <a:r>
              <a:rPr lang="en-US" dirty="0"/>
              <a:t>+91-96500-65900</a:t>
            </a:r>
          </a:p>
          <a:p>
            <a:r>
              <a:rPr lang="en-US" dirty="0"/>
              <a:t>stepuplogics@gmail.com </a:t>
            </a:r>
          </a:p>
          <a:p>
            <a:r>
              <a:rPr lang="en-US" dirty="0"/>
              <a:t>www.stepuplogics.com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53961"/>
            <a:ext cx="6583680" cy="717755"/>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071716"/>
            <a:ext cx="7610168" cy="4970268"/>
          </a:xfrm>
        </p:spPr>
        <p:txBody>
          <a:bodyPr>
            <a:normAutofit/>
          </a:bodyPr>
          <a:lstStyle/>
          <a:p>
            <a:pPr marL="342900" indent="-342900">
              <a:buFont typeface="Arial" panose="020B0604020202020204" pitchFamily="34" charset="0"/>
              <a:buChar char="•"/>
            </a:pPr>
            <a:r>
              <a:rPr lang="en-IN" sz="1800" dirty="0"/>
              <a:t>Azure Virtual Network (</a:t>
            </a:r>
            <a:r>
              <a:rPr lang="en-IN" sz="1800" dirty="0" err="1"/>
              <a:t>VNet</a:t>
            </a:r>
            <a:r>
              <a:rPr lang="en-IN" sz="1800" dirty="0"/>
              <a:t>) </a:t>
            </a:r>
          </a:p>
          <a:p>
            <a:pPr marL="342900" indent="-342900">
              <a:buFont typeface="Arial" panose="020B0604020202020204" pitchFamily="34" charset="0"/>
              <a:buChar char="•"/>
            </a:pPr>
            <a:r>
              <a:rPr lang="en-IN" sz="1800" dirty="0" err="1"/>
              <a:t>VNet</a:t>
            </a:r>
            <a:r>
              <a:rPr lang="en-IN" sz="1800" dirty="0"/>
              <a:t> Components (Address Space (IP), Subnets, Network Interface Card (NIC), Azure Load Balancer, Application Gateway, Traffic Manager, Network Security Groups (NSGs), Virtual Network Peering, Virtual Network Gateways)</a:t>
            </a:r>
          </a:p>
          <a:p>
            <a:pPr marL="342900" indent="-342900">
              <a:buFont typeface="Arial" panose="020B0604020202020204" pitchFamily="34" charset="0"/>
              <a:buChar char="•"/>
            </a:pPr>
            <a:r>
              <a:rPr lang="en-IN" sz="1800" dirty="0"/>
              <a:t>DDOs Protection</a:t>
            </a:r>
          </a:p>
          <a:p>
            <a:pPr marL="342900" indent="-342900">
              <a:buFont typeface="Arial" panose="020B0604020202020204" pitchFamily="34" charset="0"/>
              <a:buChar char="•"/>
            </a:pPr>
            <a:r>
              <a:rPr lang="en-IN" sz="1800" dirty="0" err="1"/>
              <a:t>VNet</a:t>
            </a:r>
            <a:r>
              <a:rPr lang="en-IN" sz="1800" dirty="0"/>
              <a:t> Connectivity</a:t>
            </a:r>
          </a:p>
          <a:p>
            <a:pPr marL="342900" indent="-342900">
              <a:buFont typeface="Arial" panose="020B0604020202020204" pitchFamily="34" charset="0"/>
              <a:buChar char="•"/>
            </a:pPr>
            <a:r>
              <a:rPr lang="en-IN" sz="1800" dirty="0"/>
              <a:t>VPN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Network (</a:t>
            </a:r>
            <a:r>
              <a:rPr lang="en-US" dirty="0" err="1"/>
              <a:t>VNet</a:t>
            </a:r>
            <a:r>
              <a:rPr lang="en-US" dirty="0"/>
              <a: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85000" lnSpcReduction="10000"/>
          </a:bodyPr>
          <a:lstStyle/>
          <a:p>
            <a:r>
              <a:rPr lang="en-US" sz="1900" dirty="0"/>
              <a:t>Azure Virtual Network (</a:t>
            </a:r>
            <a:r>
              <a:rPr lang="en-US" sz="1900" dirty="0" err="1"/>
              <a:t>VNet</a:t>
            </a:r>
            <a:r>
              <a:rPr lang="en-US" sz="1900" dirty="0"/>
              <a:t>) is a representation of your network in the cloud. It provides logical isolation of the Azure cloud dedicated to your subscription.</a:t>
            </a:r>
          </a:p>
          <a:p>
            <a:r>
              <a:rPr lang="en-US" sz="1900" dirty="0" err="1"/>
              <a:t>VNets</a:t>
            </a:r>
            <a:r>
              <a:rPr lang="en-US" sz="1900" dirty="0"/>
              <a:t> enable Azure resources, such as Virtual Machines (VMs), to securely communicate with each other, the internet, and on-premises networks. </a:t>
            </a:r>
          </a:p>
          <a:p>
            <a:r>
              <a:rPr lang="en-US" sz="1900" dirty="0"/>
              <a:t>A </a:t>
            </a:r>
            <a:r>
              <a:rPr lang="en-US" sz="1900" dirty="0" err="1"/>
              <a:t>VNet</a:t>
            </a:r>
            <a:r>
              <a:rPr lang="en-US" sz="1900" dirty="0"/>
              <a:t> is similar to a traditional network in your data </a:t>
            </a:r>
            <a:r>
              <a:rPr lang="en-US" sz="1900" dirty="0" err="1"/>
              <a:t>centre</a:t>
            </a:r>
            <a:r>
              <a:rPr lang="en-US" sz="1900" dirty="0"/>
              <a:t> but offers additional benefits of Azure infrastructure such as scalability, availability, and isolation.</a:t>
            </a:r>
          </a:p>
          <a:p>
            <a:r>
              <a:rPr lang="en-US" sz="1900" dirty="0" err="1"/>
              <a:t>VNets</a:t>
            </a:r>
            <a:r>
              <a:rPr lang="en-US" sz="1900" dirty="0"/>
              <a:t> are created at the subscription level, within a specific resource group and region. The default limit for the number of </a:t>
            </a:r>
            <a:r>
              <a:rPr lang="en-US" sz="1900" dirty="0" err="1"/>
              <a:t>VNets</a:t>
            </a:r>
            <a:r>
              <a:rPr lang="en-US" sz="1900" dirty="0"/>
              <a:t> you can create in a single Azure subscription is 1,000.</a:t>
            </a:r>
          </a:p>
          <a:p>
            <a:r>
              <a:rPr lang="en-US" sz="1900" dirty="0"/>
              <a:t>When you create multiple resources (e.g., VMs) within a single </a:t>
            </a:r>
            <a:r>
              <a:rPr lang="en-US" sz="1900" dirty="0" err="1"/>
              <a:t>VNet</a:t>
            </a:r>
            <a:r>
              <a:rPr lang="en-US" sz="1900" dirty="0"/>
              <a:t>, they can communicate with each other using private IP addresses without needing internet access or </a:t>
            </a:r>
            <a:r>
              <a:rPr lang="en-US" sz="1900" dirty="0" err="1"/>
              <a:t>VNet</a:t>
            </a:r>
            <a:r>
              <a:rPr lang="en-US" sz="1900" dirty="0"/>
              <a:t> peering. If you create resources in different </a:t>
            </a:r>
            <a:r>
              <a:rPr lang="en-US" sz="1900" dirty="0" err="1"/>
              <a:t>VNets</a:t>
            </a:r>
            <a:r>
              <a:rPr lang="en-US" sz="1900" dirty="0"/>
              <a:t>, they can communicate using private IPs after establishing </a:t>
            </a:r>
            <a:r>
              <a:rPr lang="en-US" sz="1900" dirty="0" err="1"/>
              <a:t>VNet</a:t>
            </a:r>
            <a:r>
              <a:rPr lang="en-US" sz="1900" dirty="0"/>
              <a:t> peering.</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329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457199"/>
            <a:ext cx="8071034" cy="673511"/>
          </a:xfrm>
        </p:spPr>
        <p:txBody>
          <a:bodyPr/>
          <a:lstStyle/>
          <a:p>
            <a:r>
              <a:rPr lang="en-IN" sz="3600" dirty="0" err="1"/>
              <a:t>VNet</a:t>
            </a:r>
            <a:r>
              <a:rPr lang="en-IN" sz="3600" dirty="0"/>
              <a:t> Components</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307690"/>
            <a:ext cx="8071035" cy="4493037"/>
          </a:xfrm>
        </p:spPr>
        <p:txBody>
          <a:bodyPr>
            <a:normAutofit/>
          </a:bodyPr>
          <a:lstStyle/>
          <a:p>
            <a:pPr marL="342900" indent="-342900">
              <a:buFont typeface="Arial" panose="020B0604020202020204" pitchFamily="34" charset="0"/>
              <a:buChar char="•"/>
            </a:pPr>
            <a:r>
              <a:rPr lang="en-IN" sz="2000" dirty="0"/>
              <a:t>Address Space (IP)</a:t>
            </a:r>
          </a:p>
          <a:p>
            <a:pPr marL="342900" indent="-342900">
              <a:buFont typeface="Arial" panose="020B0604020202020204" pitchFamily="34" charset="0"/>
              <a:buChar char="•"/>
            </a:pPr>
            <a:r>
              <a:rPr lang="en-IN" sz="2000" dirty="0"/>
              <a:t>Subnets</a:t>
            </a:r>
          </a:p>
          <a:p>
            <a:pPr marL="342900" indent="-342900">
              <a:buFont typeface="Arial" panose="020B0604020202020204" pitchFamily="34" charset="0"/>
              <a:buChar char="•"/>
            </a:pPr>
            <a:r>
              <a:rPr lang="en-IN" sz="2000" dirty="0"/>
              <a:t>Network Interface Card (NIC)</a:t>
            </a:r>
          </a:p>
          <a:p>
            <a:pPr marL="342900" indent="-342900">
              <a:buFont typeface="Arial" panose="020B0604020202020204" pitchFamily="34" charset="0"/>
              <a:buChar char="•"/>
            </a:pPr>
            <a:r>
              <a:rPr lang="en-IN" sz="2000" dirty="0"/>
              <a:t>Azure Load Balancer</a:t>
            </a:r>
          </a:p>
          <a:p>
            <a:pPr marL="342900" indent="-342900">
              <a:buFont typeface="Arial" panose="020B0604020202020204" pitchFamily="34" charset="0"/>
              <a:buChar char="•"/>
            </a:pPr>
            <a:r>
              <a:rPr lang="en-IN" sz="2000" dirty="0"/>
              <a:t>Application Gateway</a:t>
            </a:r>
          </a:p>
          <a:p>
            <a:pPr marL="342900" indent="-342900">
              <a:buFont typeface="Arial" panose="020B0604020202020204" pitchFamily="34" charset="0"/>
              <a:buChar char="•"/>
            </a:pPr>
            <a:r>
              <a:rPr lang="en-IN" sz="2000" dirty="0"/>
              <a:t>Traffic Manager</a:t>
            </a:r>
          </a:p>
          <a:p>
            <a:pPr marL="342900" indent="-342900">
              <a:buFont typeface="Arial" panose="020B0604020202020204" pitchFamily="34" charset="0"/>
              <a:buChar char="•"/>
            </a:pPr>
            <a:r>
              <a:rPr lang="en-IN" sz="2000" dirty="0"/>
              <a:t>Network Security Groups (NSGs)</a:t>
            </a:r>
          </a:p>
          <a:p>
            <a:pPr marL="342900" indent="-342900">
              <a:buFont typeface="Arial" panose="020B0604020202020204" pitchFamily="34" charset="0"/>
              <a:buChar char="•"/>
            </a:pPr>
            <a:r>
              <a:rPr lang="en-IN" sz="2000" dirty="0"/>
              <a:t>Virtual Network Peering</a:t>
            </a:r>
          </a:p>
          <a:p>
            <a:pPr marL="342900" indent="-342900">
              <a:buFont typeface="Arial" panose="020B0604020202020204" pitchFamily="34" charset="0"/>
              <a:buChar char="•"/>
            </a:pPr>
            <a:r>
              <a:rPr lang="en-IN" sz="2000" dirty="0"/>
              <a:t>Virtual Network Gateways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5940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Network (</a:t>
            </a:r>
            <a:r>
              <a:rPr lang="en-US" dirty="0" err="1"/>
              <a:t>VNet</a:t>
            </a:r>
            <a:r>
              <a:rPr lang="en-US" dirty="0"/>
              <a:t>) Connectivity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Virtual Network (</a:t>
            </a:r>
            <a:r>
              <a:rPr lang="en-US" dirty="0" err="1"/>
              <a:t>VNet</a:t>
            </a:r>
            <a:r>
              <a:rPr lang="en-US" dirty="0"/>
              <a:t>) connectivity allows you to connect and integrate different </a:t>
            </a:r>
            <a:r>
              <a:rPr lang="en-US" dirty="0" err="1"/>
              <a:t>VNets</a:t>
            </a:r>
            <a:r>
              <a:rPr lang="en-US" dirty="0"/>
              <a:t> to enable seamless communication between resources in your cloud environment. This can be done within the same region or across different regions globally.</a:t>
            </a:r>
          </a:p>
          <a:p>
            <a:pPr marL="400050" lvl="1" indent="0">
              <a:buNone/>
            </a:pPr>
            <a:r>
              <a:rPr lang="en-US" dirty="0"/>
              <a:t>1) </a:t>
            </a:r>
            <a:r>
              <a:rPr lang="en-US" dirty="0" err="1"/>
              <a:t>VNet</a:t>
            </a:r>
            <a:r>
              <a:rPr lang="en-US" dirty="0"/>
              <a:t> to </a:t>
            </a:r>
            <a:r>
              <a:rPr lang="en-US" dirty="0" err="1"/>
              <a:t>VNet</a:t>
            </a:r>
            <a:r>
              <a:rPr lang="en-US" dirty="0"/>
              <a:t> Peering</a:t>
            </a:r>
          </a:p>
          <a:p>
            <a:pPr marL="400050" lvl="1" indent="0">
              <a:buNone/>
            </a:pPr>
            <a:r>
              <a:rPr lang="en-US" dirty="0"/>
              <a:t>2) Global </a:t>
            </a:r>
            <a:r>
              <a:rPr lang="en-US" dirty="0" err="1"/>
              <a:t>VNet</a:t>
            </a:r>
            <a:r>
              <a:rPr lang="en-US" dirty="0"/>
              <a:t> Peering</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5398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a:t>
            </a:r>
            <a:r>
              <a:rPr lang="en-IN" dirty="0"/>
              <a:t>Network Interface Card (NIC)</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 Network Interface Card (NIC) is a crucial component in Azure that connects a virtual machine (VM) or other Azure resources to a virtual network (</a:t>
            </a:r>
            <a:r>
              <a:rPr lang="en-US" dirty="0" err="1"/>
              <a:t>VNet</a:t>
            </a:r>
            <a:r>
              <a:rPr lang="en-US" dirty="0"/>
              <a:t>). It facilitates communication between the resource and the network, allowing it to send and receive data.</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528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Load Balancer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Load Balancer is a fully managed load-balancing service that distributes incoming network traffic across multiple servers, ensuring high availability and reliability of your applications. It operates at Layer 4 (TCP, UDP) of the OSI model, providing both internal and public load balancing solutions.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8104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Traffic Manager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Traffic Manager is a DNS-based global traffic distribution solution that allows you to direct user traffic to different endpoints based on various routing methods. It helps improve the availability and responsiveness of your applications by distributing traffic across multiple endpoints worldwide.</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97058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ExpressRoute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ExpressRoute is a service that provides a private connection between your on-premises infrastructure and Azure data center. This connection bypasses the public internet, offering greater reliability, faster speeds, and enhanced security. ExpressRoute is ideal for enterprises that need high-throughput, low-latency connections, or have specific compliance and security requirements.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60631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1750</TotalTime>
  <Words>623</Words>
  <Application>Microsoft Office PowerPoint</Application>
  <PresentationFormat>Widescreen</PresentationFormat>
  <Paragraphs>56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Azure Networking</vt:lpstr>
      <vt:lpstr>agenda</vt:lpstr>
      <vt:lpstr>Azure Virtual Network (VNet)</vt:lpstr>
      <vt:lpstr>VNet Components</vt:lpstr>
      <vt:lpstr>Azure Virtual Network (VNet) Connectivity</vt:lpstr>
      <vt:lpstr>Azure Network Interface Card (NIC)</vt:lpstr>
      <vt:lpstr>Azure Load Balancer</vt:lpstr>
      <vt:lpstr>Azure Traffic Manager</vt:lpstr>
      <vt:lpstr>Azure ExpressRoute</vt:lpstr>
      <vt:lpstr>Azure Virtual Private Network (VPN)</vt:lpstr>
      <vt:lpstr>Lab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Mishra 24h</dc:creator>
  <cp:lastModifiedBy>Mishra 24h</cp:lastModifiedBy>
  <cp:revision>21</cp:revision>
  <dcterms:created xsi:type="dcterms:W3CDTF">2024-09-21T14:14:01Z</dcterms:created>
  <dcterms:modified xsi:type="dcterms:W3CDTF">2024-09-27T10:33:07Z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