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Lst>
  <p:notesMasterIdLst>
    <p:notesMasterId r:id="rId24"/>
  </p:notesMasterIdLst>
  <p:handoutMasterIdLst>
    <p:handoutMasterId r:id="rId25"/>
  </p:handoutMasterIdLst>
  <p:sldIdLst>
    <p:sldId id="312" r:id="rId5"/>
    <p:sldId id="304" r:id="rId6"/>
    <p:sldId id="335" r:id="rId7"/>
    <p:sldId id="322" r:id="rId8"/>
    <p:sldId id="336" r:id="rId9"/>
    <p:sldId id="337" r:id="rId10"/>
    <p:sldId id="338" r:id="rId11"/>
    <p:sldId id="339" r:id="rId12"/>
    <p:sldId id="340" r:id="rId13"/>
    <p:sldId id="341" r:id="rId14"/>
    <p:sldId id="352" r:id="rId15"/>
    <p:sldId id="342" r:id="rId16"/>
    <p:sldId id="343" r:id="rId17"/>
    <p:sldId id="344" r:id="rId18"/>
    <p:sldId id="345" r:id="rId19"/>
    <p:sldId id="346" r:id="rId20"/>
    <p:sldId id="353" r:id="rId21"/>
    <p:sldId id="347" r:id="rId22"/>
    <p:sldId id="297" r:id="rId2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297835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16216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70272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246738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395946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828424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858539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63933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17209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813265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83868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8672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393824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66747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231527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73766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94958077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66801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2626554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395911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627505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6030184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349112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9996943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41631351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067611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034687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2412809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6026457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1611853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0577273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4799680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5">
            <a:extLst>
              <a:ext uri="{FF2B5EF4-FFF2-40B4-BE49-F238E27FC236}">
                <a16:creationId xmlns:a16="http://schemas.microsoft.com/office/drawing/2014/main" id="{0A554E83-9B56-6892-7913-4EE71C1F6539}"/>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DE03E853-F0B5-2161-4206-CCE3E4755B6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271967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4">
            <a:extLst>
              <a:ext uri="{FF2B5EF4-FFF2-40B4-BE49-F238E27FC236}">
                <a16:creationId xmlns:a16="http://schemas.microsoft.com/office/drawing/2014/main" id="{8A07DE7F-CC4B-A2F3-EFDE-355B4D3BAF2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8516C4EC-7E66-B74E-0977-4B2DEEAE6B11}"/>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13051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94AE65F5-8806-CC19-DA33-7264921C3355}"/>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043684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BB320217-84FB-1CC5-0CD3-AE6C262A443D}"/>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20015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7753638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6" r:id="rId20"/>
    <p:sldLayoutId id="2147483680" r:id="rId21"/>
    <p:sldLayoutId id="2147483653" r:id="rId22"/>
    <p:sldLayoutId id="2147483685" r:id="rId23"/>
    <p:sldLayoutId id="2147483687" r:id="rId24"/>
    <p:sldLayoutId id="2147483689" r:id="rId25"/>
    <p:sldLayoutId id="2147483692" r:id="rId2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1" y="810227"/>
            <a:ext cx="5665090" cy="3831221"/>
          </a:xfrm>
        </p:spPr>
        <p:txBody>
          <a:bodyPr anchor="ctr"/>
          <a:lstStyle/>
          <a:p>
            <a:r>
              <a:rPr lang="en-US" dirty="0"/>
              <a:t>Cloud Concepts and AZURE basics</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IN" dirty="0"/>
              <a:t>Other</a:t>
            </a:r>
            <a:r>
              <a:rPr lang="en-IN" b="1" dirty="0">
                <a:solidFill>
                  <a:srgbClr val="569CD6"/>
                </a:solidFill>
                <a:effectLst/>
                <a:latin typeface="Consolas" panose="020B0609020204030204" pitchFamily="49" charset="0"/>
              </a:rPr>
              <a:t> </a:t>
            </a:r>
            <a:r>
              <a:rPr lang="en-IN" dirty="0"/>
              <a:t>Cloud Computing terminology</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r>
              <a:rPr lang="en-US" b="1" dirty="0">
                <a:solidFill>
                  <a:srgbClr val="569CD6"/>
                </a:solidFill>
                <a:effectLst/>
                <a:latin typeface="Consolas" panose="020B0609020204030204" pitchFamily="49" charset="0"/>
              </a:rPr>
              <a:t>Cloud Agnostic</a:t>
            </a:r>
            <a:r>
              <a:rPr lang="en-US" dirty="0"/>
              <a:t>: Flexibility to use any cloud service provider.</a:t>
            </a:r>
          </a:p>
          <a:p>
            <a:r>
              <a:rPr lang="en-US" b="1" dirty="0">
                <a:solidFill>
                  <a:srgbClr val="569CD6"/>
                </a:solidFill>
                <a:effectLst/>
                <a:latin typeface="Consolas" panose="020B0609020204030204" pitchFamily="49" charset="0"/>
              </a:rPr>
              <a:t>Cloud Native</a:t>
            </a:r>
            <a:r>
              <a:rPr lang="en-US" dirty="0"/>
              <a:t>: Applications built specifically for cloud environments.</a:t>
            </a:r>
          </a:p>
          <a:p>
            <a:r>
              <a:rPr lang="en-US" b="1" dirty="0">
                <a:solidFill>
                  <a:srgbClr val="569CD6"/>
                </a:solidFill>
                <a:effectLst/>
                <a:latin typeface="Consolas" panose="020B0609020204030204" pitchFamily="49" charset="0"/>
              </a:rPr>
              <a:t>Virtualization</a:t>
            </a:r>
            <a:r>
              <a:rPr lang="en-US" dirty="0"/>
              <a:t>: Creates virtual versions of computing resources.</a:t>
            </a:r>
          </a:p>
          <a:p>
            <a:r>
              <a:rPr lang="en-US" b="1" dirty="0">
                <a:solidFill>
                  <a:srgbClr val="569CD6"/>
                </a:solidFill>
                <a:effectLst/>
                <a:latin typeface="Consolas" panose="020B0609020204030204" pitchFamily="49" charset="0"/>
              </a:rPr>
              <a:t>Virtual Machine (VM/EC2</a:t>
            </a:r>
            <a:r>
              <a:rPr lang="en-US" b="1" dirty="0">
                <a:solidFill>
                  <a:srgbClr val="569CD6"/>
                </a:solidFill>
                <a:latin typeface="Consolas" panose="020B0609020204030204" pitchFamily="49" charset="0"/>
              </a:rPr>
              <a:t>):</a:t>
            </a:r>
            <a:r>
              <a:rPr lang="en-US" dirty="0"/>
              <a:t> Software emulation of a physical computer.</a:t>
            </a:r>
          </a:p>
          <a:p>
            <a:r>
              <a:rPr lang="en-US" b="1" dirty="0">
                <a:solidFill>
                  <a:srgbClr val="569CD6"/>
                </a:solidFill>
                <a:effectLst/>
                <a:latin typeface="Consolas" panose="020B0609020204030204" pitchFamily="49" charset="0"/>
              </a:rPr>
              <a:t>API (Application Programming Interface)</a:t>
            </a:r>
            <a:r>
              <a:rPr lang="en-US" dirty="0">
                <a:solidFill>
                  <a:srgbClr val="CCCCCC"/>
                </a:solidFill>
                <a:latin typeface="Consolas" panose="020B0609020204030204" pitchFamily="49" charset="0"/>
              </a:rPr>
              <a:t>: </a:t>
            </a:r>
            <a:r>
              <a:rPr lang="en-US" dirty="0"/>
              <a:t>Rules and protocols allowing software applications to interact.</a:t>
            </a:r>
          </a:p>
          <a:p>
            <a:r>
              <a:rPr lang="en-US" sz="1800" b="1" dirty="0">
                <a:solidFill>
                  <a:srgbClr val="569CD6"/>
                </a:solidFill>
                <a:latin typeface="Consolas" panose="020B0609020204030204" pitchFamily="49" charset="0"/>
              </a:rPr>
              <a:t>Scalability</a:t>
            </a:r>
            <a:r>
              <a:rPr lang="en-US" sz="1100" b="1" dirty="0">
                <a:solidFill>
                  <a:srgbClr val="569CD6"/>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800" dirty="0"/>
              <a:t>Scalability refers to the ability of a system to handle an increasing workload by proportionally increasing its resource capacity.</a:t>
            </a:r>
          </a:p>
          <a:p>
            <a:r>
              <a:rPr lang="en-US" sz="1800" b="1" dirty="0">
                <a:solidFill>
                  <a:srgbClr val="569CD6"/>
                </a:solidFill>
                <a:latin typeface="Consolas" panose="020B0609020204030204" pitchFamily="49" charset="0"/>
              </a:rPr>
              <a:t>Elasticity</a:t>
            </a:r>
            <a:r>
              <a:rPr lang="en-US" sz="1800" dirty="0"/>
              <a:t>: Elasticity refers to the capability of a system to dynamically commission and decommission resources as needed.</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3875294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IN" dirty="0"/>
              <a:t>Other</a:t>
            </a:r>
            <a:r>
              <a:rPr lang="en-IN" b="1" dirty="0">
                <a:solidFill>
                  <a:srgbClr val="569CD6"/>
                </a:solidFill>
                <a:effectLst/>
                <a:latin typeface="Consolas" panose="020B0609020204030204" pitchFamily="49" charset="0"/>
              </a:rPr>
              <a:t> </a:t>
            </a:r>
            <a:r>
              <a:rPr lang="en-IN" dirty="0"/>
              <a:t>Cloud Computing terminology</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fontScale="25000" lnSpcReduction="20000"/>
          </a:bodyPr>
          <a:lstStyle/>
          <a:p>
            <a:r>
              <a:rPr lang="en-US" sz="7200" b="1" dirty="0">
                <a:solidFill>
                  <a:srgbClr val="569CD6"/>
                </a:solidFill>
                <a:latin typeface="Consolas" panose="020B0609020204030204" pitchFamily="49" charset="0"/>
              </a:rPr>
              <a:t>Agility</a:t>
            </a:r>
            <a:r>
              <a:rPr lang="en-US" sz="7200" dirty="0"/>
              <a:t>: Agility in cloud computing means being able to make changes quickly and easily. </a:t>
            </a:r>
          </a:p>
          <a:p>
            <a:r>
              <a:rPr lang="en-US" sz="7200" b="1" dirty="0">
                <a:solidFill>
                  <a:srgbClr val="569CD6"/>
                </a:solidFill>
                <a:latin typeface="Consolas" panose="020B0609020204030204" pitchFamily="49" charset="0"/>
              </a:rPr>
              <a:t>High</a:t>
            </a:r>
            <a:r>
              <a:rPr lang="en-US" sz="4500" b="1" dirty="0">
                <a:solidFill>
                  <a:srgbClr val="569CD6"/>
                </a:solidFill>
                <a:effectLst/>
                <a:latin typeface="Consolas" panose="020B0609020204030204" pitchFamily="49" charset="0"/>
              </a:rPr>
              <a:t> </a:t>
            </a:r>
            <a:r>
              <a:rPr lang="en-US" sz="7200" b="1" dirty="0">
                <a:solidFill>
                  <a:srgbClr val="569CD6"/>
                </a:solidFill>
                <a:latin typeface="Consolas" panose="020B0609020204030204" pitchFamily="49" charset="0"/>
              </a:rPr>
              <a:t>Availability</a:t>
            </a:r>
            <a:r>
              <a:rPr lang="en-US" sz="7200" dirty="0"/>
              <a:t>: High availability in cloud computing means that a system or service is always up and running, even if something goes wrong. </a:t>
            </a:r>
          </a:p>
          <a:p>
            <a:r>
              <a:rPr lang="en-US" sz="7200" b="1" dirty="0">
                <a:solidFill>
                  <a:srgbClr val="569CD6"/>
                </a:solidFill>
                <a:latin typeface="Consolas" panose="020B0609020204030204" pitchFamily="49" charset="0"/>
              </a:rPr>
              <a:t>Load</a:t>
            </a:r>
            <a:r>
              <a:rPr lang="en-US" sz="4500" b="1" dirty="0">
                <a:solidFill>
                  <a:srgbClr val="569CD6"/>
                </a:solidFill>
                <a:effectLst/>
                <a:latin typeface="Consolas" panose="020B0609020204030204" pitchFamily="49" charset="0"/>
              </a:rPr>
              <a:t> </a:t>
            </a:r>
            <a:r>
              <a:rPr lang="en-US" sz="7200" b="1" dirty="0">
                <a:solidFill>
                  <a:srgbClr val="569CD6"/>
                </a:solidFill>
                <a:latin typeface="Consolas" panose="020B0609020204030204" pitchFamily="49" charset="0"/>
              </a:rPr>
              <a:t>Balancing</a:t>
            </a:r>
            <a:r>
              <a:rPr lang="en-US" sz="7200" dirty="0"/>
              <a:t>: Load balancing distributes incoming network traffic across multiple servers or resources in a balanced manner. It ensures optimal resource utilization, improves responsiveness, and prevents any single server from being overwhelmed by distributing workloads effectively.</a:t>
            </a:r>
          </a:p>
          <a:p>
            <a:r>
              <a:rPr lang="en-US" sz="7200" b="1" dirty="0">
                <a:solidFill>
                  <a:srgbClr val="569CD6"/>
                </a:solidFill>
                <a:latin typeface="Consolas" panose="020B0609020204030204" pitchFamily="49" charset="0"/>
              </a:rPr>
              <a:t>What is Serverless</a:t>
            </a:r>
            <a:r>
              <a:rPr lang="en-US" sz="7200" dirty="0"/>
              <a:t>: Serverless computing allows developers to build and deploy applications without managing underlying servers or infrastructure. The cloud provider handles resource allocation, scaling, and operational aspects.</a:t>
            </a:r>
          </a:p>
          <a:p>
            <a:r>
              <a:rPr lang="en-US" sz="7200" b="1" dirty="0">
                <a:solidFill>
                  <a:srgbClr val="569CD6"/>
                </a:solidFill>
                <a:effectLst/>
                <a:latin typeface="Consolas" panose="020B0609020204030204" pitchFamily="49" charset="0"/>
              </a:rPr>
              <a:t>Data centers : </a:t>
            </a:r>
            <a:r>
              <a:rPr lang="en-US" sz="7200" dirty="0"/>
              <a:t>A data center is like a big, secure building full of powerful computers and storage devices. It keeps all kinds of information safe and available so that people and businesses can access it whenever they need it. </a:t>
            </a:r>
          </a:p>
          <a:p>
            <a:endParaRPr lang="en-US" sz="7200" dirty="0"/>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1006372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IN" dirty="0"/>
              <a:t>Introduction to Azure</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fontScale="85000" lnSpcReduction="20000"/>
          </a:bodyPr>
          <a:lstStyle/>
          <a:p>
            <a:pPr marL="0" indent="0">
              <a:buNone/>
            </a:pPr>
            <a:r>
              <a:rPr lang="en-US" sz="2100" dirty="0"/>
              <a:t>Azure is Microsoft's cloud platform, allowing you to use powerful computers over the internet. You can store data, run applications, and manage resources without needing your own physical servers.</a:t>
            </a:r>
          </a:p>
          <a:p>
            <a:pPr marL="0" indent="0">
              <a:buNone/>
            </a:pPr>
            <a:r>
              <a:rPr lang="en-US" b="1" dirty="0">
                <a:solidFill>
                  <a:srgbClr val="569CD6"/>
                </a:solidFill>
                <a:effectLst/>
                <a:latin typeface="Consolas" panose="020B0609020204030204" pitchFamily="49" charset="0"/>
              </a:rPr>
              <a:t>Benefits</a:t>
            </a:r>
            <a:endParaRPr lang="en-US" b="0" dirty="0">
              <a:solidFill>
                <a:srgbClr val="CCCCCC"/>
              </a:solidFill>
              <a:effectLst/>
              <a:latin typeface="Consolas" panose="020B0609020204030204" pitchFamily="49" charset="0"/>
            </a:endParaRP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1" dirty="0">
                <a:solidFill>
                  <a:srgbClr val="569CD6"/>
                </a:solidFill>
                <a:effectLst/>
                <a:latin typeface="Consolas" panose="020B0609020204030204" pitchFamily="49" charset="0"/>
              </a:rPr>
              <a:t>Scalability</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1" dirty="0">
                <a:solidFill>
                  <a:srgbClr val="569CD6"/>
                </a:solidFill>
                <a:effectLst/>
                <a:latin typeface="Consolas" panose="020B0609020204030204" pitchFamily="49" charset="0"/>
              </a:rPr>
              <a:t>Flexibility</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1" dirty="0">
                <a:solidFill>
                  <a:srgbClr val="569CD6"/>
                </a:solidFill>
                <a:effectLst/>
                <a:latin typeface="Consolas" panose="020B0609020204030204" pitchFamily="49" charset="0"/>
              </a:rPr>
              <a:t>Global Reach</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1" dirty="0">
                <a:solidFill>
                  <a:srgbClr val="569CD6"/>
                </a:solidFill>
                <a:effectLst/>
                <a:latin typeface="Consolas" panose="020B0609020204030204" pitchFamily="49" charset="0"/>
              </a:rPr>
              <a:t>Security</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1" dirty="0">
                <a:solidFill>
                  <a:srgbClr val="569CD6"/>
                </a:solidFill>
                <a:effectLst/>
                <a:latin typeface="Consolas" panose="020B0609020204030204" pitchFamily="49" charset="0"/>
              </a:rPr>
              <a:t>Cost Efficiency</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1" dirty="0">
                <a:solidFill>
                  <a:srgbClr val="569CD6"/>
                </a:solidFill>
                <a:effectLst/>
                <a:latin typeface="Consolas" panose="020B0609020204030204" pitchFamily="49" charset="0"/>
              </a:rPr>
              <a:t>Reliability</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1" dirty="0">
                <a:solidFill>
                  <a:srgbClr val="569CD6"/>
                </a:solidFill>
                <a:effectLst/>
                <a:latin typeface="Consolas" panose="020B0609020204030204" pitchFamily="49" charset="0"/>
              </a:rPr>
              <a:t>Innovation</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1" dirty="0">
                <a:solidFill>
                  <a:srgbClr val="569CD6"/>
                </a:solidFill>
                <a:effectLst/>
                <a:latin typeface="Consolas" panose="020B0609020204030204" pitchFamily="49" charset="0"/>
              </a:rPr>
              <a:t>Hybrid Capability</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1" dirty="0">
                <a:solidFill>
                  <a:srgbClr val="569CD6"/>
                </a:solidFill>
                <a:effectLst/>
                <a:latin typeface="Consolas" panose="020B0609020204030204" pitchFamily="49" charset="0"/>
              </a:rPr>
              <a:t>Developer Productivity</a:t>
            </a:r>
            <a:endParaRPr lang="en-US" b="0" dirty="0">
              <a:solidFill>
                <a:srgbClr val="CCCCCC"/>
              </a:solidFill>
              <a:effectLst/>
              <a:latin typeface="Consolas" panose="020B0609020204030204" pitchFamily="49" charset="0"/>
            </a:endParaRP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75265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IN" dirty="0"/>
              <a:t>IaaS vs PaaS vs SaaS Models in Azure</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fontScale="92500" lnSpcReduction="10000"/>
          </a:bodyPr>
          <a:lstStyle/>
          <a:p>
            <a:r>
              <a:rPr lang="en-US" b="1" dirty="0">
                <a:solidFill>
                  <a:srgbClr val="569CD6"/>
                </a:solidFill>
                <a:effectLst/>
                <a:latin typeface="Consolas" panose="020B0609020204030204" pitchFamily="49" charset="0"/>
              </a:rPr>
              <a:t>Infrastructure as a Service (IaaS)</a:t>
            </a:r>
            <a:r>
              <a:rPr lang="en-US" dirty="0">
                <a:solidFill>
                  <a:srgbClr val="CCCCCC"/>
                </a:solidFill>
                <a:latin typeface="Consolas" panose="020B0609020204030204" pitchFamily="49" charset="0"/>
              </a:rPr>
              <a:t> </a:t>
            </a:r>
            <a:r>
              <a:rPr lang="en-US" sz="1900" dirty="0"/>
              <a:t>: IaaS provides virtualized computing resources over the internet. Users rent virtual machines (VMs), storage, and networking, managing operating systems and applications hosted on the infrastructure.</a:t>
            </a:r>
          </a:p>
          <a:p>
            <a:pPr marL="0" indent="0">
              <a:buNone/>
            </a:pPr>
            <a:endParaRPr lang="en-US" b="0" dirty="0">
              <a:solidFill>
                <a:srgbClr val="CCCCCC"/>
              </a:solidFill>
              <a:effectLst/>
              <a:latin typeface="Consolas" panose="020B0609020204030204" pitchFamily="49" charset="0"/>
            </a:endParaRPr>
          </a:p>
          <a:p>
            <a:r>
              <a:rPr lang="en-US" b="1" dirty="0">
                <a:solidFill>
                  <a:srgbClr val="569CD6"/>
                </a:solidFill>
                <a:effectLst/>
                <a:latin typeface="Consolas" panose="020B0609020204030204" pitchFamily="49" charset="0"/>
              </a:rPr>
              <a:t>Platform as a Service (PaaS) </a:t>
            </a:r>
            <a:r>
              <a:rPr lang="en-US" sz="1900" dirty="0"/>
              <a:t>: PaaS provides a platform for developers to build, deploy, and manage applications without managing underlying infrastructure. Developers focus on coding and deploying applications, while Azure manages the rest.</a:t>
            </a:r>
          </a:p>
          <a:p>
            <a:pPr marL="0" indent="0">
              <a:buNone/>
            </a:pPr>
            <a:endParaRPr lang="en-US" b="0" dirty="0">
              <a:solidFill>
                <a:srgbClr val="CCCCCC"/>
              </a:solidFill>
              <a:effectLst/>
              <a:latin typeface="Consolas" panose="020B0609020204030204" pitchFamily="49" charset="0"/>
            </a:endParaRPr>
          </a:p>
          <a:p>
            <a:r>
              <a:rPr lang="en-US" b="1" dirty="0">
                <a:solidFill>
                  <a:srgbClr val="569CD6"/>
                </a:solidFill>
                <a:effectLst/>
                <a:latin typeface="Consolas" panose="020B0609020204030204" pitchFamily="49" charset="0"/>
              </a:rPr>
              <a:t>Software as a Service (SaaS) </a:t>
            </a:r>
            <a:r>
              <a:rPr lang="en-US" sz="1900" dirty="0"/>
              <a:t>: SaaS delivers software applications over the internet on a subscription basis. Users access applications via a web browser without worrying about installation, maintenance, or infrastructure.</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2099807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US" dirty="0"/>
              <a:t>Creating an Account with Azure</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r>
              <a:rPr lang="en-US" dirty="0"/>
              <a:t>To get started with Azure:</a:t>
            </a:r>
          </a:p>
          <a:p>
            <a:r>
              <a:rPr lang="en-US" dirty="0"/>
              <a:t>Sign up for an Azure account via the [</a:t>
            </a:r>
            <a:r>
              <a:rPr lang="en-US" b="0" dirty="0">
                <a:solidFill>
                  <a:srgbClr val="CE9178"/>
                </a:solidFill>
                <a:effectLst/>
                <a:latin typeface="Consolas" panose="020B0609020204030204" pitchFamily="49" charset="0"/>
              </a:rPr>
              <a:t>Azure portal</a:t>
            </a:r>
            <a:r>
              <a:rPr lang="en-US" dirty="0"/>
              <a:t>](https://portal.azure.com) or Microsoft's website.</a:t>
            </a:r>
          </a:p>
          <a:p>
            <a:r>
              <a:rPr lang="en-US" dirty="0"/>
              <a:t>Follow the registration process and provide necessary details.</a:t>
            </a:r>
          </a:p>
          <a:p>
            <a:r>
              <a:rPr lang="en-US" dirty="0"/>
              <a:t>Access Azure services and resources upon account creation.</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1857598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US" dirty="0"/>
              <a:t>Azure Account, Subscription, and Resource Group Hierarchy</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r>
              <a:rPr lang="en-US" b="1" dirty="0">
                <a:solidFill>
                  <a:srgbClr val="569CD6"/>
                </a:solidFill>
                <a:effectLst/>
                <a:latin typeface="Consolas" panose="020B0609020204030204" pitchFamily="49" charset="0"/>
              </a:rPr>
              <a:t>Azure Account </a:t>
            </a:r>
            <a:r>
              <a:rPr lang="en-US" dirty="0"/>
              <a:t>:</a:t>
            </a:r>
            <a:r>
              <a:rPr lang="en-US" b="1" dirty="0">
                <a:solidFill>
                  <a:srgbClr val="569CD6"/>
                </a:solidFill>
                <a:effectLst/>
                <a:latin typeface="Consolas" panose="020B0609020204030204" pitchFamily="49" charset="0"/>
              </a:rPr>
              <a:t> </a:t>
            </a:r>
            <a:r>
              <a:rPr lang="en-US" dirty="0"/>
              <a:t>An Azure Account is the top-level entity that represents your access to Azure services. It is associated with a unique email address and acts as a container for all your Azure resources. When you sign up for Azure, you create an Azure Account.</a:t>
            </a:r>
          </a:p>
          <a:p>
            <a:r>
              <a:rPr lang="en-US" b="1" dirty="0">
                <a:solidFill>
                  <a:srgbClr val="569CD6"/>
                </a:solidFill>
                <a:effectLst/>
                <a:latin typeface="Consolas" panose="020B0609020204030204" pitchFamily="49" charset="0"/>
              </a:rPr>
              <a:t>Subscription </a:t>
            </a:r>
            <a:r>
              <a:rPr lang="en-US" dirty="0"/>
              <a:t>: Within an Azure Account, you can have one or more Subscriptions. A Subscription is a logical unit that provides access to Azure services and resources.</a:t>
            </a:r>
          </a:p>
          <a:p>
            <a:r>
              <a:rPr lang="en-US" b="1" dirty="0">
                <a:solidFill>
                  <a:srgbClr val="569CD6"/>
                </a:solidFill>
                <a:effectLst/>
                <a:latin typeface="Consolas" panose="020B0609020204030204" pitchFamily="49" charset="0"/>
              </a:rPr>
              <a:t>Resource Group</a:t>
            </a:r>
            <a:r>
              <a:rPr lang="en-US" dirty="0"/>
              <a:t>: Inside a Subscription, you can create one or more Resource Groups. A Resource Group is a logical container that holds related Azure resources. It helps you organize and manage resources based on their lifecycle, ownership, or purpose.</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2018028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IN" dirty="0"/>
              <a:t>Components of Azure Architecture</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fontScale="32500" lnSpcReduction="20000"/>
          </a:bodyPr>
          <a:lstStyle/>
          <a:p>
            <a:r>
              <a:rPr lang="en-US" sz="5500" b="1" dirty="0">
                <a:solidFill>
                  <a:srgbClr val="569CD6"/>
                </a:solidFill>
                <a:latin typeface="Consolas" panose="020B0609020204030204" pitchFamily="49" charset="0"/>
              </a:rPr>
              <a:t>Regions</a:t>
            </a:r>
            <a:r>
              <a:rPr lang="en-US" b="1" dirty="0">
                <a:solidFill>
                  <a:srgbClr val="569CD6"/>
                </a:solidFill>
                <a:effectLst/>
                <a:latin typeface="Consolas" panose="020B0609020204030204" pitchFamily="49" charset="0"/>
              </a:rPr>
              <a:t> </a:t>
            </a:r>
            <a:r>
              <a:rPr lang="en-US" sz="2600" dirty="0"/>
              <a:t>: </a:t>
            </a:r>
            <a:r>
              <a:rPr lang="en-US" sz="5500" dirty="0"/>
              <a:t>Azure divides the world into regions, much like how continents divide the Earth. Each region contains multiple data centers. These regions help Azure users choose where they want their data and applications to be located for optimal performance and compliance with local laws.</a:t>
            </a:r>
          </a:p>
          <a:p>
            <a:r>
              <a:rPr lang="en-US" sz="5500" b="1" dirty="0">
                <a:solidFill>
                  <a:srgbClr val="569CD6"/>
                </a:solidFill>
                <a:latin typeface="Consolas" panose="020B0609020204030204" pitchFamily="49" charset="0"/>
              </a:rPr>
              <a:t>Availability Zones: </a:t>
            </a:r>
            <a:r>
              <a:rPr lang="en-US" sz="5500" dirty="0"/>
              <a:t>Within each region, there are availability zones, similar to neighborhoods in a city. Each zone has its own infrastructure, providing redundancy and ensuring high availability of services.</a:t>
            </a:r>
          </a:p>
          <a:p>
            <a:pPr marL="0" indent="0">
              <a:buNone/>
            </a:pPr>
            <a:r>
              <a:rPr lang="en-US" b="1" dirty="0">
                <a:solidFill>
                  <a:srgbClr val="569CD6"/>
                </a:solidFill>
                <a:effectLst/>
                <a:latin typeface="Consolas" panose="020B0609020204030204" pitchFamily="49" charset="0"/>
              </a:rPr>
              <a:t>	</a:t>
            </a:r>
            <a:r>
              <a:rPr lang="en-US" sz="5500" b="1" dirty="0">
                <a:solidFill>
                  <a:srgbClr val="569CD6"/>
                </a:solidFill>
                <a:latin typeface="Consolas" panose="020B0609020204030204" pitchFamily="49" charset="0"/>
              </a:rPr>
              <a:t>Benefits</a:t>
            </a:r>
          </a:p>
          <a:p>
            <a:pPr lvl="1">
              <a:buFontTx/>
              <a:buChar char="-"/>
            </a:pPr>
            <a:r>
              <a:rPr lang="en-US" sz="5500" b="1" dirty="0">
                <a:solidFill>
                  <a:srgbClr val="569CD6"/>
                </a:solidFill>
                <a:latin typeface="Consolas" panose="020B0609020204030204" pitchFamily="49" charset="0"/>
              </a:rPr>
              <a:t>High Availability</a:t>
            </a:r>
            <a:r>
              <a:rPr lang="en-US" sz="5500" dirty="0"/>
              <a:t>: Redundancy across Availability Zones minimizes downtime.</a:t>
            </a:r>
          </a:p>
          <a:p>
            <a:pPr lvl="1">
              <a:buFontTx/>
              <a:buChar char="-"/>
            </a:pPr>
            <a:r>
              <a:rPr lang="en-US" sz="5500" b="1" dirty="0">
                <a:solidFill>
                  <a:srgbClr val="569CD6"/>
                </a:solidFill>
                <a:latin typeface="Consolas" panose="020B0609020204030204" pitchFamily="49" charset="0"/>
              </a:rPr>
              <a:t>Data Residency</a:t>
            </a:r>
            <a:r>
              <a:rPr lang="en-US" sz="5500" dirty="0"/>
              <a:t>: Compliance with data residency and sovereignty requirements.</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3088121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IN" dirty="0"/>
              <a:t>Components of Azure Architecture</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fontScale="92500"/>
          </a:bodyPr>
          <a:lstStyle/>
          <a:p>
            <a:r>
              <a:rPr lang="en-US" sz="2300" b="1" dirty="0">
                <a:solidFill>
                  <a:srgbClr val="569CD6"/>
                </a:solidFill>
                <a:latin typeface="Consolas" panose="020B0609020204030204" pitchFamily="49" charset="0"/>
              </a:rPr>
              <a:t>Resources</a:t>
            </a:r>
            <a:r>
              <a:rPr lang="en-US" b="1" dirty="0">
                <a:solidFill>
                  <a:srgbClr val="569CD6"/>
                </a:solidFill>
                <a:effectLst/>
                <a:latin typeface="Consolas" panose="020B0609020204030204" pitchFamily="49" charset="0"/>
              </a:rPr>
              <a:t> </a:t>
            </a:r>
            <a:r>
              <a:rPr lang="en-US" sz="2300" dirty="0"/>
              <a:t>Azure offers various resources that users can use to build and run their applications. These include virtual machines (VMs), storage accounts, databases, and networking capabilities. Resources are the fundamental building blocks you use to create your digital services in Azure.</a:t>
            </a:r>
          </a:p>
          <a:p>
            <a:r>
              <a:rPr lang="en-US" sz="2300" b="1" dirty="0">
                <a:solidFill>
                  <a:srgbClr val="569CD6"/>
                </a:solidFill>
                <a:latin typeface="Consolas" panose="020B0609020204030204" pitchFamily="49" charset="0"/>
              </a:rPr>
              <a:t>Services</a:t>
            </a:r>
            <a:r>
              <a:rPr lang="en-US" dirty="0">
                <a:solidFill>
                  <a:srgbClr val="CCCCCC"/>
                </a:solidFill>
                <a:latin typeface="Consolas" panose="020B0609020204030204" pitchFamily="49" charset="0"/>
              </a:rPr>
              <a:t> </a:t>
            </a:r>
            <a:r>
              <a:rPr lang="en-US" sz="2100" dirty="0"/>
              <a:t>Azure provides a wide range of services that users can integrate into their applications. These services include computing power (to run programs), storage solutions (to store data), databases (to manage information), and networking tools (to connect different parts of an application). These services help developers build, deploy, and manage applications efficiently.</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17</a:t>
            </a:fld>
            <a:endParaRPr lang="en-US" dirty="0"/>
          </a:p>
        </p:txBody>
      </p:sp>
    </p:spTree>
    <p:extLst>
      <p:ext uri="{BB962C8B-B14F-4D97-AF65-F5344CB8AC3E}">
        <p14:creationId xmlns:p14="http://schemas.microsoft.com/office/powerpoint/2010/main" val="4276820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IN" sz="3600" dirty="0"/>
              <a:t>C</a:t>
            </a:r>
            <a:r>
              <a:rPr lang="en-US" dirty="0" err="1"/>
              <a:t>onnect</a:t>
            </a:r>
            <a:r>
              <a:rPr lang="en-US" b="1" dirty="0">
                <a:solidFill>
                  <a:srgbClr val="569CD6"/>
                </a:solidFill>
                <a:effectLst/>
                <a:latin typeface="Consolas" panose="020B0609020204030204" pitchFamily="49" charset="0"/>
              </a:rPr>
              <a:t> </a:t>
            </a:r>
            <a:r>
              <a:rPr lang="en-US" dirty="0"/>
              <a:t>with</a:t>
            </a:r>
            <a:r>
              <a:rPr lang="en-US" b="1" dirty="0">
                <a:solidFill>
                  <a:srgbClr val="569CD6"/>
                </a:solidFill>
                <a:effectLst/>
                <a:latin typeface="Consolas" panose="020B0609020204030204" pitchFamily="49" charset="0"/>
              </a:rPr>
              <a:t> </a:t>
            </a:r>
            <a:r>
              <a:rPr lang="en-US" dirty="0"/>
              <a:t>Azure</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fontScale="92500" lnSpcReduction="10000"/>
          </a:bodyPr>
          <a:lstStyle/>
          <a:p>
            <a:r>
              <a:rPr lang="en-US" b="1" dirty="0">
                <a:solidFill>
                  <a:srgbClr val="569CD6"/>
                </a:solidFill>
                <a:effectLst/>
                <a:latin typeface="Consolas" panose="020B0609020204030204" pitchFamily="49" charset="0"/>
              </a:rPr>
              <a:t>Azure portal :</a:t>
            </a:r>
            <a:r>
              <a:rPr lang="en-US" b="0" dirty="0">
                <a:solidFill>
                  <a:srgbClr val="CCCCCC"/>
                </a:solidFill>
                <a:effectLst/>
                <a:latin typeface="Consolas" panose="020B0609020204030204" pitchFamily="49" charset="0"/>
              </a:rPr>
              <a:t> </a:t>
            </a:r>
            <a:r>
              <a:rPr lang="en-US" sz="2500" dirty="0"/>
              <a:t>The web-based interface provided by Azure for managing and interacting with your resources.</a:t>
            </a:r>
          </a:p>
          <a:p>
            <a:r>
              <a:rPr lang="en-US" b="1" dirty="0">
                <a:solidFill>
                  <a:srgbClr val="569CD6"/>
                </a:solidFill>
                <a:effectLst/>
                <a:latin typeface="Consolas" panose="020B0609020204030204" pitchFamily="49" charset="0"/>
              </a:rPr>
              <a:t>Azure PowerShell :</a:t>
            </a:r>
            <a:r>
              <a:rPr lang="en-US" b="0" dirty="0">
                <a:solidFill>
                  <a:srgbClr val="CCCCCC"/>
                </a:solidFill>
                <a:effectLst/>
                <a:latin typeface="Consolas" panose="020B0609020204030204" pitchFamily="49" charset="0"/>
              </a:rPr>
              <a:t> </a:t>
            </a:r>
            <a:r>
              <a:rPr lang="en-US" sz="2300" dirty="0"/>
              <a:t>A command-line tool that allows you to manage and automate Azure resources using PowerShell scripts.</a:t>
            </a:r>
          </a:p>
          <a:p>
            <a:r>
              <a:rPr lang="en-US" b="1" dirty="0">
                <a:solidFill>
                  <a:srgbClr val="569CD6"/>
                </a:solidFill>
                <a:effectLst/>
                <a:latin typeface="Consolas" panose="020B0609020204030204" pitchFamily="49" charset="0"/>
              </a:rPr>
              <a:t>Azure CLI :</a:t>
            </a:r>
            <a:r>
              <a:rPr lang="en-US" b="0" dirty="0">
                <a:solidFill>
                  <a:srgbClr val="CCCCCC"/>
                </a:solidFill>
                <a:effectLst/>
                <a:latin typeface="Consolas" panose="020B0609020204030204" pitchFamily="49" charset="0"/>
              </a:rPr>
              <a:t> </a:t>
            </a:r>
            <a:r>
              <a:rPr lang="en-US" sz="2300" dirty="0"/>
              <a:t>A cross-platform command-line tool that provides a command-line interface for managing Azure resources.</a:t>
            </a:r>
          </a:p>
          <a:p>
            <a:r>
              <a:rPr lang="en-US" b="1" dirty="0">
                <a:solidFill>
                  <a:srgbClr val="569CD6"/>
                </a:solidFill>
                <a:effectLst/>
                <a:latin typeface="Consolas" panose="020B0609020204030204" pitchFamily="49" charset="0"/>
              </a:rPr>
              <a:t>Azure ARM template :</a:t>
            </a:r>
            <a:r>
              <a:rPr lang="en-US" b="0" dirty="0">
                <a:solidFill>
                  <a:srgbClr val="CCCCCC"/>
                </a:solidFill>
                <a:effectLst/>
                <a:latin typeface="Consolas" panose="020B0609020204030204" pitchFamily="49" charset="0"/>
              </a:rPr>
              <a:t> </a:t>
            </a:r>
            <a:r>
              <a:rPr lang="en-US" sz="2300" dirty="0"/>
              <a:t>Azure Resource Manager templates allow you to define and deploy your infrastructure as code.</a:t>
            </a:r>
          </a:p>
          <a:p>
            <a:r>
              <a:rPr lang="en-US" b="1" dirty="0">
                <a:solidFill>
                  <a:srgbClr val="569CD6"/>
                </a:solidFill>
                <a:effectLst/>
                <a:latin typeface="Consolas" panose="020B0609020204030204" pitchFamily="49" charset="0"/>
              </a:rPr>
              <a:t>Azure SDKs</a:t>
            </a:r>
            <a:r>
              <a:rPr lang="en-US" sz="2300" b="1" dirty="0">
                <a:solidFill>
                  <a:srgbClr val="569CD6"/>
                </a:solidFill>
                <a:effectLst/>
                <a:latin typeface="Consolas" panose="020B0609020204030204" pitchFamily="49" charset="0"/>
              </a:rPr>
              <a:t> </a:t>
            </a:r>
            <a:r>
              <a:rPr lang="en-US" sz="2300" dirty="0"/>
              <a:t>: Software development kits (SDKs) are available for various programming languages, providing libraries and tools to interact with Azure services programmatically.</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18</a:t>
            </a:fld>
            <a:endParaRPr lang="en-US" dirty="0"/>
          </a:p>
        </p:txBody>
      </p:sp>
    </p:spTree>
    <p:extLst>
      <p:ext uri="{BB962C8B-B14F-4D97-AF65-F5344CB8AC3E}">
        <p14:creationId xmlns:p14="http://schemas.microsoft.com/office/powerpoint/2010/main" val="2266621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p:txBody>
          <a:bodyPr/>
          <a:lstStyle/>
          <a:p>
            <a:r>
              <a:rPr lang="en-US" dirty="0"/>
              <a:t>Radhey Mishra</a:t>
            </a:r>
          </a:p>
          <a:p>
            <a:r>
              <a:rPr lang="en-US" dirty="0"/>
              <a:t>+91-96500-65900</a:t>
            </a:r>
          </a:p>
          <a:p>
            <a:r>
              <a:rPr lang="en-US" dirty="0"/>
              <a:t>stepuplogics@gmail.com </a:t>
            </a:r>
          </a:p>
          <a:p>
            <a:r>
              <a:rPr lang="en-US" dirty="0"/>
              <a:t>www.stepuplogics.com</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353961"/>
            <a:ext cx="6583680" cy="717755"/>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1071716"/>
            <a:ext cx="7610168" cy="4970268"/>
          </a:xfrm>
        </p:spPr>
        <p:txBody>
          <a:bodyPr>
            <a:normAutofit fontScale="92500" lnSpcReduction="20000"/>
          </a:bodyPr>
          <a:lstStyle/>
          <a:p>
            <a:pPr marL="342900" indent="-342900">
              <a:buFont typeface="Arial" panose="020B0604020202020204" pitchFamily="34" charset="0"/>
              <a:buChar char="•"/>
            </a:pPr>
            <a:r>
              <a:rPr lang="en-US" sz="1800" dirty="0"/>
              <a:t>Introduction of cloud and </a:t>
            </a:r>
            <a:r>
              <a:rPr lang="en-IN" sz="1800" dirty="0"/>
              <a:t>computing models</a:t>
            </a:r>
          </a:p>
          <a:p>
            <a:pPr marL="342900" indent="-342900">
              <a:buFont typeface="Arial" panose="020B0604020202020204" pitchFamily="34" charset="0"/>
              <a:buChar char="•"/>
            </a:pPr>
            <a:r>
              <a:rPr lang="en-IN" sz="1800" dirty="0"/>
              <a:t>Cloud market share</a:t>
            </a:r>
          </a:p>
          <a:p>
            <a:pPr marL="342900" indent="-342900">
              <a:buFont typeface="Arial" panose="020B0604020202020204" pitchFamily="34" charset="0"/>
              <a:buChar char="•"/>
            </a:pPr>
            <a:r>
              <a:rPr lang="en-IN" sz="1800" dirty="0"/>
              <a:t>Cloud Service Models and Cloud Deployment model</a:t>
            </a:r>
          </a:p>
          <a:p>
            <a:pPr marL="342900" indent="-342900">
              <a:buFont typeface="Arial" panose="020B0604020202020204" pitchFamily="34" charset="0"/>
              <a:buChar char="•"/>
            </a:pPr>
            <a:r>
              <a:rPr lang="en-US" sz="1800" dirty="0"/>
              <a:t>Top Security Concerns in cloud Computing</a:t>
            </a:r>
          </a:p>
          <a:p>
            <a:pPr marL="342900" indent="-342900">
              <a:buFont typeface="Arial" panose="020B0604020202020204" pitchFamily="34" charset="0"/>
              <a:buChar char="•"/>
            </a:pPr>
            <a:r>
              <a:rPr lang="en-US" sz="1800" dirty="0"/>
              <a:t>Cloud Design Pattern</a:t>
            </a:r>
          </a:p>
          <a:p>
            <a:pPr marL="342900" indent="-342900">
              <a:buFont typeface="Arial" panose="020B0604020202020204" pitchFamily="34" charset="0"/>
              <a:buChar char="•"/>
            </a:pPr>
            <a:r>
              <a:rPr lang="en-US" sz="1800" dirty="0"/>
              <a:t>Important Terms (Cloud Agnostics, Cloud Native, Virtualization, Virtual Machine, API, Scalability, Elasticity, Agility, High Availability, Fault tolerance, Disaster recovery, VPN , Load balancing, Serverless)</a:t>
            </a:r>
          </a:p>
          <a:p>
            <a:pPr marL="342900" indent="-342900">
              <a:buFont typeface="Arial" panose="020B0604020202020204" pitchFamily="34" charset="0"/>
              <a:buChar char="•"/>
            </a:pPr>
            <a:r>
              <a:rPr lang="en-US" sz="1800" dirty="0"/>
              <a:t>Introduction to Azure, Benefits, Azure IAAS PAAS SAAS,</a:t>
            </a:r>
          </a:p>
          <a:p>
            <a:pPr marL="342900" indent="-342900">
              <a:buFont typeface="Arial" panose="020B0604020202020204" pitchFamily="34" charset="0"/>
              <a:buChar char="•"/>
            </a:pPr>
            <a:r>
              <a:rPr lang="en-US" sz="1800" dirty="0"/>
              <a:t>Create an Account</a:t>
            </a:r>
          </a:p>
          <a:p>
            <a:pPr marL="342900" indent="-342900">
              <a:buFont typeface="Arial" panose="020B0604020202020204" pitchFamily="34" charset="0"/>
              <a:buChar char="•"/>
            </a:pPr>
            <a:r>
              <a:rPr lang="en-US" sz="1800" dirty="0"/>
              <a:t>Azure Account, Subscription, and Resource Group Hierarchy Explained</a:t>
            </a:r>
          </a:p>
          <a:p>
            <a:pPr marL="342900" indent="-342900">
              <a:lnSpc>
                <a:spcPct val="160000"/>
              </a:lnSpc>
              <a:buFont typeface="Arial" panose="020B0604020202020204" pitchFamily="34" charset="0"/>
              <a:buChar char="•"/>
            </a:pPr>
            <a:r>
              <a:rPr lang="en-IN" sz="1800" dirty="0"/>
              <a:t>Components of Azure Architecture (Date Centre, Region, Availability Zone, Resource, Services)</a:t>
            </a:r>
          </a:p>
          <a:p>
            <a:pPr marL="342900" indent="-342900">
              <a:lnSpc>
                <a:spcPct val="160000"/>
              </a:lnSpc>
              <a:buFont typeface="Arial" panose="020B0604020202020204" pitchFamily="34" charset="0"/>
              <a:buChar char="•"/>
            </a:pPr>
            <a:r>
              <a:rPr lang="en-IN" sz="1800" dirty="0"/>
              <a:t>Connect with Azure portal</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US" dirty="0"/>
              <a:t>What is Cloud?</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r>
              <a:rPr lang="en-US" sz="1700" b="1" dirty="0">
                <a:solidFill>
                  <a:srgbClr val="569CD6"/>
                </a:solidFill>
                <a:latin typeface="Consolas" panose="020B0609020204030204" pitchFamily="49" charset="0"/>
              </a:rPr>
              <a:t>Computer</a:t>
            </a:r>
          </a:p>
          <a:p>
            <a:pPr marL="400050" lvl="1" indent="0">
              <a:buNone/>
            </a:pPr>
            <a:r>
              <a:rPr lang="en-US" dirty="0">
                <a:solidFill>
                  <a:schemeClr val="bg2">
                    <a:lumMod val="10000"/>
                  </a:schemeClr>
                </a:solidFill>
                <a:latin typeface="Consolas" panose="020B0609020204030204" pitchFamily="49" charset="0"/>
              </a:rPr>
              <a:t>Computer is a device that processes data according to set of instruction.</a:t>
            </a:r>
          </a:p>
          <a:p>
            <a:pPr marL="0" indent="0">
              <a:buNone/>
            </a:pPr>
            <a:endParaRPr lang="en-US" dirty="0"/>
          </a:p>
          <a:p>
            <a:r>
              <a:rPr lang="en-US" sz="1700" b="1" dirty="0">
                <a:solidFill>
                  <a:srgbClr val="569CD6"/>
                </a:solidFill>
                <a:latin typeface="Consolas" panose="020B0609020204030204" pitchFamily="49" charset="0"/>
              </a:rPr>
              <a:t>Computing</a:t>
            </a:r>
          </a:p>
          <a:p>
            <a:pPr marL="0" indent="0">
              <a:buNone/>
            </a:pPr>
            <a:r>
              <a:rPr lang="en-US" dirty="0">
                <a:solidFill>
                  <a:schemeClr val="accent1"/>
                </a:solidFill>
                <a:latin typeface="Consolas" panose="020B0609020204030204" pitchFamily="49" charset="0"/>
              </a:rPr>
              <a:t>	</a:t>
            </a:r>
            <a:r>
              <a:rPr lang="en-US" dirty="0">
                <a:solidFill>
                  <a:schemeClr val="bg2">
                    <a:lumMod val="10000"/>
                  </a:schemeClr>
                </a:solidFill>
                <a:latin typeface="Consolas" panose="020B0609020204030204" pitchFamily="49" charset="0"/>
              </a:rPr>
              <a:t>Computing refers to the use of computers.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409417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US" dirty="0"/>
              <a:t>What is Computing Models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fontScale="92500" lnSpcReduction="10000"/>
          </a:bodyPr>
          <a:lstStyle/>
          <a:p>
            <a:r>
              <a:rPr lang="en-US" b="1" dirty="0">
                <a:solidFill>
                  <a:srgbClr val="569CD6"/>
                </a:solidFill>
                <a:effectLst/>
                <a:latin typeface="Consolas" panose="020B0609020204030204" pitchFamily="49" charset="0"/>
              </a:rPr>
              <a:t>Desktop Computing Model</a:t>
            </a:r>
            <a:endParaRPr lang="en-US" b="0" dirty="0">
              <a:solidFill>
                <a:srgbClr val="CCCCCC"/>
              </a:solidFill>
              <a:effectLst/>
              <a:latin typeface="Consolas" panose="020B0609020204030204" pitchFamily="49" charset="0"/>
            </a:endParaRPr>
          </a:p>
          <a:p>
            <a:pPr marL="0" indent="0">
              <a:buNone/>
            </a:pPr>
            <a:r>
              <a:rPr lang="en-US" b="0" dirty="0">
                <a:solidFill>
                  <a:srgbClr val="6796E6"/>
                </a:solidFill>
                <a:effectLst/>
                <a:latin typeface="Consolas" panose="020B0609020204030204" pitchFamily="49" charset="0"/>
              </a:rPr>
              <a:t>	</a:t>
            </a:r>
            <a:r>
              <a:rPr lang="en-US" sz="1900" dirty="0">
                <a:solidFill>
                  <a:schemeClr val="bg2">
                    <a:lumMod val="10000"/>
                  </a:schemeClr>
                </a:solidFill>
                <a:latin typeface="Consolas" panose="020B0609020204030204" pitchFamily="49" charset="0"/>
              </a:rPr>
              <a:t>- Traditional model with dedicated desktop computers. </a:t>
            </a:r>
          </a:p>
          <a:p>
            <a:r>
              <a:rPr lang="en-IN" b="1" dirty="0">
                <a:solidFill>
                  <a:srgbClr val="569CD6"/>
                </a:solidFill>
                <a:effectLst/>
                <a:latin typeface="Consolas" panose="020B0609020204030204" pitchFamily="49" charset="0"/>
              </a:rPr>
              <a:t>Client-Server Computing Model</a:t>
            </a:r>
            <a:endParaRPr lang="en-IN" b="0" dirty="0">
              <a:solidFill>
                <a:srgbClr val="CCCCCC"/>
              </a:solidFill>
              <a:effectLst/>
              <a:latin typeface="Consolas" panose="020B0609020204030204" pitchFamily="49" charset="0"/>
            </a:endParaRPr>
          </a:p>
          <a:p>
            <a:pPr marL="0" indent="0">
              <a:buNone/>
            </a:pPr>
            <a:r>
              <a:rPr lang="en-IN" b="0" dirty="0">
                <a:solidFill>
                  <a:srgbClr val="6796E6"/>
                </a:solidFill>
                <a:effectLst/>
                <a:latin typeface="Consolas" panose="020B0609020204030204" pitchFamily="49" charset="0"/>
              </a:rPr>
              <a:t>	</a:t>
            </a:r>
            <a:r>
              <a:rPr lang="en-IN" sz="1900" dirty="0">
                <a:solidFill>
                  <a:schemeClr val="bg2">
                    <a:lumMod val="10000"/>
                  </a:schemeClr>
                </a:solidFill>
                <a:latin typeface="Consolas" panose="020B0609020204030204" pitchFamily="49" charset="0"/>
              </a:rPr>
              <a:t>- Clients request services from centralized servers. </a:t>
            </a:r>
          </a:p>
          <a:p>
            <a:r>
              <a:rPr lang="en-US" b="1" dirty="0">
                <a:solidFill>
                  <a:srgbClr val="569CD6"/>
                </a:solidFill>
                <a:effectLst/>
                <a:latin typeface="Consolas" panose="020B0609020204030204" pitchFamily="49" charset="0"/>
              </a:rPr>
              <a:t>Cluster Computing Model</a:t>
            </a:r>
            <a:endParaRPr lang="en-US" b="0" dirty="0">
              <a:solidFill>
                <a:srgbClr val="CCCCCC"/>
              </a:solidFill>
              <a:effectLst/>
              <a:latin typeface="Consolas" panose="020B0609020204030204" pitchFamily="49" charset="0"/>
            </a:endParaRPr>
          </a:p>
          <a:p>
            <a:pPr marL="0" indent="0">
              <a:buNone/>
            </a:pPr>
            <a:r>
              <a:rPr lang="en-US" b="0" dirty="0">
                <a:solidFill>
                  <a:srgbClr val="6796E6"/>
                </a:solidFill>
                <a:effectLst/>
                <a:latin typeface="Consolas" panose="020B0609020204030204" pitchFamily="49" charset="0"/>
              </a:rPr>
              <a:t>	</a:t>
            </a:r>
            <a:r>
              <a:rPr lang="en-US" sz="1900" dirty="0">
                <a:solidFill>
                  <a:schemeClr val="bg2">
                    <a:lumMod val="10000"/>
                  </a:schemeClr>
                </a:solidFill>
                <a:latin typeface="Consolas" panose="020B0609020204030204" pitchFamily="49" charset="0"/>
              </a:rPr>
              <a:t>- Multiple computers work together as a single system. </a:t>
            </a:r>
          </a:p>
          <a:p>
            <a:r>
              <a:rPr lang="en-IN" b="1" dirty="0">
                <a:solidFill>
                  <a:srgbClr val="569CD6"/>
                </a:solidFill>
                <a:effectLst/>
                <a:latin typeface="Consolas" panose="020B0609020204030204" pitchFamily="49" charset="0"/>
              </a:rPr>
              <a:t>Grid Computing Model</a:t>
            </a:r>
            <a:endParaRPr lang="en-IN" b="0" dirty="0">
              <a:solidFill>
                <a:srgbClr val="CCCCCC"/>
              </a:solidFill>
              <a:effectLst/>
              <a:latin typeface="Consolas" panose="020B0609020204030204" pitchFamily="49" charset="0"/>
            </a:endParaRPr>
          </a:p>
          <a:p>
            <a:pPr marL="0" indent="0">
              <a:buNone/>
            </a:pPr>
            <a:r>
              <a:rPr lang="en-IN" b="0" dirty="0">
                <a:solidFill>
                  <a:srgbClr val="6796E6"/>
                </a:solidFill>
                <a:effectLst/>
                <a:latin typeface="Consolas" panose="020B0609020204030204" pitchFamily="49" charset="0"/>
              </a:rPr>
              <a:t>	</a:t>
            </a:r>
            <a:r>
              <a:rPr lang="en-IN" sz="1900" dirty="0">
                <a:solidFill>
                  <a:schemeClr val="bg2">
                    <a:lumMod val="10000"/>
                  </a:schemeClr>
                </a:solidFill>
                <a:latin typeface="Consolas" panose="020B0609020204030204" pitchFamily="49" charset="0"/>
              </a:rPr>
              <a:t>- Coordinates resources across multiple domains.</a:t>
            </a:r>
          </a:p>
          <a:p>
            <a:r>
              <a:rPr lang="en-IN" b="1" dirty="0">
                <a:solidFill>
                  <a:srgbClr val="569CD6"/>
                </a:solidFill>
                <a:effectLst/>
                <a:latin typeface="Consolas" panose="020B0609020204030204" pitchFamily="49" charset="0"/>
              </a:rPr>
              <a:t>Cloud Computing Model</a:t>
            </a:r>
            <a:endParaRPr lang="en-IN" b="0" dirty="0">
              <a:solidFill>
                <a:srgbClr val="CCCCCC"/>
              </a:solidFill>
              <a:effectLst/>
              <a:latin typeface="Consolas" panose="020B0609020204030204" pitchFamily="49" charset="0"/>
            </a:endParaRPr>
          </a:p>
          <a:p>
            <a:pPr marL="400050" lvl="2" indent="0">
              <a:buNone/>
            </a:pPr>
            <a:r>
              <a:rPr lang="en-IN" sz="1900" dirty="0">
                <a:solidFill>
                  <a:schemeClr val="bg2">
                    <a:lumMod val="10000"/>
                  </a:schemeClr>
                </a:solidFill>
                <a:latin typeface="Consolas" panose="020B0609020204030204" pitchFamily="49" charset="0"/>
              </a:rPr>
              <a:t>- </a:t>
            </a:r>
            <a:r>
              <a:rPr lang="en-US" sz="1900" dirty="0">
                <a:solidFill>
                  <a:schemeClr val="bg2">
                    <a:lumMod val="10000"/>
                  </a:schemeClr>
                </a:solidFill>
                <a:latin typeface="Consolas" panose="020B0609020204030204" pitchFamily="49" charset="0"/>
              </a:rPr>
              <a:t>Cloud computing is a model that allows on-demand access to shared computing resources such as servers, storage, databases, networking, and software over the internet.</a:t>
            </a:r>
            <a:endParaRPr lang="en-IN" sz="1900" dirty="0">
              <a:solidFill>
                <a:schemeClr val="bg2">
                  <a:lumMod val="10000"/>
                </a:schemeClr>
              </a:solidFill>
              <a:latin typeface="Consolas" panose="020B0609020204030204" pitchFamily="49" charset="0"/>
            </a:endParaRP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63292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IN" sz="3600" dirty="0"/>
              <a:t>Cloud market share</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pPr marL="0" indent="0">
              <a:buNone/>
            </a:pPr>
            <a:r>
              <a:rPr lang="en-US" dirty="0"/>
              <a:t>The cloud market has been growing rapidly over the years. Currently, the major players are:</a:t>
            </a:r>
          </a:p>
          <a:p>
            <a:pPr>
              <a:buFont typeface="+mj-lt"/>
              <a:buAutoNum type="arabicPeriod"/>
            </a:pPr>
            <a:r>
              <a:rPr lang="en-US" sz="1700" b="1" dirty="0">
                <a:solidFill>
                  <a:srgbClr val="569CD6"/>
                </a:solidFill>
                <a:latin typeface="Consolas" panose="020B0609020204030204" pitchFamily="49" charset="0"/>
              </a:rPr>
              <a:t>Amazon</a:t>
            </a:r>
            <a:r>
              <a:rPr lang="en-US" b="1" dirty="0"/>
              <a:t> </a:t>
            </a:r>
            <a:r>
              <a:rPr lang="en-US" sz="1700" b="1" dirty="0">
                <a:solidFill>
                  <a:srgbClr val="569CD6"/>
                </a:solidFill>
                <a:latin typeface="Consolas" panose="020B0609020204030204" pitchFamily="49" charset="0"/>
              </a:rPr>
              <a:t>Web</a:t>
            </a:r>
            <a:r>
              <a:rPr lang="en-US" b="1" dirty="0"/>
              <a:t> </a:t>
            </a:r>
            <a:r>
              <a:rPr lang="en-US" sz="1700" b="1" dirty="0">
                <a:solidFill>
                  <a:srgbClr val="569CD6"/>
                </a:solidFill>
                <a:latin typeface="Consolas" panose="020B0609020204030204" pitchFamily="49" charset="0"/>
              </a:rPr>
              <a:t>Services (AWS) </a:t>
            </a:r>
            <a:r>
              <a:rPr lang="en-US" dirty="0"/>
              <a:t>– holding the largest share, about 33%.</a:t>
            </a:r>
          </a:p>
          <a:p>
            <a:pPr>
              <a:buFont typeface="+mj-lt"/>
              <a:buAutoNum type="arabicPeriod"/>
            </a:pPr>
            <a:r>
              <a:rPr lang="en-US" sz="1700" b="1" dirty="0">
                <a:solidFill>
                  <a:srgbClr val="569CD6"/>
                </a:solidFill>
                <a:latin typeface="Consolas" panose="020B0609020204030204" pitchFamily="49" charset="0"/>
              </a:rPr>
              <a:t>Microsoft Azure</a:t>
            </a:r>
            <a:r>
              <a:rPr lang="en-US" dirty="0"/>
              <a:t> – coming in second with around 22%.</a:t>
            </a:r>
          </a:p>
          <a:p>
            <a:pPr>
              <a:buFont typeface="+mj-lt"/>
              <a:buAutoNum type="arabicPeriod"/>
            </a:pPr>
            <a:r>
              <a:rPr lang="en-US" sz="1700" b="1" dirty="0">
                <a:solidFill>
                  <a:srgbClr val="569CD6"/>
                </a:solidFill>
                <a:latin typeface="Consolas" panose="020B0609020204030204" pitchFamily="49" charset="0"/>
              </a:rPr>
              <a:t>Google Cloud Platform (GCP) </a:t>
            </a:r>
            <a:r>
              <a:rPr lang="en-US" dirty="0"/>
              <a:t>– at approximately 10%.</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3189955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IN" sz="3600" dirty="0"/>
              <a:t>Cloud Service Model</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sz="1700" b="1" dirty="0">
                <a:solidFill>
                  <a:srgbClr val="569CD6"/>
                </a:solidFill>
                <a:latin typeface="Consolas" panose="020B0609020204030204" pitchFamily="49" charset="0"/>
              </a:rPr>
              <a:t>**IaaS (Infrastructure as a Service)**: </a:t>
            </a:r>
            <a:r>
              <a:rPr lang="en-US" dirty="0"/>
              <a:t>Virtualized computing resources over the internet.</a:t>
            </a:r>
          </a:p>
          <a:p>
            <a:r>
              <a:rPr lang="en-US" sz="1700" b="1" dirty="0">
                <a:solidFill>
                  <a:srgbClr val="569CD6"/>
                </a:solidFill>
                <a:latin typeface="Consolas" panose="020B0609020204030204" pitchFamily="49" charset="0"/>
              </a:rPr>
              <a:t>- **PaaS (Platform as a Service)**: </a:t>
            </a:r>
            <a:r>
              <a:rPr lang="en-US" dirty="0"/>
              <a:t>Platform for developing, running, and managing applications.</a:t>
            </a:r>
          </a:p>
          <a:p>
            <a:r>
              <a:rPr lang="en-US" b="0" dirty="0">
                <a:solidFill>
                  <a:srgbClr val="CCCCCC"/>
                </a:solidFill>
                <a:effectLst/>
                <a:latin typeface="Consolas" panose="020B0609020204030204" pitchFamily="49" charset="0"/>
              </a:rPr>
              <a:t>  </a:t>
            </a:r>
            <a:r>
              <a:rPr lang="en-US" sz="1700" b="1" dirty="0">
                <a:solidFill>
                  <a:srgbClr val="569CD6"/>
                </a:solidFill>
                <a:latin typeface="Consolas" panose="020B0609020204030204" pitchFamily="49" charset="0"/>
              </a:rPr>
              <a:t>- **SaaS (Software as a Service)**: </a:t>
            </a:r>
            <a:r>
              <a:rPr lang="en-US" dirty="0"/>
              <a:t>Software delivered over the internet on a subscription basis.</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508159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IN" sz="3600" dirty="0"/>
              <a:t>Cloud Deployment Model</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1" dirty="0">
                <a:solidFill>
                  <a:srgbClr val="569CD6"/>
                </a:solidFill>
                <a:effectLst/>
                <a:latin typeface="Consolas" panose="020B0609020204030204" pitchFamily="49" charset="0"/>
              </a:rPr>
              <a:t>Public Cloud</a:t>
            </a:r>
            <a:r>
              <a:rPr lang="en-US" b="0" dirty="0">
                <a:solidFill>
                  <a:srgbClr val="CCCCCC"/>
                </a:solidFill>
                <a:effectLst/>
                <a:latin typeface="Consolas" panose="020B0609020204030204" pitchFamily="49" charset="0"/>
              </a:rPr>
              <a:t>: </a:t>
            </a:r>
            <a:r>
              <a:rPr lang="en-US" dirty="0"/>
              <a:t>Services over the public internet, shared across organizations.</a:t>
            </a:r>
            <a:endParaRPr lang="en-US" dirty="0">
              <a:solidFill>
                <a:srgbClr val="CCCCCC"/>
              </a:solidFill>
              <a:latin typeface="Consolas" panose="020B0609020204030204" pitchFamily="49" charset="0"/>
            </a:endParaRP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1" dirty="0">
                <a:solidFill>
                  <a:srgbClr val="569CD6"/>
                </a:solidFill>
                <a:effectLst/>
                <a:latin typeface="Consolas" panose="020B0609020204030204" pitchFamily="49" charset="0"/>
              </a:rPr>
              <a:t>Private Cloud</a:t>
            </a:r>
            <a:r>
              <a:rPr lang="en-US" b="0" dirty="0">
                <a:solidFill>
                  <a:srgbClr val="CCCCCC"/>
                </a:solidFill>
                <a:effectLst/>
                <a:latin typeface="Consolas" panose="020B0609020204030204" pitchFamily="49" charset="0"/>
              </a:rPr>
              <a:t>: </a:t>
            </a:r>
            <a:r>
              <a:rPr lang="en-US" dirty="0"/>
              <a:t>Dedicated infrastructure operated for a single organization.</a:t>
            </a:r>
          </a:p>
          <a:p>
            <a:r>
              <a:rPr lang="en-US" b="0" dirty="0">
                <a:solidFill>
                  <a:srgbClr val="6796E6"/>
                </a:solidFill>
                <a:effectLst/>
                <a:latin typeface="Consolas" panose="020B0609020204030204" pitchFamily="49" charset="0"/>
              </a:rPr>
              <a:t>-</a:t>
            </a:r>
            <a:r>
              <a:rPr lang="en-US" dirty="0">
                <a:solidFill>
                  <a:srgbClr val="CCCCCC"/>
                </a:solidFill>
                <a:latin typeface="Consolas" panose="020B0609020204030204" pitchFamily="49" charset="0"/>
              </a:rPr>
              <a:t> </a:t>
            </a:r>
            <a:r>
              <a:rPr lang="en-US" b="1" dirty="0">
                <a:solidFill>
                  <a:srgbClr val="569CD6"/>
                </a:solidFill>
                <a:effectLst/>
                <a:latin typeface="Consolas" panose="020B0609020204030204" pitchFamily="49" charset="0"/>
              </a:rPr>
              <a:t>Hybrid Cloud</a:t>
            </a:r>
            <a:r>
              <a:rPr lang="en-US" b="0" dirty="0">
                <a:solidFill>
                  <a:srgbClr val="CCCCCC"/>
                </a:solidFill>
                <a:effectLst/>
                <a:latin typeface="Consolas" panose="020B0609020204030204" pitchFamily="49" charset="0"/>
              </a:rPr>
              <a:t>: </a:t>
            </a:r>
            <a:r>
              <a:rPr lang="en-US" dirty="0"/>
              <a:t>Combination of public and private cloud environments.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2791504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353961"/>
            <a:ext cx="8071034" cy="1119239"/>
          </a:xfrm>
        </p:spPr>
        <p:txBody>
          <a:bodyPr/>
          <a:lstStyle/>
          <a:p>
            <a:r>
              <a:rPr lang="en-US" dirty="0"/>
              <a:t>Top Security Concerns in Cloud Computing</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r>
              <a:rPr lang="en-US" b="1" dirty="0">
                <a:solidFill>
                  <a:srgbClr val="569CD6"/>
                </a:solidFill>
                <a:effectLst/>
                <a:latin typeface="Consolas" panose="020B0609020204030204" pitchFamily="49" charset="0"/>
              </a:rPr>
              <a:t>Data Breaches</a:t>
            </a:r>
            <a:r>
              <a:rPr lang="en-US" dirty="0"/>
              <a:t>:</a:t>
            </a:r>
            <a:r>
              <a:rPr lang="en-US" b="0" dirty="0">
                <a:solidFill>
                  <a:srgbClr val="CCCCCC"/>
                </a:solidFill>
                <a:effectLst/>
                <a:latin typeface="Consolas" panose="020B0609020204030204" pitchFamily="49" charset="0"/>
              </a:rPr>
              <a:t> </a:t>
            </a:r>
            <a:r>
              <a:rPr lang="en-US" dirty="0"/>
              <a:t>Unauthorized access to sensitive data.</a:t>
            </a:r>
          </a:p>
          <a:p>
            <a:r>
              <a:rPr lang="en-US" b="1" dirty="0">
                <a:solidFill>
                  <a:srgbClr val="569CD6"/>
                </a:solidFill>
                <a:effectLst/>
                <a:latin typeface="Consolas" panose="020B0609020204030204" pitchFamily="49" charset="0"/>
              </a:rPr>
              <a:t>Hijacking of Accounts</a:t>
            </a:r>
            <a:r>
              <a:rPr lang="en-US" dirty="0"/>
              <a:t>:</a:t>
            </a:r>
            <a:r>
              <a:rPr lang="en-US" b="0" dirty="0">
                <a:solidFill>
                  <a:srgbClr val="CCCCCC"/>
                </a:solidFill>
                <a:effectLst/>
                <a:latin typeface="Consolas" panose="020B0609020204030204" pitchFamily="49" charset="0"/>
              </a:rPr>
              <a:t> </a:t>
            </a:r>
            <a:r>
              <a:rPr lang="en-US" dirty="0"/>
              <a:t>Unauthorized access to user accounts.</a:t>
            </a:r>
          </a:p>
          <a:p>
            <a:r>
              <a:rPr lang="en-US" b="1" dirty="0">
                <a:solidFill>
                  <a:srgbClr val="569CD6"/>
                </a:solidFill>
                <a:effectLst/>
                <a:latin typeface="Consolas" panose="020B0609020204030204" pitchFamily="49" charset="0"/>
              </a:rPr>
              <a:t>Insider Threats</a:t>
            </a:r>
            <a:r>
              <a:rPr lang="en-US" dirty="0"/>
              <a:t>:</a:t>
            </a:r>
            <a:r>
              <a:rPr lang="en-US" b="0" dirty="0">
                <a:solidFill>
                  <a:srgbClr val="CCCCCC"/>
                </a:solidFill>
                <a:effectLst/>
                <a:latin typeface="Consolas" panose="020B0609020204030204" pitchFamily="49" charset="0"/>
              </a:rPr>
              <a:t> </a:t>
            </a:r>
            <a:r>
              <a:rPr lang="en-US" dirty="0"/>
              <a:t>Security risks from within the organization.</a:t>
            </a:r>
          </a:p>
          <a:p>
            <a:r>
              <a:rPr lang="en-US" b="1" dirty="0">
                <a:solidFill>
                  <a:srgbClr val="569CD6"/>
                </a:solidFill>
                <a:effectLst/>
                <a:latin typeface="Consolas" panose="020B0609020204030204" pitchFamily="49" charset="0"/>
              </a:rPr>
              <a:t>Malware Injection</a:t>
            </a:r>
            <a:r>
              <a:rPr lang="en-US" dirty="0"/>
              <a:t>:</a:t>
            </a:r>
            <a:r>
              <a:rPr lang="en-US" b="0" dirty="0">
                <a:solidFill>
                  <a:srgbClr val="CCCCCC"/>
                </a:solidFill>
                <a:effectLst/>
                <a:latin typeface="Consolas" panose="020B0609020204030204" pitchFamily="49" charset="0"/>
              </a:rPr>
              <a:t> </a:t>
            </a:r>
            <a:r>
              <a:rPr lang="en-US" dirty="0"/>
              <a:t>Introduction of malicious software.</a:t>
            </a:r>
          </a:p>
          <a:p>
            <a:r>
              <a:rPr lang="en-US" b="1" dirty="0">
                <a:solidFill>
                  <a:srgbClr val="569CD6"/>
                </a:solidFill>
                <a:effectLst/>
                <a:latin typeface="Consolas" panose="020B0609020204030204" pitchFamily="49" charset="0"/>
              </a:rPr>
              <a:t>Abuse of Cloud Services</a:t>
            </a:r>
            <a:r>
              <a:rPr lang="en-US" dirty="0"/>
              <a:t>: Misuse of cloud resources.</a:t>
            </a:r>
          </a:p>
          <a:p>
            <a:r>
              <a:rPr lang="en-US" b="1" dirty="0">
                <a:solidFill>
                  <a:srgbClr val="569CD6"/>
                </a:solidFill>
                <a:effectLst/>
                <a:latin typeface="Consolas" panose="020B0609020204030204" pitchFamily="49" charset="0"/>
              </a:rPr>
              <a:t>Insecure APIs</a:t>
            </a:r>
            <a:r>
              <a:rPr lang="en-US" dirty="0"/>
              <a:t>: Vulnerabilities in application programming interfaces.</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2923007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IN" dirty="0"/>
              <a:t>Cloud</a:t>
            </a:r>
            <a:r>
              <a:rPr lang="en-IN" b="1" dirty="0">
                <a:solidFill>
                  <a:srgbClr val="569CD6"/>
                </a:solidFill>
                <a:effectLst/>
                <a:latin typeface="Consolas" panose="020B0609020204030204" pitchFamily="49" charset="0"/>
              </a:rPr>
              <a:t> </a:t>
            </a:r>
            <a:r>
              <a:rPr lang="en-IN" dirty="0"/>
              <a:t>Design</a:t>
            </a:r>
            <a:r>
              <a:rPr lang="en-IN" b="1" dirty="0">
                <a:solidFill>
                  <a:srgbClr val="569CD6"/>
                </a:solidFill>
                <a:effectLst/>
                <a:latin typeface="Consolas" panose="020B0609020204030204" pitchFamily="49" charset="0"/>
              </a:rPr>
              <a:t> </a:t>
            </a:r>
            <a:r>
              <a:rPr lang="en-IN" dirty="0"/>
              <a:t>Patterns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lnSpcReduction="10000"/>
          </a:bodyPr>
          <a:lstStyle/>
          <a:p>
            <a:pPr marL="0" indent="0">
              <a:buNone/>
            </a:pPr>
            <a:r>
              <a:rPr lang="en-US" sz="1900" dirty="0"/>
              <a:t>A cloud design pattern is a reusable solution to common problems encountered in cloud computing. Here are some key patterns: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1" dirty="0">
                <a:solidFill>
                  <a:srgbClr val="569CD6"/>
                </a:solidFill>
                <a:effectLst/>
                <a:latin typeface="Consolas" panose="020B0609020204030204" pitchFamily="49" charset="0"/>
              </a:rPr>
              <a:t>Ambassador</a:t>
            </a:r>
            <a:endParaRPr lang="en-US" dirty="0">
              <a:solidFill>
                <a:srgbClr val="CCCCCC"/>
              </a:solidFill>
              <a:latin typeface="Consolas" panose="020B0609020204030204" pitchFamily="49" charset="0"/>
            </a:endParaRP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1" dirty="0">
                <a:solidFill>
                  <a:srgbClr val="569CD6"/>
                </a:solidFill>
                <a:effectLst/>
                <a:latin typeface="Consolas" panose="020B0609020204030204" pitchFamily="49" charset="0"/>
              </a:rPr>
              <a:t>Anti-Corruption Layer</a:t>
            </a:r>
            <a:endParaRPr lang="en-US" dirty="0">
              <a:solidFill>
                <a:srgbClr val="CCCCCC"/>
              </a:solidFill>
              <a:latin typeface="Consolas" panose="020B0609020204030204" pitchFamily="49" charset="0"/>
            </a:endParaRP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1" dirty="0">
                <a:solidFill>
                  <a:srgbClr val="569CD6"/>
                </a:solidFill>
                <a:effectLst/>
                <a:latin typeface="Consolas" panose="020B0609020204030204" pitchFamily="49" charset="0"/>
              </a:rPr>
              <a:t>Backends for Frontends</a:t>
            </a:r>
            <a:endParaRPr lang="en-US" dirty="0">
              <a:solidFill>
                <a:srgbClr val="CCCCCC"/>
              </a:solidFill>
              <a:latin typeface="Consolas" panose="020B0609020204030204" pitchFamily="49" charset="0"/>
            </a:endParaRP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1" dirty="0">
                <a:solidFill>
                  <a:srgbClr val="569CD6"/>
                </a:solidFill>
                <a:effectLst/>
                <a:latin typeface="Consolas" panose="020B0609020204030204" pitchFamily="49" charset="0"/>
              </a:rPr>
              <a:t>Bulkhead</a:t>
            </a:r>
            <a:endParaRPr lang="en-US" dirty="0">
              <a:solidFill>
                <a:srgbClr val="CCCCCC"/>
              </a:solidFill>
              <a:latin typeface="Consolas" panose="020B0609020204030204" pitchFamily="49" charset="0"/>
            </a:endParaRP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1" dirty="0">
                <a:solidFill>
                  <a:srgbClr val="569CD6"/>
                </a:solidFill>
                <a:effectLst/>
                <a:latin typeface="Consolas" panose="020B0609020204030204" pitchFamily="49" charset="0"/>
              </a:rPr>
              <a:t>Gateway Aggregation</a:t>
            </a:r>
            <a:endParaRPr lang="en-US" dirty="0">
              <a:solidFill>
                <a:srgbClr val="CCCCCC"/>
              </a:solidFill>
              <a:latin typeface="Consolas" panose="020B0609020204030204" pitchFamily="49" charset="0"/>
            </a:endParaRP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1" dirty="0">
                <a:solidFill>
                  <a:srgbClr val="569CD6"/>
                </a:solidFill>
                <a:effectLst/>
                <a:latin typeface="Consolas" panose="020B0609020204030204" pitchFamily="49" charset="0"/>
              </a:rPr>
              <a:t>Gateway Offloading</a:t>
            </a:r>
            <a:endParaRPr lang="en-US" dirty="0">
              <a:solidFill>
                <a:srgbClr val="CCCCCC"/>
              </a:solidFill>
              <a:latin typeface="Consolas" panose="020B0609020204030204" pitchFamily="49" charset="0"/>
            </a:endParaRP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1" dirty="0">
                <a:solidFill>
                  <a:srgbClr val="569CD6"/>
                </a:solidFill>
                <a:effectLst/>
                <a:latin typeface="Consolas" panose="020B0609020204030204" pitchFamily="49" charset="0"/>
              </a:rPr>
              <a:t>Gateway Routing</a:t>
            </a:r>
            <a:endParaRPr lang="en-US" dirty="0">
              <a:solidFill>
                <a:srgbClr val="CCCCCC"/>
              </a:solidFill>
              <a:latin typeface="Consolas" panose="020B0609020204030204" pitchFamily="49" charset="0"/>
            </a:endParaRP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1" dirty="0">
                <a:solidFill>
                  <a:srgbClr val="569CD6"/>
                </a:solidFill>
                <a:effectLst/>
                <a:latin typeface="Consolas" panose="020B0609020204030204" pitchFamily="49" charset="0"/>
              </a:rPr>
              <a:t>Sidecar</a:t>
            </a:r>
            <a:endParaRPr lang="en-US" dirty="0">
              <a:solidFill>
                <a:srgbClr val="CCCCCC"/>
              </a:solidFill>
              <a:latin typeface="Consolas" panose="020B0609020204030204" pitchFamily="49" charset="0"/>
            </a:endParaRP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1" dirty="0">
                <a:solidFill>
                  <a:srgbClr val="569CD6"/>
                </a:solidFill>
                <a:effectLst/>
                <a:latin typeface="Consolas" panose="020B0609020204030204" pitchFamily="49" charset="0"/>
              </a:rPr>
              <a:t>Strangler</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27818790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TM02900688[[fn=Facet]]</Template>
  <TotalTime>1807</TotalTime>
  <Words>1498</Words>
  <Application>Microsoft Office PowerPoint</Application>
  <PresentationFormat>Widescreen</PresentationFormat>
  <Paragraphs>141</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Consolas</vt:lpstr>
      <vt:lpstr>Trebuchet MS</vt:lpstr>
      <vt:lpstr>Wingdings 3</vt:lpstr>
      <vt:lpstr>Facet</vt:lpstr>
      <vt:lpstr>Cloud Concepts and AZURE basics</vt:lpstr>
      <vt:lpstr>agenda</vt:lpstr>
      <vt:lpstr>What is Cloud?</vt:lpstr>
      <vt:lpstr>What is Computing Models</vt:lpstr>
      <vt:lpstr>Cloud market share</vt:lpstr>
      <vt:lpstr>Cloud Service Model</vt:lpstr>
      <vt:lpstr>Cloud Deployment Model</vt:lpstr>
      <vt:lpstr>Top Security Concerns in Cloud Computing</vt:lpstr>
      <vt:lpstr>Cloud Design Patterns</vt:lpstr>
      <vt:lpstr>Other Cloud Computing terminology</vt:lpstr>
      <vt:lpstr>Other Cloud Computing terminology</vt:lpstr>
      <vt:lpstr>Introduction to Azure</vt:lpstr>
      <vt:lpstr>IaaS vs PaaS vs SaaS Models in Azure</vt:lpstr>
      <vt:lpstr>Creating an Account with Azure</vt:lpstr>
      <vt:lpstr>Azure Account, Subscription, and Resource Group Hierarchy</vt:lpstr>
      <vt:lpstr>Components of Azure Architecture</vt:lpstr>
      <vt:lpstr>Components of Azure Architecture</vt:lpstr>
      <vt:lpstr>Connect with Azure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Mishra 24h</dc:creator>
  <cp:lastModifiedBy>Mishra 24h</cp:lastModifiedBy>
  <cp:revision>20</cp:revision>
  <dcterms:created xsi:type="dcterms:W3CDTF">2024-09-21T14:14:01Z</dcterms:created>
  <dcterms:modified xsi:type="dcterms:W3CDTF">2024-09-26T16:14:24Z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