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ey Sharma" initials="RS" lastIdx="1" clrIdx="0">
    <p:extLst>
      <p:ext uri="{19B8F6BF-5375-455C-9EA6-DF929625EA0E}">
        <p15:presenceInfo xmlns:p15="http://schemas.microsoft.com/office/powerpoint/2012/main" userId="c6e64f7fc9eaf7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FEA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1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1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16656A-43E0-4384-BBCB-263907F32E45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816433-0948-493F-AFCB-585AA2488F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4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28E6-45D4-4EB3-8392-F1457D2B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088968"/>
            <a:ext cx="10058400" cy="501008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on:</a:t>
            </a:r>
            <a:b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Chess Engine with AI</a:t>
            </a:r>
            <a:b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By: Radhey Sharma</a:t>
            </a:r>
            <a:b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Reg. No.: 219311078</a:t>
            </a:r>
            <a:b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Mentor: Mr. Vinod Kumar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E2F28-9D1C-4B6E-BF83-2136ED1993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18" y="758951"/>
            <a:ext cx="5148523" cy="10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D45E-AF0D-48DB-ADF5-23C03AC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63076"/>
            <a:ext cx="10058400" cy="963637"/>
          </a:xfrm>
        </p:spPr>
        <p:txBody>
          <a:bodyPr/>
          <a:lstStyle/>
          <a:p>
            <a:pPr algn="ctr"/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720C-5C87-4564-AAA2-7E3FF063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5294924"/>
            <a:ext cx="11480800" cy="963637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Wikipedia article for Mini-Max Algorithm helped me with the basic understanding of the decision theory.</a:t>
            </a:r>
          </a:p>
          <a:p>
            <a:r>
              <a:rPr lang="en-IN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https://en.wikipedia.org/wiki/Minimax</a:t>
            </a:r>
          </a:p>
        </p:txBody>
      </p:sp>
    </p:spTree>
    <p:extLst>
      <p:ext uri="{BB962C8B-B14F-4D97-AF65-F5344CB8AC3E}">
        <p14:creationId xmlns:p14="http://schemas.microsoft.com/office/powerpoint/2010/main" val="229194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25B-C31F-404B-ADE7-DCD166F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FA76-F827-43C8-B883-0588D9E4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8" y="1737360"/>
            <a:ext cx="9942021" cy="4023360"/>
          </a:xfrm>
        </p:spPr>
        <p:txBody>
          <a:bodyPr>
            <a:normAutofit/>
          </a:bodyPr>
          <a:lstStyle/>
          <a:p>
            <a:pPr algn="just"/>
            <a:endParaRPr lang="en-US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project aims to make a program that allows a user to play chess against an AI that uses an algorithm to make pseudo-random moves.</a:t>
            </a:r>
          </a:p>
          <a:p>
            <a:pPr marL="0" indent="0" algn="just">
              <a:buNone/>
            </a:pPr>
            <a:endParaRPr lang="en-US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3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Programming Language used:</a:t>
            </a: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</a:t>
            </a:r>
            <a:endParaRPr lang="en-IN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0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4C4-923B-457F-8AFE-551B92B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Motivation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3DDD-3C6F-4BFD-9E1E-0F04A1A9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endParaRPr lang="en-US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was inspired to take on this project because I enjoy playing chess and wanted to make a program that can play chess. </a:t>
            </a:r>
            <a:r>
              <a:rPr lang="en-US" sz="33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project </a:t>
            </a: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enables me to develop a better understanding of programming.</a:t>
            </a:r>
            <a:endParaRPr lang="en-IN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96C3-FCDD-402F-B3BB-E462ED68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740D-AC07-4235-A685-2B48F6A4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 are three main objectives of this project: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 a chessboard with chess pieces.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 movement constraints and rules of the chess game.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 an AI that uses a Mini-Max algorithm to make moves.</a:t>
            </a:r>
          </a:p>
        </p:txBody>
      </p:sp>
    </p:spTree>
    <p:extLst>
      <p:ext uri="{BB962C8B-B14F-4D97-AF65-F5344CB8AC3E}">
        <p14:creationId xmlns:p14="http://schemas.microsoft.com/office/powerpoint/2010/main" val="12271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5BB-A9C9-4542-AC94-3E475371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 Diagram: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7D4324-07C8-47B2-BBDD-71AC2FCAFDB6}"/>
              </a:ext>
            </a:extLst>
          </p:cNvPr>
          <p:cNvGrpSpPr/>
          <p:nvPr/>
        </p:nvGrpSpPr>
        <p:grpSpPr>
          <a:xfrm>
            <a:off x="425117" y="1872812"/>
            <a:ext cx="8373979" cy="4132251"/>
            <a:chOff x="481264" y="1872812"/>
            <a:chExt cx="8373979" cy="413225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AE320E-D32B-48ED-8C22-3F3C095DBADF}"/>
                </a:ext>
              </a:extLst>
            </p:cNvPr>
            <p:cNvGrpSpPr/>
            <p:nvPr/>
          </p:nvGrpSpPr>
          <p:grpSpPr>
            <a:xfrm>
              <a:off x="481264" y="1872812"/>
              <a:ext cx="8373979" cy="4132251"/>
              <a:chOff x="866274" y="2041254"/>
              <a:chExt cx="8373979" cy="4132251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BBA9BD99-BECD-4B09-A7BD-0EDD37B2F03C}"/>
                  </a:ext>
                </a:extLst>
              </p:cNvPr>
              <p:cNvSpPr/>
              <p:nvPr/>
            </p:nvSpPr>
            <p:spPr>
              <a:xfrm>
                <a:off x="3286626" y="2833827"/>
                <a:ext cx="3453063" cy="834190"/>
              </a:xfrm>
              <a:prstGeom prst="diamond">
                <a:avLst/>
              </a:prstGeom>
              <a:solidFill>
                <a:srgbClr val="00B0F0"/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rgbClr val="FFFF00"/>
                    </a:solidFill>
                  </a:rPr>
                  <a:t>Check which side is starting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DFAA41-0C4A-44E3-8468-8E6D22594E71}"/>
                  </a:ext>
                </a:extLst>
              </p:cNvPr>
              <p:cNvSpPr/>
              <p:nvPr/>
            </p:nvSpPr>
            <p:spPr>
              <a:xfrm>
                <a:off x="866274" y="4077696"/>
                <a:ext cx="1732547" cy="4491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Computer’s turn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FAC9D5-E0DD-4ED2-B5E6-F47B3BCE6006}"/>
                  </a:ext>
                </a:extLst>
              </p:cNvPr>
              <p:cNvSpPr/>
              <p:nvPr/>
            </p:nvSpPr>
            <p:spPr>
              <a:xfrm>
                <a:off x="1642311" y="5189617"/>
                <a:ext cx="1644315" cy="883626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Computes a couple of moves ahead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C1C204-6308-4BA2-9EB7-B4CE628139C7}"/>
                  </a:ext>
                </a:extLst>
              </p:cNvPr>
              <p:cNvSpPr/>
              <p:nvPr/>
            </p:nvSpPr>
            <p:spPr>
              <a:xfrm>
                <a:off x="7748337" y="4526875"/>
                <a:ext cx="1491916" cy="4491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Player’s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Turn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70ED590-055C-42C3-BDB6-FF7BDC3014C4}"/>
                  </a:ext>
                </a:extLst>
              </p:cNvPr>
              <p:cNvSpPr/>
              <p:nvPr/>
            </p:nvSpPr>
            <p:spPr>
              <a:xfrm>
                <a:off x="5304322" y="5089356"/>
                <a:ext cx="1644315" cy="1084149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Finds “best” possible legal moves and performs it</a:t>
                </a:r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ADCE9F1-2DE8-4A35-BC27-66BA12006434}"/>
                  </a:ext>
                </a:extLst>
              </p:cNvPr>
              <p:cNvSpPr/>
              <p:nvPr/>
            </p:nvSpPr>
            <p:spPr>
              <a:xfrm>
                <a:off x="5197646" y="3736194"/>
                <a:ext cx="2807368" cy="834190"/>
              </a:xfrm>
              <a:prstGeom prst="diamond">
                <a:avLst/>
              </a:prstGeom>
              <a:solidFill>
                <a:srgbClr val="00B0F0"/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rgbClr val="FFFF00"/>
                    </a:solidFill>
                  </a:rPr>
                  <a:t>If player’s move is legal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4C7E38-0B49-499F-98FC-6BD7004EA682}"/>
                  </a:ext>
                </a:extLst>
              </p:cNvPr>
              <p:cNvSpPr/>
              <p:nvPr/>
            </p:nvSpPr>
            <p:spPr>
              <a:xfrm>
                <a:off x="3330742" y="4302285"/>
                <a:ext cx="1491916" cy="449179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Player moves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4FD49A-65CC-42B9-A169-8784F8754D1C}"/>
                  </a:ext>
                </a:extLst>
              </p:cNvPr>
              <p:cNvSpPr/>
              <p:nvPr/>
            </p:nvSpPr>
            <p:spPr>
              <a:xfrm>
                <a:off x="4186988" y="2041254"/>
                <a:ext cx="1652337" cy="449179"/>
              </a:xfrm>
              <a:prstGeom prst="rect">
                <a:avLst/>
              </a:prstGeom>
              <a:solidFill>
                <a:srgbClr val="92D050"/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  <a:scene3d>
                <a:camera prst="perspectiveAbove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Initial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positions</a:t>
                </a:r>
              </a:p>
            </p:txBody>
          </p:sp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E787FCD5-5069-41B6-A4F5-4CBC856CC375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0800000" flipV="1">
                <a:off x="1732548" y="3250922"/>
                <a:ext cx="1554078" cy="826774"/>
              </a:xfrm>
              <a:prstGeom prst="curvedConnector2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1A0D4F5D-C6E2-4F89-9485-3EF355CA1B0A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16200000" flipH="1">
                <a:off x="1767137" y="4492285"/>
                <a:ext cx="662742" cy="731921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B1D15684-71EE-419B-8668-3EE591076373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3286626" y="5631430"/>
                <a:ext cx="2017696" cy="1"/>
              </a:xfrm>
              <a:prstGeom prst="curvedConnector3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28D9ABAE-17F0-4506-B0B0-9D59C33425AA}"/>
                  </a:ext>
                </a:extLst>
              </p:cNvPr>
              <p:cNvCxnSpPr>
                <a:cxnSpLocks/>
                <a:stCxn id="11" idx="3"/>
                <a:endCxn id="9" idx="2"/>
              </p:cNvCxnSpPr>
              <p:nvPr/>
            </p:nvCxnSpPr>
            <p:spPr>
              <a:xfrm flipV="1">
                <a:off x="6948637" y="4976054"/>
                <a:ext cx="1545658" cy="655377"/>
              </a:xfrm>
              <a:prstGeom prst="curvedConnector2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AE0D220B-A956-4837-BC75-B9B3E3585ED0}"/>
                  </a:ext>
                </a:extLst>
              </p:cNvPr>
              <p:cNvCxnSpPr>
                <a:cxnSpLocks/>
                <a:stCxn id="9" idx="0"/>
                <a:endCxn id="12" idx="3"/>
              </p:cNvCxnSpPr>
              <p:nvPr/>
            </p:nvCxnSpPr>
            <p:spPr>
              <a:xfrm rot="16200000" flipV="1">
                <a:off x="8062862" y="4095441"/>
                <a:ext cx="373586" cy="489281"/>
              </a:xfrm>
              <a:prstGeom prst="curvedConnector2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6FF37490-DAF6-4F18-B732-9C98E0BDAC72}"/>
                  </a:ext>
                </a:extLst>
              </p:cNvPr>
              <p:cNvCxnSpPr>
                <a:cxnSpLocks/>
                <a:stCxn id="12" idx="2"/>
                <a:endCxn id="9" idx="1"/>
              </p:cNvCxnSpPr>
              <p:nvPr/>
            </p:nvCxnSpPr>
            <p:spPr>
              <a:xfrm rot="16200000" flipH="1">
                <a:off x="7084293" y="4087420"/>
                <a:ext cx="181081" cy="1147007"/>
              </a:xfrm>
              <a:prstGeom prst="curvedConnector2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6DB5D88E-30B5-4B7D-8E1B-8A32A747002D}"/>
                  </a:ext>
                </a:extLst>
              </p:cNvPr>
              <p:cNvCxnSpPr>
                <a:stCxn id="12" idx="1"/>
                <a:endCxn id="13" idx="3"/>
              </p:cNvCxnSpPr>
              <p:nvPr/>
            </p:nvCxnSpPr>
            <p:spPr>
              <a:xfrm rot="10800000" flipV="1">
                <a:off x="4822658" y="4153289"/>
                <a:ext cx="374988" cy="37358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B8C0DF22-8315-4268-BE2A-82D724BE7440}"/>
                  </a:ext>
                </a:extLst>
              </p:cNvPr>
              <p:cNvCxnSpPr>
                <a:stCxn id="13" idx="1"/>
                <a:endCxn id="7" idx="3"/>
              </p:cNvCxnSpPr>
              <p:nvPr/>
            </p:nvCxnSpPr>
            <p:spPr>
              <a:xfrm rot="10800000">
                <a:off x="2598822" y="4302287"/>
                <a:ext cx="731921" cy="224589"/>
              </a:xfrm>
              <a:prstGeom prst="curvedConnector3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Curved 69">
                <a:extLst>
                  <a:ext uri="{FF2B5EF4-FFF2-40B4-BE49-F238E27FC236}">
                    <a16:creationId xmlns:a16="http://schemas.microsoft.com/office/drawing/2014/main" id="{55E08CF8-4F0A-4707-8BED-F2A6511260AC}"/>
                  </a:ext>
                </a:extLst>
              </p:cNvPr>
              <p:cNvCxnSpPr>
                <a:cxnSpLocks/>
                <a:stCxn id="18" idx="2"/>
                <a:endCxn id="6" idx="0"/>
              </p:cNvCxnSpPr>
              <p:nvPr/>
            </p:nvCxnSpPr>
            <p:spPr>
              <a:xfrm rot="16200000" flipH="1">
                <a:off x="4841460" y="2662129"/>
                <a:ext cx="343394" cy="1"/>
              </a:xfrm>
              <a:prstGeom prst="curvedConnector3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Curved 72">
                <a:extLst>
                  <a:ext uri="{FF2B5EF4-FFF2-40B4-BE49-F238E27FC236}">
                    <a16:creationId xmlns:a16="http://schemas.microsoft.com/office/drawing/2014/main" id="{CC6287D9-0740-4BAE-87FA-F8757684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1591" y="3250922"/>
                <a:ext cx="2023111" cy="1293999"/>
              </a:xfrm>
              <a:prstGeom prst="curvedConnector2">
                <a:avLst/>
              </a:prstGeom>
              <a:ln>
                <a:tailEnd type="triangle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5E0C912-1DDA-44CF-98DD-1847D76F0F81}"/>
                </a:ext>
              </a:extLst>
            </p:cNvPr>
            <p:cNvSpPr txBox="1"/>
            <p:nvPr/>
          </p:nvSpPr>
          <p:spPr>
            <a:xfrm>
              <a:off x="916603" y="2939548"/>
              <a:ext cx="1339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If computer is starting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2B9D1C-7D16-4FC5-9AFC-8226F27D9E74}"/>
                </a:ext>
              </a:extLst>
            </p:cNvPr>
            <p:cNvSpPr txBox="1"/>
            <p:nvPr/>
          </p:nvSpPr>
          <p:spPr>
            <a:xfrm>
              <a:off x="6959368" y="2920890"/>
              <a:ext cx="1321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If player is starting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A396C78-1471-4576-A696-4239E2B866E3}"/>
                </a:ext>
              </a:extLst>
            </p:cNvPr>
            <p:cNvSpPr txBox="1"/>
            <p:nvPr/>
          </p:nvSpPr>
          <p:spPr>
            <a:xfrm flipH="1">
              <a:off x="4609906" y="3987302"/>
              <a:ext cx="471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Yes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3C8172-7999-4F70-80B8-2093B81B7DCB}"/>
                </a:ext>
              </a:extLst>
            </p:cNvPr>
            <p:cNvSpPr txBox="1"/>
            <p:nvPr/>
          </p:nvSpPr>
          <p:spPr>
            <a:xfrm>
              <a:off x="6633207" y="4249139"/>
              <a:ext cx="459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No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F40EE05-6433-4A4A-880A-CCBA3DB2F6C7}"/>
              </a:ext>
            </a:extLst>
          </p:cNvPr>
          <p:cNvSpPr/>
          <p:nvPr/>
        </p:nvSpPr>
        <p:spPr>
          <a:xfrm>
            <a:off x="8935249" y="1884948"/>
            <a:ext cx="2984031" cy="2617864"/>
          </a:xfrm>
          <a:prstGeom prst="rect">
            <a:avLst/>
          </a:prstGeom>
          <a:solidFill>
            <a:schemeClr val="tx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92D050"/>
                </a:solidFill>
              </a:rPr>
              <a:t>The game ends when either of the two players manage to checkmate the other or in a draw or if the player quits.</a:t>
            </a:r>
          </a:p>
        </p:txBody>
      </p:sp>
    </p:spTree>
    <p:extLst>
      <p:ext uri="{BB962C8B-B14F-4D97-AF65-F5344CB8AC3E}">
        <p14:creationId xmlns:p14="http://schemas.microsoft.com/office/powerpoint/2010/main" val="230116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A93F-3478-40B8-B56A-46FA10A9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94CC-FD13-40D3-BB10-771998CA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create the chessboard, I will use a 2D Array.</a:t>
            </a:r>
          </a:p>
          <a:p>
            <a:pPr marL="0" indent="0" algn="just">
              <a:buNone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Its rows will be numbered 1 to 8 from bottom to top and its columns will be numbered 1 to 8 from left to right.</a:t>
            </a:r>
          </a:p>
          <a:p>
            <a:pPr marL="0" indent="0" algn="just">
              <a:buNone/>
            </a:pPr>
            <a:r>
              <a:rPr lang="en-IN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Chess pieces will simply be the different values assigned to elements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47013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899C-30F8-46BF-B90F-D2A81454FD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16" y="2368970"/>
            <a:ext cx="4938712" cy="339440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1418E-2598-4F21-BDF2-D5417BF77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194" y="1820779"/>
            <a:ext cx="10929486" cy="4048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of the chess pieces in this program are as follows: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King     =10000     B King     =10001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Queen =900         B Queen  =901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Rook    =500         B Rook    =501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Bishop =310         B Bishop =311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Knight  =300         B Knight  =301</a:t>
            </a:r>
          </a:p>
          <a:p>
            <a:pPr marL="0" indent="0">
              <a:buNone/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Pawn   =100         B Pawn   =101</a:t>
            </a:r>
          </a:p>
          <a:p>
            <a:pPr marL="0" indent="0">
              <a:buNone/>
            </a:pP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90680-1BAD-41C3-BA13-56FB30FC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Move Generator: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6A30E-2E1D-48E8-8B14-1D059B62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2241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moves that the computer will make will be calculated by a Mini-Max algorithm.</a:t>
            </a:r>
          </a:p>
          <a:p>
            <a:pPr marL="0" indent="0" algn="just">
              <a:buNone/>
            </a:pPr>
            <a:r>
              <a:rPr lang="en-US" sz="33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this program, the algorithm will find the move that gives the computer the highest possible score against the player's highest possible score. The score will be a function of the values of the chess pieces.</a:t>
            </a:r>
            <a:endParaRPr lang="en-IN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3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5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0289-433D-4D94-AA77-F03CD4B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Graph: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2DF70-B7FF-4519-A324-D8B52129E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66923"/>
              </p:ext>
            </p:extLst>
          </p:nvPr>
        </p:nvGraphicFramePr>
        <p:xfrm>
          <a:off x="1430215" y="1846263"/>
          <a:ext cx="9725150" cy="260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15">
                  <a:extLst>
                    <a:ext uri="{9D8B030D-6E8A-4147-A177-3AD203B41FA5}">
                      <a16:colId xmlns:a16="http://schemas.microsoft.com/office/drawing/2014/main" val="2028646380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1167781856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3592150606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2085296285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4033110357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2534987914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2214566051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1059547633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1832387641"/>
                    </a:ext>
                  </a:extLst>
                </a:gridCol>
                <a:gridCol w="972515">
                  <a:extLst>
                    <a:ext uri="{9D8B030D-6E8A-4147-A177-3AD203B41FA5}">
                      <a16:colId xmlns:a16="http://schemas.microsoft.com/office/drawing/2014/main" val="1194378519"/>
                    </a:ext>
                  </a:extLst>
                </a:gridCol>
              </a:tblGrid>
              <a:tr h="5217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796531"/>
                  </a:ext>
                </a:extLst>
              </a:tr>
              <a:tr h="5217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702"/>
                  </a:ext>
                </a:extLst>
              </a:tr>
              <a:tr h="5217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891441"/>
                  </a:ext>
                </a:extLst>
              </a:tr>
              <a:tr h="5217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65811"/>
                  </a:ext>
                </a:extLst>
              </a:tr>
              <a:tr h="52170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AEF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84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DE6894-617F-4DBD-A8C5-D085CFFDA038}"/>
              </a:ext>
            </a:extLst>
          </p:cNvPr>
          <p:cNvSpPr txBox="1"/>
          <p:nvPr/>
        </p:nvSpPr>
        <p:spPr>
          <a:xfrm>
            <a:off x="1430215" y="4454768"/>
            <a:ext cx="9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1      Week 2     Week 3       Week 4      Week 5    Week 6     Week 7      Week 8     Week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7C361-ABD3-4F69-8349-B7D9534D64C6}"/>
              </a:ext>
            </a:extLst>
          </p:cNvPr>
          <p:cNvSpPr txBox="1"/>
          <p:nvPr/>
        </p:nvSpPr>
        <p:spPr>
          <a:xfrm>
            <a:off x="0" y="2381518"/>
            <a:ext cx="14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Results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77249-646D-42F3-86F4-505561D6B202}"/>
              </a:ext>
            </a:extLst>
          </p:cNvPr>
          <p:cNvSpPr txBox="1"/>
          <p:nvPr/>
        </p:nvSpPr>
        <p:spPr>
          <a:xfrm>
            <a:off x="-242278" y="2888077"/>
            <a:ext cx="173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Working</a:t>
            </a:r>
          </a:p>
          <a:p>
            <a:pPr algn="r"/>
            <a:endParaRPr lang="en-IN" dirty="0"/>
          </a:p>
          <a:p>
            <a:pPr algn="r"/>
            <a:r>
              <a:rPr lang="en-IN" dirty="0"/>
              <a:t>Research</a:t>
            </a:r>
          </a:p>
          <a:p>
            <a:pPr algn="r"/>
            <a:endParaRPr lang="en-IN" dirty="0"/>
          </a:p>
          <a:p>
            <a:pPr algn="r"/>
            <a:r>
              <a:rPr lang="en-IN" dirty="0"/>
              <a:t>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E1F406-74D1-467B-B6C7-9D227B591AB9}"/>
              </a:ext>
            </a:extLst>
          </p:cNvPr>
          <p:cNvCxnSpPr>
            <a:cxnSpLocks/>
          </p:cNvCxnSpPr>
          <p:nvPr/>
        </p:nvCxnSpPr>
        <p:spPr>
          <a:xfrm flipV="1">
            <a:off x="1430215" y="2016369"/>
            <a:ext cx="0" cy="243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49175C-4A77-4719-918C-FAC9E9468F99}"/>
              </a:ext>
            </a:extLst>
          </p:cNvPr>
          <p:cNvCxnSpPr>
            <a:cxnSpLocks/>
          </p:cNvCxnSpPr>
          <p:nvPr/>
        </p:nvCxnSpPr>
        <p:spPr>
          <a:xfrm flipV="1">
            <a:off x="1430214" y="4454768"/>
            <a:ext cx="8675081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24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</TotalTime>
  <Words>439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Microsoft Sans Serif</vt:lpstr>
      <vt:lpstr>Retrospect</vt:lpstr>
      <vt:lpstr>Project on: Chess Engine with AI   By: Radhey Sharma Reg. No.: 219311078  Mentor: Mr. Vinod Kumar</vt:lpstr>
      <vt:lpstr>Introduction:</vt:lpstr>
      <vt:lpstr>Motivation:</vt:lpstr>
      <vt:lpstr>Objectives:</vt:lpstr>
      <vt:lpstr>Block Diagram:</vt:lpstr>
      <vt:lpstr>Methodology:</vt:lpstr>
      <vt:lpstr>PowerPoint Presentation</vt:lpstr>
      <vt:lpstr>Move Generator:</vt:lpstr>
      <vt:lpstr>Time Graph: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Chess Engine with AI   By: Radhey Sharma Reg. No.: 219311078  Mentor: Mr. Vinod Kumar</dc:title>
  <dc:creator>Radhey Sharma</dc:creator>
  <cp:lastModifiedBy>Radhey Sharma</cp:lastModifiedBy>
  <cp:revision>4</cp:revision>
  <dcterms:created xsi:type="dcterms:W3CDTF">2022-01-12T16:18:15Z</dcterms:created>
  <dcterms:modified xsi:type="dcterms:W3CDTF">2022-02-22T10:23:48Z</dcterms:modified>
</cp:coreProperties>
</file>