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6" r:id="rId8"/>
    <p:sldId id="261" r:id="rId9"/>
    <p:sldId id="267" r:id="rId10"/>
    <p:sldId id="268"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53034BEC-1803-46A9-BB4A-9D82D854D27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725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089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8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02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034BEC-1803-46A9-BB4A-9D82D854D27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06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2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034BEC-1803-46A9-BB4A-9D82D854D270}"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8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034BEC-1803-46A9-BB4A-9D82D854D270}"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27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034BEC-1803-46A9-BB4A-9D82D854D270}" type="slidenum">
              <a:rPr lang="en-US" smtClean="0"/>
              <a:t>‹#›</a:t>
            </a:fld>
            <a:endParaRPr lang="en-US" dirty="0"/>
          </a:p>
        </p:txBody>
      </p:sp>
    </p:spTree>
    <p:extLst>
      <p:ext uri="{BB962C8B-B14F-4D97-AF65-F5344CB8AC3E}">
        <p14:creationId xmlns:p14="http://schemas.microsoft.com/office/powerpoint/2010/main" val="29965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AD23E4-271F-4374-B75C-AF4024298770}" type="datetimeFigureOut">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003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EAD23E4-271F-4374-B75C-AF4024298770}" type="datetimeFigureOut">
              <a:rPr lang="en-US" smtClean="0"/>
              <a:t>4/10/2024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3034BEC-1803-46A9-BB4A-9D82D854D270}"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93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AD23E4-271F-4374-B75C-AF4024298770}" type="datetimeFigureOut">
              <a:rPr lang="en-US" smtClean="0"/>
              <a:t>4/10/2024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3034BEC-1803-46A9-BB4A-9D82D854D270}"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90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3EECF-97B7-5CD5-6797-6C8261E88854}"/>
              </a:ext>
            </a:extLst>
          </p:cNvPr>
          <p:cNvSpPr>
            <a:spLocks noGrp="1"/>
          </p:cNvSpPr>
          <p:nvPr>
            <p:ph type="ctrTitle"/>
          </p:nvPr>
        </p:nvSpPr>
        <p:spPr>
          <a:xfrm>
            <a:off x="1596527" y="139700"/>
            <a:ext cx="9144000" cy="1268412"/>
          </a:xfrm>
        </p:spPr>
        <p:txBody>
          <a:bodyPr>
            <a:noAutofit/>
          </a:bodyPr>
          <a:lstStyle/>
          <a:p>
            <a:pPr algn="ctr"/>
            <a:br>
              <a:rPr lang="en-US" sz="2400" dirty="0">
                <a:solidFill>
                  <a:srgbClr val="00B050"/>
                </a:solidFill>
              </a:rPr>
            </a:br>
            <a:r>
              <a:rPr lang="en-US" sz="2400" cap="none" dirty="0">
                <a:solidFill>
                  <a:srgbClr val="00B050"/>
                </a:solidFill>
              </a:rPr>
              <a:t>School of Computer Science And Engineering</a:t>
            </a:r>
            <a:br>
              <a:rPr lang="en-US" sz="2400" cap="none" dirty="0">
                <a:solidFill>
                  <a:srgbClr val="00B050"/>
                </a:solidFill>
              </a:rPr>
            </a:br>
            <a:r>
              <a:rPr lang="en-US" sz="2400" cap="none" dirty="0">
                <a:solidFill>
                  <a:srgbClr val="00B050"/>
                </a:solidFill>
              </a:rPr>
              <a:t>Department of IOT AND IS</a:t>
            </a:r>
            <a:endParaRPr lang="en-US" sz="2400" dirty="0">
              <a:solidFill>
                <a:srgbClr val="00B050"/>
              </a:solidFill>
            </a:endParaRPr>
          </a:p>
        </p:txBody>
      </p:sp>
      <p:sp>
        <p:nvSpPr>
          <p:cNvPr id="3" name="Subtitle 2">
            <a:extLst>
              <a:ext uri="{FF2B5EF4-FFF2-40B4-BE49-F238E27FC236}">
                <a16:creationId xmlns:a16="http://schemas.microsoft.com/office/drawing/2014/main" id="{8AB54B48-9D28-7784-DFE1-7FE715317483}"/>
              </a:ext>
            </a:extLst>
          </p:cNvPr>
          <p:cNvSpPr>
            <a:spLocks noGrp="1"/>
          </p:cNvSpPr>
          <p:nvPr>
            <p:ph type="subTitle" idx="1"/>
          </p:nvPr>
        </p:nvSpPr>
        <p:spPr>
          <a:xfrm>
            <a:off x="2886896" y="2567754"/>
            <a:ext cx="6418208" cy="968547"/>
          </a:xfrm>
        </p:spPr>
        <p:txBody>
          <a:bodyPr>
            <a:normAutofit fontScale="25000" lnSpcReduction="20000"/>
          </a:bodyPr>
          <a:lstStyle/>
          <a:p>
            <a:pPr algn="ctr">
              <a:lnSpc>
                <a:spcPct val="107000"/>
              </a:lnSpc>
              <a:spcAft>
                <a:spcPts val="800"/>
              </a:spcAft>
            </a:pPr>
            <a:r>
              <a:rPr lang="en-US" sz="9600" b="1" dirty="0">
                <a:effectLst/>
                <a:latin typeface="Times New Roman" panose="02020603050405020304" pitchFamily="18" charset="0"/>
                <a:ea typeface="Calibri" panose="020F0502020204030204" pitchFamily="34" charset="0"/>
                <a:cs typeface="Times New Roman" panose="02020603050405020304" pitchFamily="18" charset="0"/>
              </a:rPr>
              <a:t>Hazard Detection using Gesture Controlled Vehicle</a:t>
            </a:r>
            <a:endParaRPr lang="en-IN" sz="9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rgbClr val="002060"/>
              </a:solidFill>
            </a:endParaRPr>
          </a:p>
        </p:txBody>
      </p:sp>
      <p:pic>
        <p:nvPicPr>
          <p:cNvPr id="7" name="Picture 6" descr="A black background with grey text&#10;&#10;Description automatically generated">
            <a:extLst>
              <a:ext uri="{FF2B5EF4-FFF2-40B4-BE49-F238E27FC236}">
                <a16:creationId xmlns:a16="http://schemas.microsoft.com/office/drawing/2014/main" id="{6E6B0C50-02B1-7486-6925-04311B91F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 y="7144"/>
            <a:ext cx="6710363" cy="1533525"/>
          </a:xfrm>
          <a:prstGeom prst="rect">
            <a:avLst/>
          </a:prstGeom>
        </p:spPr>
      </p:pic>
      <p:sp>
        <p:nvSpPr>
          <p:cNvPr id="8" name="TextBox 7">
            <a:extLst>
              <a:ext uri="{FF2B5EF4-FFF2-40B4-BE49-F238E27FC236}">
                <a16:creationId xmlns:a16="http://schemas.microsoft.com/office/drawing/2014/main" id="{6B9FF9A9-3FD0-8578-87C7-20408E2FD510}"/>
              </a:ext>
            </a:extLst>
          </p:cNvPr>
          <p:cNvSpPr txBox="1"/>
          <p:nvPr/>
        </p:nvSpPr>
        <p:spPr>
          <a:xfrm>
            <a:off x="3562350" y="1552916"/>
            <a:ext cx="5124449" cy="707886"/>
          </a:xfrm>
          <a:prstGeom prst="rect">
            <a:avLst/>
          </a:prstGeom>
          <a:noFill/>
        </p:spPr>
        <p:txBody>
          <a:bodyPr wrap="square" rtlCol="0">
            <a:spAutoFit/>
          </a:bodyPr>
          <a:lstStyle/>
          <a:p>
            <a:pPr algn="ctr"/>
            <a:r>
              <a:rPr lang="en-US" sz="2000" b="1" dirty="0">
                <a:solidFill>
                  <a:schemeClr val="accent4">
                    <a:lumMod val="75000"/>
                  </a:schemeClr>
                </a:solidFill>
              </a:rPr>
              <a:t>Minor Project Presentation-I</a:t>
            </a:r>
          </a:p>
          <a:p>
            <a:pPr algn="ctr"/>
            <a:r>
              <a:rPr lang="en-US" sz="2000" b="1" dirty="0">
                <a:solidFill>
                  <a:schemeClr val="accent4">
                    <a:lumMod val="75000"/>
                  </a:schemeClr>
                </a:solidFill>
              </a:rPr>
              <a:t>on</a:t>
            </a:r>
          </a:p>
        </p:txBody>
      </p:sp>
      <p:sp>
        <p:nvSpPr>
          <p:cNvPr id="10" name="TextBox 9">
            <a:extLst>
              <a:ext uri="{FF2B5EF4-FFF2-40B4-BE49-F238E27FC236}">
                <a16:creationId xmlns:a16="http://schemas.microsoft.com/office/drawing/2014/main" id="{BF55CB20-1A0B-188E-32B2-1353A20AD543}"/>
              </a:ext>
            </a:extLst>
          </p:cNvPr>
          <p:cNvSpPr txBox="1"/>
          <p:nvPr/>
        </p:nvSpPr>
        <p:spPr>
          <a:xfrm>
            <a:off x="485774" y="4660241"/>
            <a:ext cx="5511166" cy="1200329"/>
          </a:xfrm>
          <a:prstGeom prst="rect">
            <a:avLst/>
          </a:prstGeom>
          <a:noFill/>
        </p:spPr>
        <p:txBody>
          <a:bodyPr wrap="square" rtlCol="0">
            <a:spAutoFit/>
          </a:bodyPr>
          <a:lstStyle/>
          <a:p>
            <a:r>
              <a:rPr lang="en-US" b="1" dirty="0">
                <a:solidFill>
                  <a:schemeClr val="accent4">
                    <a:lumMod val="50000"/>
                  </a:schemeClr>
                </a:solidFill>
              </a:rPr>
              <a:t>Presented By:  </a:t>
            </a:r>
            <a:r>
              <a:rPr lang="en-US" b="1" i="1" dirty="0"/>
              <a:t>Saahil Chaudhary(219311062) &amp;</a:t>
            </a:r>
          </a:p>
          <a:p>
            <a:r>
              <a:rPr lang="en-US" b="1" i="1" dirty="0"/>
              <a:t>                           </a:t>
            </a:r>
            <a:r>
              <a:rPr lang="en-US" b="1" i="1" dirty="0" err="1"/>
              <a:t>Radhey</a:t>
            </a:r>
            <a:r>
              <a:rPr lang="en-US" b="1" i="1" dirty="0"/>
              <a:t> Sharma (219311078)</a:t>
            </a:r>
          </a:p>
          <a:p>
            <a:endParaRPr lang="en-US" b="1" i="1" dirty="0"/>
          </a:p>
          <a:p>
            <a:r>
              <a:rPr lang="en-US" b="1" dirty="0">
                <a:solidFill>
                  <a:schemeClr val="accent4">
                    <a:lumMod val="50000"/>
                  </a:schemeClr>
                </a:solidFill>
              </a:rPr>
              <a:t>Section:- </a:t>
            </a:r>
            <a:r>
              <a:rPr lang="en-US" b="1" i="1" dirty="0"/>
              <a:t>IOT - B</a:t>
            </a:r>
            <a:endParaRPr lang="en-US" b="1" dirty="0">
              <a:solidFill>
                <a:schemeClr val="accent4">
                  <a:lumMod val="50000"/>
                </a:schemeClr>
              </a:solidFill>
            </a:endParaRPr>
          </a:p>
        </p:txBody>
      </p:sp>
      <p:sp>
        <p:nvSpPr>
          <p:cNvPr id="11" name="TextBox 10">
            <a:extLst>
              <a:ext uri="{FF2B5EF4-FFF2-40B4-BE49-F238E27FC236}">
                <a16:creationId xmlns:a16="http://schemas.microsoft.com/office/drawing/2014/main" id="{F787CB54-EDC3-8607-9248-4C61C5589093}"/>
              </a:ext>
            </a:extLst>
          </p:cNvPr>
          <p:cNvSpPr txBox="1"/>
          <p:nvPr/>
        </p:nvSpPr>
        <p:spPr>
          <a:xfrm>
            <a:off x="7886700" y="4867274"/>
            <a:ext cx="4305300" cy="1200329"/>
          </a:xfrm>
          <a:prstGeom prst="rect">
            <a:avLst/>
          </a:prstGeom>
          <a:noFill/>
        </p:spPr>
        <p:txBody>
          <a:bodyPr wrap="square" rtlCol="0">
            <a:spAutoFit/>
          </a:bodyPr>
          <a:lstStyle/>
          <a:p>
            <a:r>
              <a:rPr lang="en-US" b="1" dirty="0">
                <a:solidFill>
                  <a:schemeClr val="accent4">
                    <a:lumMod val="50000"/>
                  </a:schemeClr>
                </a:solidFill>
              </a:rPr>
              <a:t>Supervised By:</a:t>
            </a:r>
          </a:p>
          <a:p>
            <a:r>
              <a:rPr lang="en-US" b="1" dirty="0">
                <a:solidFill>
                  <a:schemeClr val="accent4">
                    <a:lumMod val="50000"/>
                  </a:schemeClr>
                </a:solidFill>
              </a:rPr>
              <a:t>Supervised Name : Dr. Rohit Mittal</a:t>
            </a:r>
          </a:p>
          <a:p>
            <a:r>
              <a:rPr lang="en-US" b="1" dirty="0">
                <a:solidFill>
                  <a:schemeClr val="accent4">
                    <a:lumMod val="50000"/>
                  </a:schemeClr>
                </a:solidFill>
              </a:rPr>
              <a:t>Designation:  Assistant Professor </a:t>
            </a:r>
          </a:p>
          <a:p>
            <a:endParaRPr lang="en-US" dirty="0"/>
          </a:p>
        </p:txBody>
      </p:sp>
    </p:spTree>
    <p:extLst>
      <p:ext uri="{BB962C8B-B14F-4D97-AF65-F5344CB8AC3E}">
        <p14:creationId xmlns:p14="http://schemas.microsoft.com/office/powerpoint/2010/main" val="12827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7698-3499-65ED-682A-3D8C28995101}"/>
              </a:ext>
            </a:extLst>
          </p:cNvPr>
          <p:cNvSpPr>
            <a:spLocks noGrp="1"/>
          </p:cNvSpPr>
          <p:nvPr>
            <p:ph type="title"/>
          </p:nvPr>
        </p:nvSpPr>
        <p:spPr/>
        <p:txBody>
          <a:bodyPr/>
          <a:lstStyle/>
          <a:p>
            <a:r>
              <a:rPr lang="en-US" sz="3200" dirty="0"/>
              <a:t>Design/ Development</a:t>
            </a:r>
            <a:br>
              <a:rPr lang="en-US" sz="3200" dirty="0"/>
            </a:br>
            <a:endParaRPr lang="en-US" dirty="0"/>
          </a:p>
        </p:txBody>
      </p:sp>
      <p:sp>
        <p:nvSpPr>
          <p:cNvPr id="3" name="Content Placeholder 2">
            <a:extLst>
              <a:ext uri="{FF2B5EF4-FFF2-40B4-BE49-F238E27FC236}">
                <a16:creationId xmlns:a16="http://schemas.microsoft.com/office/drawing/2014/main" id="{5146F2CB-2C0D-CBDF-FABB-3AC0A0918124}"/>
              </a:ext>
            </a:extLst>
          </p:cNvPr>
          <p:cNvSpPr>
            <a:spLocks noGrp="1"/>
          </p:cNvSpPr>
          <p:nvPr>
            <p:ph idx="1"/>
          </p:nvPr>
        </p:nvSpPr>
        <p:spPr>
          <a:xfrm>
            <a:off x="1451579" y="1853754"/>
            <a:ext cx="9603275" cy="4313366"/>
          </a:xfrm>
        </p:spPr>
        <p:txBody>
          <a:bodyPr>
            <a:normAutofit lnSpcReduction="10000"/>
          </a:bodyPr>
          <a:lstStyle/>
          <a:p>
            <a:pPr marL="457200" indent="-457200">
              <a:buFont typeface="+mj-lt"/>
              <a:buAutoNum type="arabicPeriod" startAt="5"/>
            </a:pPr>
            <a:r>
              <a:rPr lang="en-US" sz="1400" b="1" u="sng" dirty="0"/>
              <a:t>Integration and Testing –</a:t>
            </a:r>
          </a:p>
          <a:p>
            <a:pPr marL="0" indent="0">
              <a:buNone/>
            </a:pPr>
            <a:r>
              <a:rPr lang="en-US" sz="1400" b="1" dirty="0"/>
              <a:t>	Hardware-Software Integration: </a:t>
            </a:r>
            <a:r>
              <a:rPr lang="en-US" sz="1400" dirty="0"/>
              <a:t>Integrate hardware and software components into a complete GCSRR system, 	ensuring compatibility and functionality. </a:t>
            </a:r>
          </a:p>
          <a:p>
            <a:pPr marL="0" indent="0">
              <a:buNone/>
            </a:pPr>
            <a:r>
              <a:rPr lang="en-US" sz="1400" b="1" dirty="0"/>
              <a:t>	Testing: </a:t>
            </a:r>
            <a:r>
              <a:rPr lang="en-US" sz="1400" dirty="0"/>
              <a:t>Conduct comprehensive testing in controlled environments to evaluate the rover's performance in various 	scenarios, including obstacle navigation, communication, and battery life. </a:t>
            </a:r>
          </a:p>
          <a:p>
            <a:pPr marL="0" indent="0">
              <a:buNone/>
            </a:pPr>
            <a:r>
              <a:rPr lang="en-US" sz="1400" b="1" dirty="0"/>
              <a:t>	Iterative Development: </a:t>
            </a:r>
            <a:r>
              <a:rPr lang="en-US" sz="1400" dirty="0"/>
              <a:t>Iterate on the design based on testing results and feedback from stakeholders to improve 	performance and reliability.</a:t>
            </a:r>
          </a:p>
          <a:p>
            <a:pPr marL="457200" indent="-457200">
              <a:buFont typeface="+mj-lt"/>
              <a:buAutoNum type="arabicPeriod" startAt="6"/>
            </a:pPr>
            <a:r>
              <a:rPr lang="en-US" sz="1400" b="1" u="sng" dirty="0"/>
              <a:t>Documentation and Deployment –</a:t>
            </a:r>
          </a:p>
          <a:p>
            <a:pPr marL="0" indent="0">
              <a:buNone/>
            </a:pPr>
            <a:r>
              <a:rPr lang="en-US" sz="1400" b="1" dirty="0"/>
              <a:t>	Documentation:</a:t>
            </a:r>
            <a:r>
              <a:rPr lang="en-US" sz="1400" dirty="0"/>
              <a:t> Document the design, development, and testing processes, including hardware and software 	specifications, user manuals, and technical reports. </a:t>
            </a:r>
          </a:p>
          <a:p>
            <a:pPr marL="0" indent="0">
              <a:buNone/>
            </a:pPr>
            <a:r>
              <a:rPr lang="en-US" sz="1400" b="1" dirty="0"/>
              <a:t>	Training and Support:</a:t>
            </a:r>
            <a:r>
              <a:rPr lang="en-US" sz="1400" dirty="0"/>
              <a:t> Provide training and support materials for emergency responders and organizations 	interested in adopting the GCSRR technology. </a:t>
            </a:r>
          </a:p>
          <a:p>
            <a:pPr marL="0" indent="0">
              <a:buNone/>
            </a:pPr>
            <a:r>
              <a:rPr lang="en-US" sz="1400" b="1" dirty="0"/>
              <a:t>	Operational Deployment:</a:t>
            </a:r>
            <a:r>
              <a:rPr lang="en-US" sz="1400" dirty="0"/>
              <a:t> Deploy the GCSRR for operational use in real-world search and rescue missions, 	ensuring proper training and support for users.</a:t>
            </a:r>
          </a:p>
        </p:txBody>
      </p:sp>
    </p:spTree>
    <p:extLst>
      <p:ext uri="{BB962C8B-B14F-4D97-AF65-F5344CB8AC3E}">
        <p14:creationId xmlns:p14="http://schemas.microsoft.com/office/powerpoint/2010/main" val="19988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78094-C178-F802-C1CF-B79CE3E79E9E}"/>
              </a:ext>
            </a:extLst>
          </p:cNvPr>
          <p:cNvSpPr>
            <a:spLocks noGrp="1"/>
          </p:cNvSpPr>
          <p:nvPr>
            <p:ph idx="1"/>
          </p:nvPr>
        </p:nvSpPr>
        <p:spPr>
          <a:xfrm>
            <a:off x="1436915" y="615820"/>
            <a:ext cx="9617940" cy="4850525"/>
          </a:xfrm>
        </p:spPr>
        <p:txBody>
          <a:bodyPr anchor="ctr">
            <a:normAutofit/>
          </a:bodyPr>
          <a:lstStyle/>
          <a:p>
            <a:pPr marL="0" indent="0" algn="ctr">
              <a:buNone/>
            </a:pPr>
            <a:r>
              <a:rPr lang="en-US" sz="6600" dirty="0"/>
              <a:t>Thank You</a:t>
            </a:r>
          </a:p>
        </p:txBody>
      </p:sp>
    </p:spTree>
    <p:extLst>
      <p:ext uri="{BB962C8B-B14F-4D97-AF65-F5344CB8AC3E}">
        <p14:creationId xmlns:p14="http://schemas.microsoft.com/office/powerpoint/2010/main" val="262369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F32D-9BE4-4CF3-80B3-85851951D698}"/>
              </a:ext>
            </a:extLst>
          </p:cNvPr>
          <p:cNvSpPr>
            <a:spLocks noGrp="1"/>
          </p:cNvSpPr>
          <p:nvPr>
            <p:ph type="title"/>
          </p:nvPr>
        </p:nvSpPr>
        <p:spPr/>
        <p:txBody>
          <a:bodyPr/>
          <a:lstStyle/>
          <a:p>
            <a:r>
              <a:rPr lang="en-US" dirty="0"/>
              <a:t>Agenda/ contents</a:t>
            </a:r>
          </a:p>
        </p:txBody>
      </p:sp>
      <p:sp>
        <p:nvSpPr>
          <p:cNvPr id="3" name="Content Placeholder 2">
            <a:extLst>
              <a:ext uri="{FF2B5EF4-FFF2-40B4-BE49-F238E27FC236}">
                <a16:creationId xmlns:a16="http://schemas.microsoft.com/office/drawing/2014/main" id="{0863062B-5A45-A3E2-B628-3FC8D0C7711B}"/>
              </a:ext>
            </a:extLst>
          </p:cNvPr>
          <p:cNvSpPr>
            <a:spLocks noGrp="1"/>
          </p:cNvSpPr>
          <p:nvPr>
            <p:ph idx="1"/>
          </p:nvPr>
        </p:nvSpPr>
        <p:spPr>
          <a:xfrm>
            <a:off x="1451579" y="2015732"/>
            <a:ext cx="9603275" cy="3804043"/>
          </a:xfrm>
        </p:spPr>
        <p:txBody>
          <a:bodyPr>
            <a:normAutofit/>
          </a:bodyPr>
          <a:lstStyle/>
          <a:p>
            <a:pPr marL="457200" indent="-457200">
              <a:buFont typeface="+mj-lt"/>
              <a:buAutoNum type="arabicPeriod"/>
            </a:pPr>
            <a:r>
              <a:rPr lang="en-US" sz="2800" dirty="0"/>
              <a:t>Introduction</a:t>
            </a:r>
          </a:p>
          <a:p>
            <a:pPr marL="457200" indent="-457200">
              <a:buFont typeface="+mj-lt"/>
              <a:buAutoNum type="arabicPeriod"/>
            </a:pPr>
            <a:r>
              <a:rPr lang="en-US" sz="2800" dirty="0"/>
              <a:t>Problem Statements</a:t>
            </a:r>
          </a:p>
          <a:p>
            <a:pPr marL="457200" indent="-457200">
              <a:buFont typeface="+mj-lt"/>
              <a:buAutoNum type="arabicPeriod"/>
            </a:pPr>
            <a:r>
              <a:rPr lang="en-US" sz="2800" dirty="0"/>
              <a:t>Requirements Engineering </a:t>
            </a:r>
          </a:p>
          <a:p>
            <a:pPr marL="457200" indent="-457200">
              <a:buFont typeface="+mj-lt"/>
              <a:buAutoNum type="arabicPeriod"/>
            </a:pPr>
            <a:r>
              <a:rPr lang="en-US" sz="2800" dirty="0"/>
              <a:t>Design/ Development</a:t>
            </a:r>
          </a:p>
        </p:txBody>
      </p:sp>
    </p:spTree>
    <p:extLst>
      <p:ext uri="{BB962C8B-B14F-4D97-AF65-F5344CB8AC3E}">
        <p14:creationId xmlns:p14="http://schemas.microsoft.com/office/powerpoint/2010/main" val="290689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D35A-75E2-5574-8C4B-4BC9238D6E92}"/>
              </a:ext>
            </a:extLst>
          </p:cNvPr>
          <p:cNvSpPr>
            <a:spLocks noGrp="1"/>
          </p:cNvSpPr>
          <p:nvPr>
            <p:ph type="title"/>
          </p:nvPr>
        </p:nvSpPr>
        <p:spPr/>
        <p:txBody>
          <a:bodyPr/>
          <a:lstStyle/>
          <a:p>
            <a:r>
              <a:rPr lang="en-US" sz="3200" dirty="0"/>
              <a:t>Introduction</a:t>
            </a:r>
            <a:br>
              <a:rPr lang="en-US" sz="3200" dirty="0"/>
            </a:br>
            <a:endParaRPr lang="en-US" dirty="0"/>
          </a:p>
        </p:txBody>
      </p:sp>
      <p:sp>
        <p:nvSpPr>
          <p:cNvPr id="3" name="Content Placeholder 2">
            <a:extLst>
              <a:ext uri="{FF2B5EF4-FFF2-40B4-BE49-F238E27FC236}">
                <a16:creationId xmlns:a16="http://schemas.microsoft.com/office/drawing/2014/main" id="{BEED87FC-A7F3-7685-05C5-C24E005834BD}"/>
              </a:ext>
            </a:extLst>
          </p:cNvPr>
          <p:cNvSpPr>
            <a:spLocks noGrp="1"/>
          </p:cNvSpPr>
          <p:nvPr>
            <p:ph idx="1"/>
          </p:nvPr>
        </p:nvSpPr>
        <p:spPr/>
        <p:txBody>
          <a:bodyPr>
            <a:normAutofit fontScale="85000" lnSpcReduction="10000"/>
          </a:bodyPr>
          <a:lstStyle/>
          <a:p>
            <a:pPr algn="just"/>
            <a:r>
              <a:rPr lang="en-US" sz="1800" dirty="0">
                <a:solidFill>
                  <a:srgbClr val="000000"/>
                </a:solidFill>
                <a:effectLst/>
                <a:latin typeface="Times New Roman" panose="02020603050405020304" pitchFamily="18" charset="0"/>
                <a:ea typeface="Calibri" panose="020F0502020204030204" pitchFamily="34" charset="0"/>
              </a:rPr>
              <a:t>In emergency situations, time is of the essence. Every second counts, and traditional search and rescue methods often face significant challenges, particularly in remote or hazardous environments. Recognizing these limitations, our team embarked on a journey to develop a solution that would enhance the speed, precision, and effectiveness of rescue missions: the GCRSV.</a:t>
            </a:r>
            <a:endParaRPr lang="en-IN" sz="1800" dirty="0">
              <a:solidFill>
                <a:srgbClr val="000000"/>
              </a:solidFill>
              <a:effectLst/>
              <a:latin typeface="Times New Roman" panose="02020603050405020304" pitchFamily="18" charset="0"/>
              <a:ea typeface="Calibri" panose="020F0502020204030204" pitchFamily="34" charset="0"/>
            </a:endParaRPr>
          </a:p>
          <a:p>
            <a:pPr algn="just"/>
            <a:r>
              <a:rPr lang="en-US" sz="1800" dirty="0">
                <a:solidFill>
                  <a:srgbClr val="000000"/>
                </a:solidFill>
                <a:effectLst/>
                <a:latin typeface="Times New Roman" panose="02020603050405020304" pitchFamily="18" charset="0"/>
                <a:ea typeface="Calibri" panose="020F0502020204030204" pitchFamily="34" charset="0"/>
              </a:rPr>
              <a:t> At its core, the GCRSV is designed to empower rescuers with a user-friendly interface that leverages the power of gesture controls. Imagine being able to direct a rescue vehicle with simple hand movements, navigating treacherous terrain and locating survivors with ease. This is the promise of the GCRSV – a tool that puts intuitive control at the fingertips of rescuers, enabling them to respond swiftly and decisively in critical situations.</a:t>
            </a:r>
            <a:endParaRPr lang="en-IN" sz="1800" dirty="0">
              <a:solidFill>
                <a:srgbClr val="000000"/>
              </a:solidFill>
              <a:effectLst/>
              <a:latin typeface="Times New Roman" panose="02020603050405020304" pitchFamily="18" charset="0"/>
              <a:ea typeface="Calibri" panose="020F0502020204030204" pitchFamily="34" charset="0"/>
            </a:endParaRPr>
          </a:p>
          <a:p>
            <a:pPr algn="just"/>
            <a:r>
              <a:rPr lang="en-US" sz="1800" dirty="0">
                <a:solidFill>
                  <a:srgbClr val="000000"/>
                </a:solidFill>
                <a:effectLst/>
                <a:latin typeface="Times New Roman" panose="02020603050405020304" pitchFamily="18" charset="0"/>
                <a:ea typeface="Calibri" panose="020F0502020204030204" pitchFamily="34" charset="0"/>
              </a:rPr>
              <a:t> The concept of gesture-controlled technology is not new, but its application in search and rescue robotics represents a significant leap forward. By eliminating the need for complex control systems and manual inputs, gesture controls simplify the operation of the GCRSV, making it accessible to a wider range of users, including first responders with varying levels of technical expertise.</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12370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D35A-75E2-5574-8C4B-4BC9238D6E92}"/>
              </a:ext>
            </a:extLst>
          </p:cNvPr>
          <p:cNvSpPr>
            <a:spLocks noGrp="1"/>
          </p:cNvSpPr>
          <p:nvPr>
            <p:ph type="title"/>
          </p:nvPr>
        </p:nvSpPr>
        <p:spPr/>
        <p:txBody>
          <a:bodyPr/>
          <a:lstStyle/>
          <a:p>
            <a:r>
              <a:rPr lang="en-US" sz="3200" dirty="0"/>
              <a:t>Introduction</a:t>
            </a:r>
            <a:br>
              <a:rPr lang="en-US" sz="3200" dirty="0"/>
            </a:br>
            <a:endParaRPr lang="en-US" dirty="0"/>
          </a:p>
        </p:txBody>
      </p:sp>
      <p:sp>
        <p:nvSpPr>
          <p:cNvPr id="3" name="Content Placeholder 2">
            <a:extLst>
              <a:ext uri="{FF2B5EF4-FFF2-40B4-BE49-F238E27FC236}">
                <a16:creationId xmlns:a16="http://schemas.microsoft.com/office/drawing/2014/main" id="{BEED87FC-A7F3-7685-05C5-C24E005834BD}"/>
              </a:ext>
            </a:extLst>
          </p:cNvPr>
          <p:cNvSpPr>
            <a:spLocks noGrp="1"/>
          </p:cNvSpPr>
          <p:nvPr>
            <p:ph idx="1"/>
          </p:nvPr>
        </p:nvSpPr>
        <p:spPr/>
        <p:txBody>
          <a:bodyPr>
            <a:normAutofit lnSpcReduction="10000"/>
          </a:bodyPr>
          <a:lstStyle/>
          <a:p>
            <a:pPr algn="just"/>
            <a:r>
              <a:rPr lang="en-US" sz="1400" dirty="0">
                <a:solidFill>
                  <a:srgbClr val="000000"/>
                </a:solidFill>
                <a:effectLst/>
                <a:latin typeface="Times New Roman" panose="02020603050405020304" pitchFamily="18" charset="0"/>
                <a:ea typeface="Calibri" panose="020F0502020204030204" pitchFamily="34" charset="0"/>
              </a:rPr>
              <a:t>Consider the scenario of a natural disaster, such as an earthquake or a hurricane, where buildings collapse, roads become impassable, and communication networks fail. In such chaotic environments, every passing minute reduces the likelihood of survival for those trapped beneath the rubble. Traditional search and rescue operations, reliant on manual labor and limited by terrain obstacles, often struggle to keep pace with the urgent demands of the situation. This is where the GCRSV steps in, offering a lifeline to those in distress.</a:t>
            </a:r>
            <a:endParaRPr lang="en-IN" sz="1400" dirty="0">
              <a:solidFill>
                <a:srgbClr val="000000"/>
              </a:solidFill>
              <a:effectLst/>
              <a:latin typeface="Times New Roman" panose="02020603050405020304" pitchFamily="18" charset="0"/>
              <a:ea typeface="Calibri" panose="020F0502020204030204" pitchFamily="34" charset="0"/>
            </a:endParaRPr>
          </a:p>
          <a:p>
            <a:pPr algn="just"/>
            <a:r>
              <a:rPr lang="en-US" sz="1400" dirty="0">
                <a:solidFill>
                  <a:srgbClr val="000000"/>
                </a:solidFill>
                <a:effectLst/>
                <a:latin typeface="Times New Roman" panose="02020603050405020304" pitchFamily="18" charset="0"/>
                <a:ea typeface="Calibri" panose="020F0502020204030204" pitchFamily="34" charset="0"/>
              </a:rPr>
              <a:t>With its ability to navigate rugged terrain, traverse obstacles, and locate survivors with precision, the GCRSV is tailor-made for disaster response scenarios. Equipped with advanced sensors and communication systems, the vehicle can quickly scan the area for signs of life, identifying trapped individuals and relaying their exact location to rescue teams. Moreover, its intuitive gesture controls empower rescuers to operate the vehicle with ease, even in high-stress situations where every second counts.</a:t>
            </a:r>
            <a:endParaRPr lang="en-IN" sz="1400" dirty="0">
              <a:solidFill>
                <a:srgbClr val="000000"/>
              </a:solidFill>
              <a:effectLst/>
              <a:latin typeface="Times New Roman" panose="02020603050405020304" pitchFamily="18" charset="0"/>
              <a:ea typeface="Calibri" panose="020F0502020204030204" pitchFamily="34" charset="0"/>
            </a:endParaRPr>
          </a:p>
          <a:p>
            <a:r>
              <a:rPr lang="en-US" sz="1400" dirty="0">
                <a:solidFill>
                  <a:srgbClr val="000000"/>
                </a:solidFill>
                <a:effectLst/>
                <a:latin typeface="Times New Roman" panose="02020603050405020304" pitchFamily="18" charset="0"/>
                <a:ea typeface="Calibri" panose="020F0502020204030204" pitchFamily="34" charset="0"/>
              </a:rPr>
              <a:t>Similarly, in the aftermath of mining accidents or industrial disasters, where workers may be trapped underground or in hazardous environments, the GCRSV serves as a critical asset in rescue efforts. Its ability to navigate confined spaces, withstand harsh conditions, and provide real-time situational awareness enhances the safety and effectiveness of rescue operations, ultimately increasing the chances of survival for those in need.</a:t>
            </a:r>
            <a:endParaRPr lang="en-IN" sz="14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3011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1EA6-3969-CE18-936C-01590E5901B1}"/>
              </a:ext>
            </a:extLst>
          </p:cNvPr>
          <p:cNvSpPr>
            <a:spLocks noGrp="1"/>
          </p:cNvSpPr>
          <p:nvPr>
            <p:ph type="title"/>
          </p:nvPr>
        </p:nvSpPr>
        <p:spPr/>
        <p:txBody>
          <a:bodyPr/>
          <a:lstStyle/>
          <a:p>
            <a:r>
              <a:rPr lang="en-US" sz="3200" dirty="0"/>
              <a:t>Problem Statements</a:t>
            </a:r>
          </a:p>
        </p:txBody>
      </p:sp>
      <p:sp>
        <p:nvSpPr>
          <p:cNvPr id="3" name="Content Placeholder 2">
            <a:extLst>
              <a:ext uri="{FF2B5EF4-FFF2-40B4-BE49-F238E27FC236}">
                <a16:creationId xmlns:a16="http://schemas.microsoft.com/office/drawing/2014/main" id="{69FD7F3E-C5BF-8FCE-91FD-E8E8E023BBFA}"/>
              </a:ext>
            </a:extLst>
          </p:cNvPr>
          <p:cNvSpPr>
            <a:spLocks noGrp="1"/>
          </p:cNvSpPr>
          <p:nvPr>
            <p:ph sz="half" idx="1"/>
          </p:nvPr>
        </p:nvSpPr>
        <p:spPr/>
        <p:txBody>
          <a:bodyPr/>
          <a:lstStyle/>
          <a:p>
            <a:pPr marL="0" indent="0">
              <a:buNone/>
            </a:pPr>
            <a:r>
              <a:rPr lang="en-US" dirty="0"/>
              <a:t> </a:t>
            </a:r>
          </a:p>
        </p:txBody>
      </p:sp>
      <p:sp>
        <p:nvSpPr>
          <p:cNvPr id="6" name="Content Placeholder 5">
            <a:extLst>
              <a:ext uri="{FF2B5EF4-FFF2-40B4-BE49-F238E27FC236}">
                <a16:creationId xmlns:a16="http://schemas.microsoft.com/office/drawing/2014/main" id="{3A6299D5-B81A-CC68-526C-80489481EB82}"/>
              </a:ext>
            </a:extLst>
          </p:cNvPr>
          <p:cNvSpPr>
            <a:spLocks noGrp="1"/>
          </p:cNvSpPr>
          <p:nvPr>
            <p:ph sz="half" idx="2"/>
          </p:nvPr>
        </p:nvSpPr>
        <p:spPr/>
        <p:txBody>
          <a:bodyPr/>
          <a:lstStyle/>
          <a:p>
            <a:endParaRPr lang="en-IN"/>
          </a:p>
        </p:txBody>
      </p:sp>
      <p:graphicFrame>
        <p:nvGraphicFramePr>
          <p:cNvPr id="4" name="Table 3">
            <a:extLst>
              <a:ext uri="{FF2B5EF4-FFF2-40B4-BE49-F238E27FC236}">
                <a16:creationId xmlns:a16="http://schemas.microsoft.com/office/drawing/2014/main" id="{6611FAE1-BEA9-FB64-D016-8FAB29C0EF4D}"/>
              </a:ext>
            </a:extLst>
          </p:cNvPr>
          <p:cNvGraphicFramePr>
            <a:graphicFrameLocks noGrp="1"/>
          </p:cNvGraphicFramePr>
          <p:nvPr>
            <p:extLst>
              <p:ext uri="{D42A27DB-BD31-4B8C-83A1-F6EECF244321}">
                <p14:modId xmlns:p14="http://schemas.microsoft.com/office/powerpoint/2010/main" val="2909484204"/>
              </p:ext>
            </p:extLst>
          </p:nvPr>
        </p:nvGraphicFramePr>
        <p:xfrm>
          <a:off x="6253215" y="2015732"/>
          <a:ext cx="5546898" cy="3657276"/>
        </p:xfrm>
        <a:graphic>
          <a:graphicData uri="http://schemas.openxmlformats.org/drawingml/2006/table">
            <a:tbl>
              <a:tblPr firstRow="1" firstCol="1" bandRow="1">
                <a:tableStyleId>{5C22544A-7EE6-4342-B048-85BDC9FD1C3A}</a:tableStyleId>
              </a:tblPr>
              <a:tblGrid>
                <a:gridCol w="1848966">
                  <a:extLst>
                    <a:ext uri="{9D8B030D-6E8A-4147-A177-3AD203B41FA5}">
                      <a16:colId xmlns:a16="http://schemas.microsoft.com/office/drawing/2014/main" val="2412028319"/>
                    </a:ext>
                  </a:extLst>
                </a:gridCol>
                <a:gridCol w="1848966">
                  <a:extLst>
                    <a:ext uri="{9D8B030D-6E8A-4147-A177-3AD203B41FA5}">
                      <a16:colId xmlns:a16="http://schemas.microsoft.com/office/drawing/2014/main" val="1602042359"/>
                    </a:ext>
                  </a:extLst>
                </a:gridCol>
                <a:gridCol w="1848966">
                  <a:extLst>
                    <a:ext uri="{9D8B030D-6E8A-4147-A177-3AD203B41FA5}">
                      <a16:colId xmlns:a16="http://schemas.microsoft.com/office/drawing/2014/main" val="798930421"/>
                    </a:ext>
                  </a:extLst>
                </a:gridCol>
              </a:tblGrid>
              <a:tr h="150408">
                <a:tc>
                  <a:txBody>
                    <a:bodyPr/>
                    <a:lstStyle/>
                    <a:p>
                      <a:pPr algn="ctr">
                        <a:lnSpc>
                          <a:spcPct val="107000"/>
                        </a:lnSpc>
                        <a:spcAft>
                          <a:spcPts val="800"/>
                        </a:spcAft>
                      </a:pPr>
                      <a:r>
                        <a:rPr lang="en-IN" sz="800">
                          <a:effectLst/>
                        </a:rPr>
                        <a:t>Existing Methods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gn="ctr">
                        <a:lnSpc>
                          <a:spcPct val="107000"/>
                        </a:lnSpc>
                        <a:spcAft>
                          <a:spcPts val="800"/>
                        </a:spcAft>
                      </a:pPr>
                      <a:r>
                        <a:rPr lang="en-IN" sz="800">
                          <a:effectLst/>
                        </a:rPr>
                        <a:t>Pros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gn="ctr">
                        <a:lnSpc>
                          <a:spcPct val="107000"/>
                        </a:lnSpc>
                        <a:spcAft>
                          <a:spcPts val="800"/>
                        </a:spcAft>
                      </a:pPr>
                      <a:r>
                        <a:rPr lang="en-IN" sz="800">
                          <a:effectLst/>
                        </a:rPr>
                        <a:t>Cons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507036287"/>
                  </a:ext>
                </a:extLst>
              </a:tr>
              <a:tr h="292239">
                <a:tc>
                  <a:txBody>
                    <a:bodyPr/>
                    <a:lstStyle/>
                    <a:p>
                      <a:pPr>
                        <a:lnSpc>
                          <a:spcPct val="107000"/>
                        </a:lnSpc>
                        <a:spcAft>
                          <a:spcPts val="800"/>
                        </a:spcAft>
                      </a:pPr>
                      <a:r>
                        <a:rPr lang="en-IN" sz="800">
                          <a:effectLst/>
                        </a:rPr>
                        <a:t>Manual Search and Rescue Teams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Human intuition and expertise can be leveraged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Limited by physical endurance and terrain obstacles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3727652337"/>
                  </a:ext>
                </a:extLst>
              </a:tr>
              <a:tr h="292239">
                <a:tc>
                  <a:txBody>
                    <a:bodyPr/>
                    <a:lstStyle/>
                    <a:p>
                      <a:pPr>
                        <a:lnSpc>
                          <a:spcPct val="107000"/>
                        </a:lnSpc>
                      </a:pPr>
                      <a:endParaRPr lang="en-IN" sz="900" dirty="0">
                        <a:effectLst/>
                        <a:latin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Familiarity with local terrain and conditions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Time-consuming and labor-intensive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683628865"/>
                  </a:ext>
                </a:extLst>
              </a:tr>
              <a:tr h="292239">
                <a:tc>
                  <a:txBody>
                    <a:bodyPr/>
                    <a:lstStyle/>
                    <a:p>
                      <a:pPr>
                        <a:lnSpc>
                          <a:spcPct val="107000"/>
                        </a:lnSpc>
                      </a:pPr>
                      <a:endParaRPr lang="en-IN" sz="900">
                        <a:effectLst/>
                        <a:latin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Flexibility to adapt to changing situations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Risk to rescuers' safety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926118323"/>
                  </a:ext>
                </a:extLst>
              </a:tr>
              <a:tr h="292239">
                <a:tc>
                  <a:txBody>
                    <a:bodyPr/>
                    <a:lstStyle/>
                    <a:p>
                      <a:pPr>
                        <a:lnSpc>
                          <a:spcPct val="107000"/>
                        </a:lnSpc>
                        <a:spcAft>
                          <a:spcPts val="800"/>
                        </a:spcAft>
                      </a:pPr>
                      <a:r>
                        <a:rPr lang="en-IN" sz="800">
                          <a:effectLst/>
                        </a:rPr>
                        <a:t>Canine Search Teams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Enhanced olfactory capabilities for locating survivors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Dependent on weather conditions and terrain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3270456452"/>
                  </a:ext>
                </a:extLst>
              </a:tr>
              <a:tr h="292239">
                <a:tc>
                  <a:txBody>
                    <a:bodyPr/>
                    <a:lstStyle/>
                    <a:p>
                      <a:pPr>
                        <a:lnSpc>
                          <a:spcPct val="107000"/>
                        </a:lnSpc>
                      </a:pPr>
                      <a:endParaRPr lang="en-IN" sz="900">
                        <a:effectLst/>
                        <a:latin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Ability to cover large areas quickly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Limited by training and availability of dogs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1089501968"/>
                  </a:ext>
                </a:extLst>
              </a:tr>
              <a:tr h="292239">
                <a:tc>
                  <a:txBody>
                    <a:bodyPr/>
                    <a:lstStyle/>
                    <a:p>
                      <a:pPr>
                        <a:lnSpc>
                          <a:spcPct val="107000"/>
                        </a:lnSpc>
                      </a:pPr>
                      <a:endParaRPr lang="en-IN" sz="900">
                        <a:effectLst/>
                        <a:latin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Can detect signs of life in challenging environments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Requires handler coordination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1247277738"/>
                  </a:ext>
                </a:extLst>
              </a:tr>
              <a:tr h="292239">
                <a:tc>
                  <a:txBody>
                    <a:bodyPr/>
                    <a:lstStyle/>
                    <a:p>
                      <a:pPr>
                        <a:lnSpc>
                          <a:spcPct val="107000"/>
                        </a:lnSpc>
                        <a:spcAft>
                          <a:spcPts val="800"/>
                        </a:spcAft>
                      </a:pPr>
                      <a:r>
                        <a:rPr lang="en-IN" sz="800">
                          <a:effectLst/>
                        </a:rPr>
                        <a:t>Aerial Surveillance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dirty="0">
                          <a:effectLst/>
                        </a:rPr>
                        <a:t>- Provides a bird's-eye view of the search area</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Limited visibility in adverse weather or terrain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3012683290"/>
                  </a:ext>
                </a:extLst>
              </a:tr>
              <a:tr h="292239">
                <a:tc>
                  <a:txBody>
                    <a:bodyPr/>
                    <a:lstStyle/>
                    <a:p>
                      <a:pPr>
                        <a:lnSpc>
                          <a:spcPct val="107000"/>
                        </a:lnSpc>
                        <a:spcAft>
                          <a:spcPts val="800"/>
                        </a:spcAft>
                      </a:pPr>
                      <a:r>
                        <a:rPr lang="en-IN" sz="800">
                          <a:effectLst/>
                        </a:rPr>
                        <a:t>(Helicopters, Drones)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Rapid deployment and wide coverage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Costly to operate and maintain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2747256246"/>
                  </a:ext>
                </a:extLst>
              </a:tr>
              <a:tr h="292239">
                <a:tc>
                  <a:txBody>
                    <a:bodyPr/>
                    <a:lstStyle/>
                    <a:p>
                      <a:pPr>
                        <a:lnSpc>
                          <a:spcPct val="107000"/>
                        </a:lnSpc>
                      </a:pPr>
                      <a:endParaRPr lang="en-IN" sz="900">
                        <a:effectLst/>
                        <a:latin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Can identify survivors or hazards from a distance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Limited endurance for prolonged search operations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1819074835"/>
                  </a:ext>
                </a:extLst>
              </a:tr>
              <a:tr h="292239">
                <a:tc>
                  <a:txBody>
                    <a:bodyPr/>
                    <a:lstStyle/>
                    <a:p>
                      <a:pPr>
                        <a:lnSpc>
                          <a:spcPct val="107000"/>
                        </a:lnSpc>
                        <a:spcAft>
                          <a:spcPts val="800"/>
                        </a:spcAft>
                      </a:pPr>
                      <a:r>
                        <a:rPr lang="en-IN" sz="800">
                          <a:effectLst/>
                        </a:rPr>
                        <a:t>Ground-Based Vehicles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Can navigate rugged terrain and confined spaces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Require manual operation or pre-programmed routes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2072482768"/>
                  </a:ext>
                </a:extLst>
              </a:tr>
              <a:tr h="292239">
                <a:tc>
                  <a:txBody>
                    <a:bodyPr/>
                    <a:lstStyle/>
                    <a:p>
                      <a:pPr>
                        <a:lnSpc>
                          <a:spcPct val="107000"/>
                        </a:lnSpc>
                        <a:spcAft>
                          <a:spcPts val="800"/>
                        </a:spcAft>
                      </a:pPr>
                      <a:r>
                        <a:rPr lang="en-IN" sz="800">
                          <a:effectLst/>
                        </a:rPr>
                        <a:t>(Rovers, Robots)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Can carry specialized equipment for search and rescue</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Limited autonomy and flexibility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2310096908"/>
                  </a:ext>
                </a:extLst>
              </a:tr>
              <a:tr h="292239">
                <a:tc>
                  <a:txBody>
                    <a:bodyPr/>
                    <a:lstStyle/>
                    <a:p>
                      <a:pPr>
                        <a:lnSpc>
                          <a:spcPct val="107000"/>
                        </a:lnSpc>
                      </a:pPr>
                      <a:endParaRPr lang="en-IN" sz="900">
                        <a:effectLst/>
                        <a:latin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a:effectLst/>
                        </a:rPr>
                        <a:t>- Reduced risk to human rescuers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tc>
                  <a:txBody>
                    <a:bodyPr/>
                    <a:lstStyle/>
                    <a:p>
                      <a:pPr>
                        <a:lnSpc>
                          <a:spcPct val="107000"/>
                        </a:lnSpc>
                        <a:spcAft>
                          <a:spcPts val="800"/>
                        </a:spcAft>
                      </a:pPr>
                      <a:r>
                        <a:rPr lang="en-IN" sz="800" dirty="0">
                          <a:effectLst/>
                        </a:rPr>
                        <a:t>- Vulnerable to mechanical failures or communication loss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43" marR="7443" marT="7443" marB="7443" anchor="b"/>
                </a:tc>
                <a:extLst>
                  <a:ext uri="{0D108BD9-81ED-4DB2-BD59-A6C34878D82A}">
                    <a16:rowId xmlns:a16="http://schemas.microsoft.com/office/drawing/2014/main" val="3060587468"/>
                  </a:ext>
                </a:extLst>
              </a:tr>
            </a:tbl>
          </a:graphicData>
        </a:graphic>
      </p:graphicFrame>
      <p:sp>
        <p:nvSpPr>
          <p:cNvPr id="8" name="TextBox 7">
            <a:extLst>
              <a:ext uri="{FF2B5EF4-FFF2-40B4-BE49-F238E27FC236}">
                <a16:creationId xmlns:a16="http://schemas.microsoft.com/office/drawing/2014/main" id="{EC42873B-CE8F-A565-B498-F4DF2D126CAB}"/>
              </a:ext>
            </a:extLst>
          </p:cNvPr>
          <p:cNvSpPr txBox="1"/>
          <p:nvPr/>
        </p:nvSpPr>
        <p:spPr>
          <a:xfrm>
            <a:off x="391885" y="1864194"/>
            <a:ext cx="5700598" cy="4031873"/>
          </a:xfrm>
          <a:prstGeom prst="rect">
            <a:avLst/>
          </a:prstGeom>
          <a:noFill/>
        </p:spPr>
        <p:txBody>
          <a:bodyPr wrap="square">
            <a:spAutoFit/>
          </a:bodyPr>
          <a:lstStyle/>
          <a:p>
            <a:pPr marL="285750" indent="-285750" algn="just">
              <a:buClr>
                <a:schemeClr val="accent1"/>
              </a:buClr>
              <a:buFont typeface="Arial" panose="020B0604020202020204" pitchFamily="34" charset="0"/>
              <a:buChar char="•"/>
            </a:pPr>
            <a:r>
              <a:rPr lang="en-US" sz="1600" dirty="0">
                <a:solidFill>
                  <a:srgbClr val="000000"/>
                </a:solidFill>
                <a:effectLst/>
                <a:latin typeface="Times New Roman" panose="02020603050405020304" pitchFamily="18" charset="0"/>
                <a:ea typeface="Calibri" panose="020F0502020204030204" pitchFamily="34" charset="0"/>
              </a:rPr>
              <a:t>In search and rescue operations, time is of the essence, and the effectiveness of rescue efforts often hinges on the efficiency of the methods employed. Traditional search and rescue techniques, while effective to some extent, are not without their limitations.</a:t>
            </a:r>
            <a:endParaRPr lang="en-IN" sz="1600" dirty="0">
              <a:solidFill>
                <a:srgbClr val="000000"/>
              </a:solidFill>
              <a:effectLst/>
              <a:latin typeface="Times New Roman" panose="02020603050405020304" pitchFamily="18" charset="0"/>
              <a:ea typeface="Calibri" panose="020F0502020204030204" pitchFamily="34" charset="0"/>
            </a:endParaRPr>
          </a:p>
          <a:p>
            <a:pPr marL="285750" indent="-285750" algn="just">
              <a:buClr>
                <a:schemeClr val="accent1"/>
              </a:buClr>
              <a:buFont typeface="Arial" panose="020B0604020202020204" pitchFamily="34" charset="0"/>
              <a:buChar char="•"/>
            </a:pPr>
            <a:r>
              <a:rPr lang="en-US" sz="1600" dirty="0">
                <a:solidFill>
                  <a:srgbClr val="000000"/>
                </a:solidFill>
                <a:effectLst/>
                <a:latin typeface="Times New Roman" panose="02020603050405020304" pitchFamily="18" charset="0"/>
                <a:ea typeface="Calibri" panose="020F0502020204030204" pitchFamily="34" charset="0"/>
              </a:rPr>
              <a:t>While these existing methods have proven effective in many cases, they also have inherent limitations that can hinder rescue efforts, particularly in complex or hazardous environments. </a:t>
            </a:r>
            <a:endParaRPr lang="en-IN" sz="1600" dirty="0">
              <a:solidFill>
                <a:srgbClr val="000000"/>
              </a:solidFill>
              <a:effectLst/>
              <a:latin typeface="Times New Roman" panose="02020603050405020304" pitchFamily="18" charset="0"/>
              <a:ea typeface="Calibri" panose="020F0502020204030204" pitchFamily="34" charset="0"/>
            </a:endParaRPr>
          </a:p>
          <a:p>
            <a:pPr marL="285750" indent="-285750" algn="just">
              <a:buClr>
                <a:schemeClr val="accent1"/>
              </a:buClr>
              <a:buFont typeface="Arial" panose="020B0604020202020204" pitchFamily="34" charset="0"/>
              <a:buChar char="•"/>
            </a:pPr>
            <a:r>
              <a:rPr lang="en-US" sz="1600" dirty="0">
                <a:solidFill>
                  <a:srgbClr val="000000"/>
                </a:solidFill>
                <a:effectLst/>
                <a:latin typeface="Times New Roman" panose="02020603050405020304" pitchFamily="18" charset="0"/>
                <a:ea typeface="Calibri" panose="020F0502020204030204" pitchFamily="34" charset="0"/>
              </a:rPr>
              <a:t>In light of these challenges, there is a pressing need for a more efficient and adaptable approach to search and rescue operations. The development of a Gesture-Controlled Rescue and Search Vehicle (GCRSV) aims to address these limitations by offering a versatile, intuitive, and technologically advanced solution that enhances the capabilities of rescue teams and increases the likelihood of successful outcomes in emergencies.</a:t>
            </a:r>
            <a:endParaRPr lang="en-IN" sz="1600" dirty="0">
              <a:solidFill>
                <a:srgbClr val="000000"/>
              </a:solidFill>
              <a:effectLst/>
              <a:latin typeface="Times New Roman" panose="02020603050405020304" pitchFamily="18" charset="0"/>
              <a:ea typeface="Calibri" panose="020F0502020204030204" pitchFamily="34" charset="0"/>
            </a:endParaRPr>
          </a:p>
          <a:p>
            <a:pPr marL="285750" indent="-285750" algn="just">
              <a:buClr>
                <a:schemeClr val="accent1"/>
              </a:buClr>
              <a:buFont typeface="Arial" panose="020B0604020202020204" pitchFamily="34" charset="0"/>
              <a:buChar char="•"/>
            </a:pPr>
            <a:endParaRPr lang="en-IN"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7664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6EE4-205D-C7A3-CF86-43E3D1ABC316}"/>
              </a:ext>
            </a:extLst>
          </p:cNvPr>
          <p:cNvSpPr>
            <a:spLocks noGrp="1"/>
          </p:cNvSpPr>
          <p:nvPr>
            <p:ph type="title"/>
          </p:nvPr>
        </p:nvSpPr>
        <p:spPr/>
        <p:txBody>
          <a:bodyPr/>
          <a:lstStyle/>
          <a:p>
            <a:r>
              <a:rPr lang="en-US" sz="3200" dirty="0"/>
              <a:t>Requirements Engineering </a:t>
            </a:r>
            <a:br>
              <a:rPr lang="en-US" sz="3200" dirty="0"/>
            </a:br>
            <a:endParaRPr lang="en-US" dirty="0"/>
          </a:p>
        </p:txBody>
      </p:sp>
      <p:sp>
        <p:nvSpPr>
          <p:cNvPr id="3" name="Content Placeholder 2">
            <a:extLst>
              <a:ext uri="{FF2B5EF4-FFF2-40B4-BE49-F238E27FC236}">
                <a16:creationId xmlns:a16="http://schemas.microsoft.com/office/drawing/2014/main" id="{02BA6A6B-C3C8-4DE3-A61A-13BC744C8666}"/>
              </a:ext>
            </a:extLst>
          </p:cNvPr>
          <p:cNvSpPr>
            <a:spLocks noGrp="1"/>
          </p:cNvSpPr>
          <p:nvPr>
            <p:ph idx="1"/>
          </p:nvPr>
        </p:nvSpPr>
        <p:spPr>
          <a:xfrm>
            <a:off x="1451579" y="2015732"/>
            <a:ext cx="9603275" cy="4037749"/>
          </a:xfrm>
        </p:spPr>
        <p:txBody>
          <a:bodyPr>
            <a:normAutofit fontScale="62500" lnSpcReduction="20000"/>
          </a:bodyPr>
          <a:lstStyle/>
          <a:p>
            <a:pPr algn="just">
              <a:lnSpc>
                <a:spcPct val="107000"/>
              </a:lnSpc>
              <a:spcAft>
                <a:spcPts val="800"/>
              </a:spcAft>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Arduino UNO x 2</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Infrared Emitter and Reader x 4</a:t>
            </a: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Breadboard</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Motor x 4</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Motor Driver </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Bluetooth Module x 2</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Jumper Wires (Male to Male, Male to Female)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Potentiometer x 2</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Accelerometer</a:t>
            </a:r>
          </a:p>
        </p:txBody>
      </p:sp>
    </p:spTree>
    <p:extLst>
      <p:ext uri="{BB962C8B-B14F-4D97-AF65-F5344CB8AC3E}">
        <p14:creationId xmlns:p14="http://schemas.microsoft.com/office/powerpoint/2010/main" val="186552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6EE4-205D-C7A3-CF86-43E3D1ABC316}"/>
              </a:ext>
            </a:extLst>
          </p:cNvPr>
          <p:cNvSpPr>
            <a:spLocks noGrp="1"/>
          </p:cNvSpPr>
          <p:nvPr>
            <p:ph type="title"/>
          </p:nvPr>
        </p:nvSpPr>
        <p:spPr/>
        <p:txBody>
          <a:bodyPr/>
          <a:lstStyle/>
          <a:p>
            <a:r>
              <a:rPr lang="en-US" sz="3200" dirty="0"/>
              <a:t>Requirements Engineering </a:t>
            </a:r>
            <a:br>
              <a:rPr lang="en-US" sz="3200" dirty="0"/>
            </a:br>
            <a:endParaRPr lang="en-US" dirty="0"/>
          </a:p>
        </p:txBody>
      </p:sp>
      <p:sp>
        <p:nvSpPr>
          <p:cNvPr id="3" name="Content Placeholder 2">
            <a:extLst>
              <a:ext uri="{FF2B5EF4-FFF2-40B4-BE49-F238E27FC236}">
                <a16:creationId xmlns:a16="http://schemas.microsoft.com/office/drawing/2014/main" id="{02BA6A6B-C3C8-4DE3-A61A-13BC744C8666}"/>
              </a:ext>
            </a:extLst>
          </p:cNvPr>
          <p:cNvSpPr>
            <a:spLocks noGrp="1"/>
          </p:cNvSpPr>
          <p:nvPr>
            <p:ph idx="1"/>
          </p:nvPr>
        </p:nvSpPr>
        <p:spPr>
          <a:xfrm>
            <a:off x="1451579" y="2015732"/>
            <a:ext cx="9603275" cy="4037749"/>
          </a:xfrm>
        </p:spPr>
        <p:txBody>
          <a:bodyPr>
            <a:normAutofit/>
          </a:bodyPr>
          <a:lstStyle/>
          <a:p>
            <a:pPr algn="just">
              <a:lnSpc>
                <a:spcPct val="107000"/>
              </a:lnSpc>
              <a:spcAft>
                <a:spcPts val="800"/>
              </a:spcAft>
            </a:pPr>
            <a:r>
              <a:rPr lang="en-US" sz="29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Arduino </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IDE</a:t>
            </a:r>
          </a:p>
          <a:p>
            <a:pPr marL="342900" lvl="0" indent="-342900" algn="just">
              <a:lnSpc>
                <a:spcPct val="115000"/>
              </a:lnSpc>
              <a:buFont typeface="+mj-lt"/>
              <a:buAutoNum type="arabicPeriod"/>
            </a:pPr>
            <a:r>
              <a:rPr lang="en-IN" sz="2900" dirty="0" err="1">
                <a:latin typeface="Times New Roman" panose="02020603050405020304" pitchFamily="18" charset="0"/>
                <a:ea typeface="Calibri" panose="020F0502020204030204" pitchFamily="34" charset="0"/>
                <a:cs typeface="Times New Roman" panose="02020603050405020304" pitchFamily="18" charset="0"/>
              </a:rPr>
              <a:t>Tinkercad</a:t>
            </a:r>
            <a:endParaRPr lang="en-IN" sz="29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IN" sz="2900" dirty="0">
                <a:latin typeface="Times New Roman" panose="02020603050405020304" pitchFamily="18" charset="0"/>
                <a:ea typeface="Calibri" panose="020F0502020204030204" pitchFamily="34" charset="0"/>
                <a:cs typeface="Times New Roman" panose="02020603050405020304" pitchFamily="18" charset="0"/>
              </a:rPr>
              <a:t>Serial Bluetooth terminal</a:t>
            </a:r>
          </a:p>
          <a:p>
            <a:pPr marL="342900" lvl="0" indent="-342900" algn="just">
              <a:lnSpc>
                <a:spcPct val="115000"/>
              </a:lnSpc>
              <a:buFont typeface="+mj-lt"/>
              <a:buAutoNum type="arabicPeriod"/>
            </a:pPr>
            <a:r>
              <a:rPr lang="en-IN" sz="2900" dirty="0">
                <a:latin typeface="Times New Roman" panose="02020603050405020304" pitchFamily="18" charset="0"/>
                <a:ea typeface="Calibri" panose="020F0502020204030204" pitchFamily="34" charset="0"/>
                <a:cs typeface="Times New Roman" panose="02020603050405020304" pitchFamily="18" charset="0"/>
              </a:rPr>
              <a:t>Windows 7 or above / Linux any distros / Macintosh </a:t>
            </a:r>
            <a:endParaRPr lang="en-US" sz="2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141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7698-3499-65ED-682A-3D8C28995101}"/>
              </a:ext>
            </a:extLst>
          </p:cNvPr>
          <p:cNvSpPr>
            <a:spLocks noGrp="1"/>
          </p:cNvSpPr>
          <p:nvPr>
            <p:ph type="title"/>
          </p:nvPr>
        </p:nvSpPr>
        <p:spPr/>
        <p:txBody>
          <a:bodyPr/>
          <a:lstStyle/>
          <a:p>
            <a:r>
              <a:rPr lang="en-US" sz="3200" dirty="0"/>
              <a:t>Design/ Development</a:t>
            </a:r>
            <a:br>
              <a:rPr lang="en-US" sz="3200" dirty="0"/>
            </a:br>
            <a:endParaRPr lang="en-US" dirty="0"/>
          </a:p>
        </p:txBody>
      </p:sp>
      <p:sp>
        <p:nvSpPr>
          <p:cNvPr id="3" name="Content Placeholder 2">
            <a:extLst>
              <a:ext uri="{FF2B5EF4-FFF2-40B4-BE49-F238E27FC236}">
                <a16:creationId xmlns:a16="http://schemas.microsoft.com/office/drawing/2014/main" id="{5146F2CB-2C0D-CBDF-FABB-3AC0A0918124}"/>
              </a:ext>
            </a:extLst>
          </p:cNvPr>
          <p:cNvSpPr>
            <a:spLocks noGrp="1"/>
          </p:cNvSpPr>
          <p:nvPr>
            <p:ph idx="1"/>
          </p:nvPr>
        </p:nvSpPr>
        <p:spPr>
          <a:xfrm>
            <a:off x="1451579" y="1853754"/>
            <a:ext cx="9603275" cy="4282886"/>
          </a:xfrm>
        </p:spPr>
        <p:txBody>
          <a:bodyPr>
            <a:noAutofit/>
          </a:bodyPr>
          <a:lstStyle/>
          <a:p>
            <a:pPr marL="457200" indent="-457200">
              <a:buFont typeface="+mj-lt"/>
              <a:buAutoNum type="arabicPeriod"/>
            </a:pPr>
            <a:r>
              <a:rPr lang="en-US" sz="1300" b="1" u="sng" dirty="0"/>
              <a:t>Project Planning and Requirement Gathering –</a:t>
            </a:r>
          </a:p>
          <a:p>
            <a:pPr marL="0" indent="0" algn="just">
              <a:buNone/>
            </a:pPr>
            <a:r>
              <a:rPr lang="en-US" sz="1300" b="1" dirty="0"/>
              <a:t>	Objectives:</a:t>
            </a:r>
            <a:r>
              <a:rPr lang="en-US" sz="1300" dirty="0"/>
              <a:t> Clearly articulate the goals and objectives of the project, such as developing a gesture-controlled rover for search 	and rescue missions. </a:t>
            </a:r>
          </a:p>
          <a:p>
            <a:pPr marL="0" indent="0" algn="just">
              <a:buNone/>
            </a:pPr>
            <a:r>
              <a:rPr lang="en-US" sz="1300" b="1" dirty="0"/>
              <a:t>	Scope and Constraints: </a:t>
            </a:r>
            <a:r>
              <a:rPr lang="en-US" sz="1300" dirty="0"/>
              <a:t>Determine the boundaries of the project, including budgetary constraints, time limitations, and 	technical limitations.  </a:t>
            </a:r>
          </a:p>
          <a:p>
            <a:pPr marL="0" indent="0" algn="just">
              <a:buNone/>
            </a:pPr>
            <a:r>
              <a:rPr lang="en-US" sz="1300" b="1" dirty="0"/>
              <a:t>	Requirements Gathering:</a:t>
            </a:r>
            <a:r>
              <a:rPr lang="en-US" sz="1300" dirty="0"/>
              <a:t> Engage with stakeholders including emergency responders, roboticists, and potential end-users to 	identify their needs and expectations for the GCRSV.</a:t>
            </a:r>
          </a:p>
          <a:p>
            <a:pPr marL="457200" indent="-457200">
              <a:buFont typeface="+mj-lt"/>
              <a:buAutoNum type="arabicPeriod" startAt="2"/>
            </a:pPr>
            <a:r>
              <a:rPr lang="en-US" sz="1300" b="1" u="sng" dirty="0"/>
              <a:t>Research and Conceptual Design –</a:t>
            </a:r>
          </a:p>
          <a:p>
            <a:pPr marL="0" indent="0">
              <a:buNone/>
            </a:pPr>
            <a:r>
              <a:rPr lang="en-US" sz="1300" b="1" dirty="0"/>
              <a:t>	Research Existing Technologies:</a:t>
            </a:r>
            <a:r>
              <a:rPr lang="en-US" sz="1300" dirty="0"/>
              <a:t> Conduct a thorough review of existing search and rescue robotics technologies, gesture 	recognition 	systems, and human-robot interaction methods. </a:t>
            </a:r>
          </a:p>
          <a:p>
            <a:pPr marL="0" indent="0">
              <a:buNone/>
            </a:pPr>
            <a:r>
              <a:rPr lang="en-US" sz="1300" b="1" dirty="0"/>
              <a:t>	Conceptual Design: </a:t>
            </a:r>
            <a:r>
              <a:rPr lang="en-US" sz="1300" dirty="0"/>
              <a:t>Develop initial concepts and ideas for the GCSRR based on the research findings and identified 	requirements. </a:t>
            </a:r>
          </a:p>
          <a:p>
            <a:pPr marL="0" indent="0">
              <a:buNone/>
            </a:pPr>
            <a:r>
              <a:rPr lang="en-US" sz="1300" b="1" dirty="0"/>
              <a:t>	Evaluate Design Options: </a:t>
            </a:r>
            <a:r>
              <a:rPr lang="en-US" sz="1300" dirty="0"/>
              <a:t>Assess the feasibility and effectiveness of different design options and select the most suitable 	approach for 	further development.</a:t>
            </a:r>
          </a:p>
        </p:txBody>
      </p:sp>
    </p:spTree>
    <p:extLst>
      <p:ext uri="{BB962C8B-B14F-4D97-AF65-F5344CB8AC3E}">
        <p14:creationId xmlns:p14="http://schemas.microsoft.com/office/powerpoint/2010/main" val="38510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7698-3499-65ED-682A-3D8C28995101}"/>
              </a:ext>
            </a:extLst>
          </p:cNvPr>
          <p:cNvSpPr>
            <a:spLocks noGrp="1"/>
          </p:cNvSpPr>
          <p:nvPr>
            <p:ph type="title"/>
          </p:nvPr>
        </p:nvSpPr>
        <p:spPr/>
        <p:txBody>
          <a:bodyPr/>
          <a:lstStyle/>
          <a:p>
            <a:r>
              <a:rPr lang="en-US" sz="3200" dirty="0"/>
              <a:t>Design/ Development</a:t>
            </a:r>
            <a:br>
              <a:rPr lang="en-US" sz="3200" dirty="0"/>
            </a:br>
            <a:endParaRPr lang="en-US" dirty="0"/>
          </a:p>
        </p:txBody>
      </p:sp>
      <p:sp>
        <p:nvSpPr>
          <p:cNvPr id="3" name="Content Placeholder 2">
            <a:extLst>
              <a:ext uri="{FF2B5EF4-FFF2-40B4-BE49-F238E27FC236}">
                <a16:creationId xmlns:a16="http://schemas.microsoft.com/office/drawing/2014/main" id="{5146F2CB-2C0D-CBDF-FABB-3AC0A0918124}"/>
              </a:ext>
            </a:extLst>
          </p:cNvPr>
          <p:cNvSpPr>
            <a:spLocks noGrp="1"/>
          </p:cNvSpPr>
          <p:nvPr>
            <p:ph idx="1"/>
          </p:nvPr>
        </p:nvSpPr>
        <p:spPr>
          <a:xfrm>
            <a:off x="1451579" y="1853754"/>
            <a:ext cx="9603275" cy="4272726"/>
          </a:xfrm>
        </p:spPr>
        <p:txBody>
          <a:bodyPr>
            <a:normAutofit fontScale="70000" lnSpcReduction="20000"/>
          </a:bodyPr>
          <a:lstStyle/>
          <a:p>
            <a:pPr marL="457200" indent="-457200">
              <a:buFont typeface="+mj-lt"/>
              <a:buAutoNum type="arabicPeriod" startAt="3"/>
            </a:pPr>
            <a:r>
              <a:rPr lang="en-US" b="1" u="sng" dirty="0"/>
              <a:t>Hardware Development –</a:t>
            </a:r>
          </a:p>
          <a:p>
            <a:pPr marL="0" indent="0">
              <a:buNone/>
            </a:pPr>
            <a:r>
              <a:rPr lang="en-US" b="1" dirty="0"/>
              <a:t>	Mechanical Design:</a:t>
            </a:r>
            <a:r>
              <a:rPr lang="en-US" dirty="0"/>
              <a:t> Design the physical structure of the rover including the chassis, suspension, and wheels, 	ensuring robustness and agility. </a:t>
            </a:r>
          </a:p>
          <a:p>
            <a:pPr marL="0" indent="0">
              <a:buNone/>
            </a:pPr>
            <a:r>
              <a:rPr lang="en-US" b="1" dirty="0"/>
              <a:t>	Sensor Integration:</a:t>
            </a:r>
            <a:r>
              <a:rPr lang="en-US" dirty="0"/>
              <a:t> Select and integrate sensors such as cameras, LiDAR, and IMUs to provide the rover with 	perception capabilities for navigation and obstacle detection.</a:t>
            </a:r>
          </a:p>
          <a:p>
            <a:pPr marL="0" indent="0">
              <a:buNone/>
            </a:pPr>
            <a:r>
              <a:rPr lang="en-US" b="1" dirty="0"/>
              <a:t>	Communication System:</a:t>
            </a:r>
            <a:r>
              <a:rPr lang="en-US" dirty="0"/>
              <a:t> Develop a reliable communication system for transmitting data between the rover and 	operators, considering factors such as range, bandwidth, and reliability.</a:t>
            </a:r>
          </a:p>
          <a:p>
            <a:pPr marL="457200" indent="-457200">
              <a:buFont typeface="+mj-lt"/>
              <a:buAutoNum type="arabicPeriod" startAt="4"/>
            </a:pPr>
            <a:r>
              <a:rPr lang="en-US" b="1" u="sng" dirty="0"/>
              <a:t>Software Development –</a:t>
            </a:r>
          </a:p>
          <a:p>
            <a:pPr marL="0" indent="0">
              <a:buNone/>
            </a:pPr>
            <a:r>
              <a:rPr lang="en-US" b="1" dirty="0"/>
              <a:t>	Software Architecture:</a:t>
            </a:r>
            <a:r>
              <a:rPr lang="en-US" dirty="0"/>
              <a:t> Design the overall software architecture for the GCSRR, including control algorithms, 	gesture recognition algorithms, and navigation systems. </a:t>
            </a:r>
          </a:p>
          <a:p>
            <a:pPr marL="0" indent="0">
              <a:buNone/>
            </a:pPr>
            <a:r>
              <a:rPr lang="en-US" b="1" dirty="0"/>
              <a:t>	Gesture Recognition: </a:t>
            </a:r>
            <a:r>
              <a:rPr lang="en-US" dirty="0"/>
              <a:t>Develop algorithms to interpret operator gestures and translate them into commands for 	controlling the rover.  </a:t>
            </a:r>
          </a:p>
          <a:p>
            <a:pPr marL="0" indent="0">
              <a:buNone/>
            </a:pPr>
            <a:r>
              <a:rPr lang="en-US" b="1" dirty="0"/>
              <a:t>	Mapping and Navigation:</a:t>
            </a:r>
            <a:r>
              <a:rPr lang="en-US" dirty="0"/>
              <a:t> Implement algorithms for autonomous navigation and obstacle avoidance, allowing the 	rover to navigate complex environments.</a:t>
            </a:r>
          </a:p>
        </p:txBody>
      </p:sp>
    </p:spTree>
    <p:extLst>
      <p:ext uri="{BB962C8B-B14F-4D97-AF65-F5344CB8AC3E}">
        <p14:creationId xmlns:p14="http://schemas.microsoft.com/office/powerpoint/2010/main" val="31161633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3946</TotalTime>
  <Words>1436</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Gallery</vt:lpstr>
      <vt:lpstr> School of Computer Science And Engineering Department of IOT AND IS</vt:lpstr>
      <vt:lpstr>Agenda/ contents</vt:lpstr>
      <vt:lpstr>Introduction </vt:lpstr>
      <vt:lpstr>Introduction </vt:lpstr>
      <vt:lpstr>Problem Statements</vt:lpstr>
      <vt:lpstr>Requirements Engineering  </vt:lpstr>
      <vt:lpstr>Requirements Engineering  </vt:lpstr>
      <vt:lpstr>Design/ Development </vt:lpstr>
      <vt:lpstr>Design/ Development </vt:lpstr>
      <vt:lpstr>Design/ Development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 And Engineering Department of Artificial Intelligence</dc:title>
  <dc:creator>Lokesh Malviya [MU - Jaipur]</dc:creator>
  <cp:lastModifiedBy>Saahil Chaudhary</cp:lastModifiedBy>
  <cp:revision>8</cp:revision>
  <dcterms:created xsi:type="dcterms:W3CDTF">2024-03-18T04:17:19Z</dcterms:created>
  <dcterms:modified xsi:type="dcterms:W3CDTF">2024-04-10T18:22:27Z</dcterms:modified>
</cp:coreProperties>
</file>