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MuseoModerno" panose="020B0604020202020204" charset="0"/>
      <p:regular r:id="rId13"/>
    </p:embeddedFont>
    <p:embeddedFont>
      <p:font typeface="Source Sans Pro" panose="020B05030304030202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04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720096"/>
            <a:ext cx="74159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House Price Prediction Project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864037" y="4219694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housing dataset contains 545 records and the following attributes: Price, Area, Bedrooms, Bathrooms, Stories, Mainroad, Guestroom, Basement, Hotwaterheating, Airconditioning, Parking, Prefarea, and Furnishingstatus.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4037" y="6096000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57" y="6103620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82316" y="6077545"/>
            <a:ext cx="2908102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Radhika Ambulkar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753797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Conclusion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6350437" y="3895606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house price prediction project successfully developed a random forest model that can accurately predict house prices based on various features. The model can be used to assist in real estate decision-making and provide insights into the housing market.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03013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Dataset Attributes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Price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224218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house price, ranging from ₹1,750,000 to ₹13,300,000, with an average of ₹4,766,729.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59163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Area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4224218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area of the house, ranging from 1,650 to 16,200 sq. ft, with an average of 5,150 sq. ft.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591639"/>
            <a:ext cx="361176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Bedrooms &amp; Bathrooms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224218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number of bedrooms ranges from 1 to 6, with an average of 3. The number of bathrooms ranges from 1 to 4, with most homes having 1 to 2.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05489"/>
            <a:ext cx="9199126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Dataset Attributes (Continued)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Stories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026694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number of floors in the house, ranging from 1 to 4, with most homes having 1 or 2 floors.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Amenities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4026694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dataset includes information on whether the house has a main road, guest room, basement, hot water heating, air conditioning, parking, and preferred area.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Furnishing Status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026694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house's furnishing status is categorized as semi-furnished, unfurnished, or furnished.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0927" y="1283732"/>
            <a:ext cx="5363885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Data Exploration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50927" y="2275999"/>
            <a:ext cx="7642146" cy="4669869"/>
          </a:xfrm>
          <a:prstGeom prst="roundRect">
            <a:avLst>
              <a:gd name="adj" fmla="val 68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58547" y="2283619"/>
            <a:ext cx="7628334" cy="95916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73336" y="2419945"/>
            <a:ext cx="83843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Price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2248495" y="2419945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Area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3519845" y="2419945"/>
            <a:ext cx="834628" cy="686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Bedrooms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4791194" y="2419945"/>
            <a:ext cx="834628" cy="686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Bathrooms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6062543" y="2419945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Stories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7333893" y="2419945"/>
            <a:ext cx="83843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Parking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758547" y="3242786"/>
            <a:ext cx="7628334" cy="61591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973336" y="3379113"/>
            <a:ext cx="83843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1.000000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2248495" y="3379113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0.535997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3519845" y="3379113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0.366494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4791194" y="3379113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0.517545</a:t>
            </a:r>
            <a:endParaRPr lang="en-US" sz="1650" dirty="0"/>
          </a:p>
        </p:txBody>
      </p:sp>
      <p:sp>
        <p:nvSpPr>
          <p:cNvPr id="17" name="Text 14"/>
          <p:cNvSpPr/>
          <p:nvPr/>
        </p:nvSpPr>
        <p:spPr>
          <a:xfrm>
            <a:off x="6062543" y="3379113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0.420712</a:t>
            </a:r>
            <a:endParaRPr lang="en-US" sz="1650" dirty="0"/>
          </a:p>
        </p:txBody>
      </p:sp>
      <p:sp>
        <p:nvSpPr>
          <p:cNvPr id="18" name="Text 15"/>
          <p:cNvSpPr/>
          <p:nvPr/>
        </p:nvSpPr>
        <p:spPr>
          <a:xfrm>
            <a:off x="7333893" y="3379113"/>
            <a:ext cx="83843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0.384394</a:t>
            </a:r>
            <a:endParaRPr lang="en-US" sz="1650" dirty="0"/>
          </a:p>
        </p:txBody>
      </p:sp>
      <p:sp>
        <p:nvSpPr>
          <p:cNvPr id="19" name="Shape 16"/>
          <p:cNvSpPr/>
          <p:nvPr/>
        </p:nvSpPr>
        <p:spPr>
          <a:xfrm>
            <a:off x="758547" y="3858697"/>
            <a:ext cx="7628334" cy="61591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0" name="Text 17"/>
          <p:cNvSpPr/>
          <p:nvPr/>
        </p:nvSpPr>
        <p:spPr>
          <a:xfrm>
            <a:off x="973336" y="3995023"/>
            <a:ext cx="83843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0.535997</a:t>
            </a:r>
            <a:endParaRPr lang="en-US" sz="1650" dirty="0"/>
          </a:p>
        </p:txBody>
      </p:sp>
      <p:sp>
        <p:nvSpPr>
          <p:cNvPr id="21" name="Text 18"/>
          <p:cNvSpPr/>
          <p:nvPr/>
        </p:nvSpPr>
        <p:spPr>
          <a:xfrm>
            <a:off x="2248495" y="3995023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1.000000</a:t>
            </a:r>
            <a:endParaRPr lang="en-US" sz="1650" dirty="0"/>
          </a:p>
        </p:txBody>
      </p:sp>
      <p:sp>
        <p:nvSpPr>
          <p:cNvPr id="22" name="Text 19"/>
          <p:cNvSpPr/>
          <p:nvPr/>
        </p:nvSpPr>
        <p:spPr>
          <a:xfrm>
            <a:off x="3519845" y="3995023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0.151858</a:t>
            </a:r>
            <a:endParaRPr lang="en-US" sz="1650" dirty="0"/>
          </a:p>
        </p:txBody>
      </p:sp>
      <p:sp>
        <p:nvSpPr>
          <p:cNvPr id="23" name="Text 20"/>
          <p:cNvSpPr/>
          <p:nvPr/>
        </p:nvSpPr>
        <p:spPr>
          <a:xfrm>
            <a:off x="4791194" y="3995023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0.193820</a:t>
            </a:r>
            <a:endParaRPr lang="en-US" sz="1650" dirty="0"/>
          </a:p>
        </p:txBody>
      </p:sp>
      <p:sp>
        <p:nvSpPr>
          <p:cNvPr id="24" name="Text 21"/>
          <p:cNvSpPr/>
          <p:nvPr/>
        </p:nvSpPr>
        <p:spPr>
          <a:xfrm>
            <a:off x="6062543" y="3995023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0.083996</a:t>
            </a:r>
            <a:endParaRPr lang="en-US" sz="1650" dirty="0"/>
          </a:p>
        </p:txBody>
      </p:sp>
      <p:sp>
        <p:nvSpPr>
          <p:cNvPr id="25" name="Text 22"/>
          <p:cNvSpPr/>
          <p:nvPr/>
        </p:nvSpPr>
        <p:spPr>
          <a:xfrm>
            <a:off x="7333893" y="3995023"/>
            <a:ext cx="83843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0.352980</a:t>
            </a:r>
            <a:endParaRPr lang="en-US" sz="1650" dirty="0"/>
          </a:p>
        </p:txBody>
      </p:sp>
      <p:sp>
        <p:nvSpPr>
          <p:cNvPr id="26" name="Shape 23"/>
          <p:cNvSpPr/>
          <p:nvPr/>
        </p:nvSpPr>
        <p:spPr>
          <a:xfrm>
            <a:off x="758547" y="4474607"/>
            <a:ext cx="7628334" cy="61591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7" name="Text 24"/>
          <p:cNvSpPr/>
          <p:nvPr/>
        </p:nvSpPr>
        <p:spPr>
          <a:xfrm>
            <a:off x="973336" y="4610933"/>
            <a:ext cx="83843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0.366494</a:t>
            </a:r>
            <a:endParaRPr lang="en-US" sz="1650" dirty="0"/>
          </a:p>
        </p:txBody>
      </p:sp>
      <p:sp>
        <p:nvSpPr>
          <p:cNvPr id="28" name="Text 25"/>
          <p:cNvSpPr/>
          <p:nvPr/>
        </p:nvSpPr>
        <p:spPr>
          <a:xfrm>
            <a:off x="2248495" y="4610933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0.151858</a:t>
            </a:r>
            <a:endParaRPr lang="en-US" sz="1650" dirty="0"/>
          </a:p>
        </p:txBody>
      </p:sp>
      <p:sp>
        <p:nvSpPr>
          <p:cNvPr id="29" name="Text 26"/>
          <p:cNvSpPr/>
          <p:nvPr/>
        </p:nvSpPr>
        <p:spPr>
          <a:xfrm>
            <a:off x="3519845" y="4610933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1.000000</a:t>
            </a:r>
            <a:endParaRPr lang="en-US" sz="1650" dirty="0"/>
          </a:p>
        </p:txBody>
      </p:sp>
      <p:sp>
        <p:nvSpPr>
          <p:cNvPr id="30" name="Text 27"/>
          <p:cNvSpPr/>
          <p:nvPr/>
        </p:nvSpPr>
        <p:spPr>
          <a:xfrm>
            <a:off x="4791194" y="4610933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0.373930</a:t>
            </a:r>
            <a:endParaRPr lang="en-US" sz="1650" dirty="0"/>
          </a:p>
        </p:txBody>
      </p:sp>
      <p:sp>
        <p:nvSpPr>
          <p:cNvPr id="31" name="Text 28"/>
          <p:cNvSpPr/>
          <p:nvPr/>
        </p:nvSpPr>
        <p:spPr>
          <a:xfrm>
            <a:off x="6062543" y="4610933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0.408564</a:t>
            </a:r>
            <a:endParaRPr lang="en-US" sz="1650" dirty="0"/>
          </a:p>
        </p:txBody>
      </p:sp>
      <p:sp>
        <p:nvSpPr>
          <p:cNvPr id="32" name="Text 29"/>
          <p:cNvSpPr/>
          <p:nvPr/>
        </p:nvSpPr>
        <p:spPr>
          <a:xfrm>
            <a:off x="7333893" y="4610933"/>
            <a:ext cx="83843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0.139270</a:t>
            </a:r>
            <a:endParaRPr lang="en-US" sz="1650" dirty="0"/>
          </a:p>
        </p:txBody>
      </p:sp>
      <p:sp>
        <p:nvSpPr>
          <p:cNvPr id="33" name="Shape 30"/>
          <p:cNvSpPr/>
          <p:nvPr/>
        </p:nvSpPr>
        <p:spPr>
          <a:xfrm>
            <a:off x="758547" y="5090517"/>
            <a:ext cx="7628334" cy="61591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4" name="Text 31"/>
          <p:cNvSpPr/>
          <p:nvPr/>
        </p:nvSpPr>
        <p:spPr>
          <a:xfrm>
            <a:off x="973336" y="5226844"/>
            <a:ext cx="83843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0.517545</a:t>
            </a:r>
            <a:endParaRPr lang="en-US" sz="1650" dirty="0"/>
          </a:p>
        </p:txBody>
      </p:sp>
      <p:sp>
        <p:nvSpPr>
          <p:cNvPr id="35" name="Text 32"/>
          <p:cNvSpPr/>
          <p:nvPr/>
        </p:nvSpPr>
        <p:spPr>
          <a:xfrm>
            <a:off x="2248495" y="5226844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0.193820</a:t>
            </a:r>
            <a:endParaRPr lang="en-US" sz="1650" dirty="0"/>
          </a:p>
        </p:txBody>
      </p:sp>
      <p:sp>
        <p:nvSpPr>
          <p:cNvPr id="36" name="Text 33"/>
          <p:cNvSpPr/>
          <p:nvPr/>
        </p:nvSpPr>
        <p:spPr>
          <a:xfrm>
            <a:off x="3519845" y="5226844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0.373930</a:t>
            </a:r>
            <a:endParaRPr lang="en-US" sz="1650" dirty="0"/>
          </a:p>
        </p:txBody>
      </p:sp>
      <p:sp>
        <p:nvSpPr>
          <p:cNvPr id="37" name="Text 34"/>
          <p:cNvSpPr/>
          <p:nvPr/>
        </p:nvSpPr>
        <p:spPr>
          <a:xfrm>
            <a:off x="4791194" y="5226844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1.000000</a:t>
            </a:r>
            <a:endParaRPr lang="en-US" sz="1650" dirty="0"/>
          </a:p>
        </p:txBody>
      </p:sp>
      <p:sp>
        <p:nvSpPr>
          <p:cNvPr id="38" name="Text 35"/>
          <p:cNvSpPr/>
          <p:nvPr/>
        </p:nvSpPr>
        <p:spPr>
          <a:xfrm>
            <a:off x="6062543" y="5226844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0.326165</a:t>
            </a:r>
            <a:endParaRPr lang="en-US" sz="1650" dirty="0"/>
          </a:p>
        </p:txBody>
      </p:sp>
      <p:sp>
        <p:nvSpPr>
          <p:cNvPr id="39" name="Text 36"/>
          <p:cNvSpPr/>
          <p:nvPr/>
        </p:nvSpPr>
        <p:spPr>
          <a:xfrm>
            <a:off x="7333893" y="5226844"/>
            <a:ext cx="83843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0.177496</a:t>
            </a:r>
            <a:endParaRPr lang="en-US" sz="1650" dirty="0"/>
          </a:p>
        </p:txBody>
      </p:sp>
      <p:sp>
        <p:nvSpPr>
          <p:cNvPr id="40" name="Shape 37"/>
          <p:cNvSpPr/>
          <p:nvPr/>
        </p:nvSpPr>
        <p:spPr>
          <a:xfrm>
            <a:off x="758547" y="5706427"/>
            <a:ext cx="7628334" cy="61591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1" name="Text 38"/>
          <p:cNvSpPr/>
          <p:nvPr/>
        </p:nvSpPr>
        <p:spPr>
          <a:xfrm>
            <a:off x="973336" y="5842754"/>
            <a:ext cx="83843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0.420712</a:t>
            </a:r>
            <a:endParaRPr lang="en-US" sz="1650" dirty="0"/>
          </a:p>
        </p:txBody>
      </p:sp>
      <p:sp>
        <p:nvSpPr>
          <p:cNvPr id="42" name="Text 39"/>
          <p:cNvSpPr/>
          <p:nvPr/>
        </p:nvSpPr>
        <p:spPr>
          <a:xfrm>
            <a:off x="2248495" y="5842754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0.083996</a:t>
            </a:r>
            <a:endParaRPr lang="en-US" sz="1650" dirty="0"/>
          </a:p>
        </p:txBody>
      </p:sp>
      <p:sp>
        <p:nvSpPr>
          <p:cNvPr id="43" name="Text 40"/>
          <p:cNvSpPr/>
          <p:nvPr/>
        </p:nvSpPr>
        <p:spPr>
          <a:xfrm>
            <a:off x="3519845" y="5842754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0.408564</a:t>
            </a:r>
            <a:endParaRPr lang="en-US" sz="1650" dirty="0"/>
          </a:p>
        </p:txBody>
      </p:sp>
      <p:sp>
        <p:nvSpPr>
          <p:cNvPr id="44" name="Text 41"/>
          <p:cNvSpPr/>
          <p:nvPr/>
        </p:nvSpPr>
        <p:spPr>
          <a:xfrm>
            <a:off x="4791194" y="5842754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0.326165</a:t>
            </a:r>
            <a:endParaRPr lang="en-US" sz="1650" dirty="0"/>
          </a:p>
        </p:txBody>
      </p:sp>
      <p:sp>
        <p:nvSpPr>
          <p:cNvPr id="45" name="Text 42"/>
          <p:cNvSpPr/>
          <p:nvPr/>
        </p:nvSpPr>
        <p:spPr>
          <a:xfrm>
            <a:off x="6062543" y="5842754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1.000000</a:t>
            </a:r>
            <a:endParaRPr lang="en-US" sz="1650" dirty="0"/>
          </a:p>
        </p:txBody>
      </p:sp>
      <p:sp>
        <p:nvSpPr>
          <p:cNvPr id="46" name="Text 43"/>
          <p:cNvSpPr/>
          <p:nvPr/>
        </p:nvSpPr>
        <p:spPr>
          <a:xfrm>
            <a:off x="7333893" y="5842754"/>
            <a:ext cx="83843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0.045547</a:t>
            </a:r>
            <a:endParaRPr lang="en-US" sz="1650" dirty="0"/>
          </a:p>
        </p:txBody>
      </p:sp>
      <p:sp>
        <p:nvSpPr>
          <p:cNvPr id="47" name="Shape 44"/>
          <p:cNvSpPr/>
          <p:nvPr/>
        </p:nvSpPr>
        <p:spPr>
          <a:xfrm>
            <a:off x="758547" y="6322338"/>
            <a:ext cx="7628334" cy="61591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8" name="Text 45"/>
          <p:cNvSpPr/>
          <p:nvPr/>
        </p:nvSpPr>
        <p:spPr>
          <a:xfrm>
            <a:off x="973336" y="6458664"/>
            <a:ext cx="83843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0.384394</a:t>
            </a:r>
            <a:endParaRPr lang="en-US" sz="1650" dirty="0"/>
          </a:p>
        </p:txBody>
      </p:sp>
      <p:sp>
        <p:nvSpPr>
          <p:cNvPr id="49" name="Text 46"/>
          <p:cNvSpPr/>
          <p:nvPr/>
        </p:nvSpPr>
        <p:spPr>
          <a:xfrm>
            <a:off x="2248495" y="6458664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0.352980</a:t>
            </a:r>
            <a:endParaRPr lang="en-US" sz="1650" dirty="0"/>
          </a:p>
        </p:txBody>
      </p:sp>
      <p:sp>
        <p:nvSpPr>
          <p:cNvPr id="50" name="Text 47"/>
          <p:cNvSpPr/>
          <p:nvPr/>
        </p:nvSpPr>
        <p:spPr>
          <a:xfrm>
            <a:off x="3519845" y="6458664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0.139270</a:t>
            </a:r>
            <a:endParaRPr lang="en-US" sz="1650" dirty="0"/>
          </a:p>
        </p:txBody>
      </p:sp>
      <p:sp>
        <p:nvSpPr>
          <p:cNvPr id="51" name="Text 48"/>
          <p:cNvSpPr/>
          <p:nvPr/>
        </p:nvSpPr>
        <p:spPr>
          <a:xfrm>
            <a:off x="4791194" y="6458664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0.177496</a:t>
            </a:r>
            <a:endParaRPr lang="en-US" sz="1650" dirty="0"/>
          </a:p>
        </p:txBody>
      </p:sp>
      <p:sp>
        <p:nvSpPr>
          <p:cNvPr id="52" name="Text 49"/>
          <p:cNvSpPr/>
          <p:nvPr/>
        </p:nvSpPr>
        <p:spPr>
          <a:xfrm>
            <a:off x="6062543" y="6458664"/>
            <a:ext cx="83462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0.045547</a:t>
            </a:r>
            <a:endParaRPr lang="en-US" sz="1650" dirty="0"/>
          </a:p>
        </p:txBody>
      </p:sp>
      <p:sp>
        <p:nvSpPr>
          <p:cNvPr id="53" name="Text 50"/>
          <p:cNvSpPr/>
          <p:nvPr/>
        </p:nvSpPr>
        <p:spPr>
          <a:xfrm>
            <a:off x="7333893" y="6458664"/>
            <a:ext cx="83843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1.000000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3516" y="579834"/>
            <a:ext cx="5265301" cy="6580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Data Visualization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223516" y="1790700"/>
            <a:ext cx="473869" cy="473869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6386393" y="1869638"/>
            <a:ext cx="148114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6907887" y="1790700"/>
            <a:ext cx="2632591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Price Distribution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6907887" y="2245995"/>
            <a:ext cx="6985397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distribution of house prices is skewed to the right, indicating a higher concentration of houses at lower prices.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6223516" y="3367326"/>
            <a:ext cx="473869" cy="473869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9" name="Text 6"/>
          <p:cNvSpPr/>
          <p:nvPr/>
        </p:nvSpPr>
        <p:spPr>
          <a:xfrm>
            <a:off x="6372582" y="3446264"/>
            <a:ext cx="175617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450" dirty="0"/>
          </a:p>
        </p:txBody>
      </p:sp>
      <p:sp>
        <p:nvSpPr>
          <p:cNvPr id="10" name="Text 7"/>
          <p:cNvSpPr/>
          <p:nvPr/>
        </p:nvSpPr>
        <p:spPr>
          <a:xfrm>
            <a:off x="6907887" y="3367326"/>
            <a:ext cx="2632591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Area Distribution</a:t>
            </a:r>
            <a:endParaRPr lang="en-US" sz="2050" dirty="0"/>
          </a:p>
        </p:txBody>
      </p:sp>
      <p:sp>
        <p:nvSpPr>
          <p:cNvPr id="11" name="Text 8"/>
          <p:cNvSpPr/>
          <p:nvPr/>
        </p:nvSpPr>
        <p:spPr>
          <a:xfrm>
            <a:off x="6907887" y="3822621"/>
            <a:ext cx="6985397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distribution of house areas is also skewed to the right, with a higher concentration of houses with smaller areas.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6223516" y="4943951"/>
            <a:ext cx="473869" cy="473869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3" name="Text 10"/>
          <p:cNvSpPr/>
          <p:nvPr/>
        </p:nvSpPr>
        <p:spPr>
          <a:xfrm>
            <a:off x="6371630" y="5022890"/>
            <a:ext cx="177522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450" dirty="0"/>
          </a:p>
        </p:txBody>
      </p:sp>
      <p:sp>
        <p:nvSpPr>
          <p:cNvPr id="14" name="Text 11"/>
          <p:cNvSpPr/>
          <p:nvPr/>
        </p:nvSpPr>
        <p:spPr>
          <a:xfrm>
            <a:off x="6907887" y="4943951"/>
            <a:ext cx="2632591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Price vs. Area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6907887" y="5399246"/>
            <a:ext cx="6985397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There is a positive correlation between house price and area, suggesting that larger houses tend to have higher prices.</a:t>
            </a:r>
            <a:endParaRPr lang="en-US" sz="1650" dirty="0"/>
          </a:p>
        </p:txBody>
      </p:sp>
      <p:sp>
        <p:nvSpPr>
          <p:cNvPr id="16" name="Shape 13"/>
          <p:cNvSpPr/>
          <p:nvPr/>
        </p:nvSpPr>
        <p:spPr>
          <a:xfrm>
            <a:off x="6223516" y="6520577"/>
            <a:ext cx="473869" cy="473869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7" name="Text 14"/>
          <p:cNvSpPr/>
          <p:nvPr/>
        </p:nvSpPr>
        <p:spPr>
          <a:xfrm>
            <a:off x="6358771" y="6599515"/>
            <a:ext cx="203359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6907887" y="6520577"/>
            <a:ext cx="2648664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Correlation Heatmap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6907887" y="6975872"/>
            <a:ext cx="6985397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correlation heatmap shows the relationships between all numerical variables in the dataset.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56377" y="781169"/>
            <a:ext cx="5499973" cy="687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Data Preprocessing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571059" y="1798439"/>
            <a:ext cx="30480" cy="5649873"/>
          </a:xfrm>
          <a:prstGeom prst="roundRect">
            <a:avLst>
              <a:gd name="adj" fmla="val 108267"/>
            </a:avLst>
          </a:prstGeom>
          <a:solidFill>
            <a:srgbClr val="D9D4C9"/>
          </a:solidFill>
          <a:ln/>
        </p:spPr>
      </p:sp>
      <p:sp>
        <p:nvSpPr>
          <p:cNvPr id="5" name="Shape 2"/>
          <p:cNvSpPr/>
          <p:nvPr/>
        </p:nvSpPr>
        <p:spPr>
          <a:xfrm>
            <a:off x="6803291" y="2278023"/>
            <a:ext cx="769977" cy="30480"/>
          </a:xfrm>
          <a:prstGeom prst="roundRect">
            <a:avLst>
              <a:gd name="adj" fmla="val 108267"/>
            </a:avLst>
          </a:prstGeom>
          <a:solidFill>
            <a:srgbClr val="D9D4C9"/>
          </a:solidFill>
          <a:ln/>
        </p:spPr>
      </p:sp>
      <p:sp>
        <p:nvSpPr>
          <p:cNvPr id="6" name="Shape 3"/>
          <p:cNvSpPr/>
          <p:nvPr/>
        </p:nvSpPr>
        <p:spPr>
          <a:xfrm>
            <a:off x="6338828" y="2045851"/>
            <a:ext cx="494943" cy="494943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7" name="Text 4"/>
          <p:cNvSpPr/>
          <p:nvPr/>
        </p:nvSpPr>
        <p:spPr>
          <a:xfrm>
            <a:off x="6508849" y="2128242"/>
            <a:ext cx="154781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7796212" y="2018348"/>
            <a:ext cx="4047053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Encoding Categorical Variables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7796212" y="2494002"/>
            <a:ext cx="6064210" cy="1055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Categorical variables like 'mainroad', 'guestroom', and 'furnishingstatus' are converted into numerical values using label encoding.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803291" y="4469249"/>
            <a:ext cx="769977" cy="30480"/>
          </a:xfrm>
          <a:prstGeom prst="roundRect">
            <a:avLst>
              <a:gd name="adj" fmla="val 108267"/>
            </a:avLst>
          </a:prstGeom>
          <a:solidFill>
            <a:srgbClr val="D9D4C9"/>
          </a:solidFill>
          <a:ln/>
        </p:spPr>
      </p:sp>
      <p:sp>
        <p:nvSpPr>
          <p:cNvPr id="11" name="Shape 8"/>
          <p:cNvSpPr/>
          <p:nvPr/>
        </p:nvSpPr>
        <p:spPr>
          <a:xfrm>
            <a:off x="6338828" y="4237077"/>
            <a:ext cx="494943" cy="494943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2" name="Text 9"/>
          <p:cNvSpPr/>
          <p:nvPr/>
        </p:nvSpPr>
        <p:spPr>
          <a:xfrm>
            <a:off x="6494562" y="4319468"/>
            <a:ext cx="183475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550" dirty="0"/>
          </a:p>
        </p:txBody>
      </p:sp>
      <p:sp>
        <p:nvSpPr>
          <p:cNvPr id="13" name="Text 10"/>
          <p:cNvSpPr/>
          <p:nvPr/>
        </p:nvSpPr>
        <p:spPr>
          <a:xfrm>
            <a:off x="7796212" y="4209574"/>
            <a:ext cx="3588544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Scaling Numerical Features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796212" y="4685228"/>
            <a:ext cx="6064210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Numerical features like 'area', 'bedrooms', and 'parking' are scaled using StandardScaler to ensure they are on a similar scale.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803291" y="6308527"/>
            <a:ext cx="769977" cy="30480"/>
          </a:xfrm>
          <a:prstGeom prst="roundRect">
            <a:avLst>
              <a:gd name="adj" fmla="val 108267"/>
            </a:avLst>
          </a:prstGeom>
          <a:solidFill>
            <a:srgbClr val="D9D4C9"/>
          </a:solidFill>
          <a:ln/>
        </p:spPr>
      </p:sp>
      <p:sp>
        <p:nvSpPr>
          <p:cNvPr id="16" name="Shape 13"/>
          <p:cNvSpPr/>
          <p:nvPr/>
        </p:nvSpPr>
        <p:spPr>
          <a:xfrm>
            <a:off x="6338828" y="6076355"/>
            <a:ext cx="494943" cy="494943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7" name="Text 14"/>
          <p:cNvSpPr/>
          <p:nvPr/>
        </p:nvSpPr>
        <p:spPr>
          <a:xfrm>
            <a:off x="6493490" y="6158746"/>
            <a:ext cx="185499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550" dirty="0"/>
          </a:p>
        </p:txBody>
      </p:sp>
      <p:sp>
        <p:nvSpPr>
          <p:cNvPr id="18" name="Text 15"/>
          <p:cNvSpPr/>
          <p:nvPr/>
        </p:nvSpPr>
        <p:spPr>
          <a:xfrm>
            <a:off x="7796212" y="6048851"/>
            <a:ext cx="2749987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Splitting Data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796212" y="6524506"/>
            <a:ext cx="6064210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dataset is split into training and testing sets to evaluate the performance of the model.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3516" y="579834"/>
            <a:ext cx="5265301" cy="6580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Model Training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223516" y="1790700"/>
            <a:ext cx="473869" cy="473869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6386393" y="1869638"/>
            <a:ext cx="148114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6907887" y="1790700"/>
            <a:ext cx="2632591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Linear Regression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6907887" y="2245995"/>
            <a:ext cx="6985397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linear regression model is trained on the training data to predict house prices based on the input features.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6223516" y="3367326"/>
            <a:ext cx="473869" cy="473869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9" name="Text 6"/>
          <p:cNvSpPr/>
          <p:nvPr/>
        </p:nvSpPr>
        <p:spPr>
          <a:xfrm>
            <a:off x="6372582" y="3446264"/>
            <a:ext cx="175617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450" dirty="0"/>
          </a:p>
        </p:txBody>
      </p:sp>
      <p:sp>
        <p:nvSpPr>
          <p:cNvPr id="10" name="Text 7"/>
          <p:cNvSpPr/>
          <p:nvPr/>
        </p:nvSpPr>
        <p:spPr>
          <a:xfrm>
            <a:off x="6907887" y="3367326"/>
            <a:ext cx="3422094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Random Forest Regression</a:t>
            </a:r>
            <a:endParaRPr lang="en-US" sz="2050" dirty="0"/>
          </a:p>
        </p:txBody>
      </p:sp>
      <p:sp>
        <p:nvSpPr>
          <p:cNvPr id="11" name="Text 8"/>
          <p:cNvSpPr/>
          <p:nvPr/>
        </p:nvSpPr>
        <p:spPr>
          <a:xfrm>
            <a:off x="6907887" y="3822621"/>
            <a:ext cx="6985397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random forest regression model is trained on the training data to predict house prices based on the input features.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6223516" y="4943951"/>
            <a:ext cx="473869" cy="473869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3" name="Text 10"/>
          <p:cNvSpPr/>
          <p:nvPr/>
        </p:nvSpPr>
        <p:spPr>
          <a:xfrm>
            <a:off x="6371630" y="5022890"/>
            <a:ext cx="177522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450" dirty="0"/>
          </a:p>
        </p:txBody>
      </p:sp>
      <p:sp>
        <p:nvSpPr>
          <p:cNvPr id="14" name="Text 11"/>
          <p:cNvSpPr/>
          <p:nvPr/>
        </p:nvSpPr>
        <p:spPr>
          <a:xfrm>
            <a:off x="6907887" y="4943951"/>
            <a:ext cx="2998113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Hyperparameter Tuning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6907887" y="5399246"/>
            <a:ext cx="6985397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GridSearchCV is used to find the optimal hyperparameters for the random forest model.</a:t>
            </a:r>
            <a:endParaRPr lang="en-US" sz="1650" dirty="0"/>
          </a:p>
        </p:txBody>
      </p:sp>
      <p:sp>
        <p:nvSpPr>
          <p:cNvPr id="16" name="Shape 13"/>
          <p:cNvSpPr/>
          <p:nvPr/>
        </p:nvSpPr>
        <p:spPr>
          <a:xfrm>
            <a:off x="6223516" y="6520577"/>
            <a:ext cx="473869" cy="473869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7" name="Text 14"/>
          <p:cNvSpPr/>
          <p:nvPr/>
        </p:nvSpPr>
        <p:spPr>
          <a:xfrm>
            <a:off x="6358771" y="6599515"/>
            <a:ext cx="203359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6907887" y="6520577"/>
            <a:ext cx="2632591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Model Evaluation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6907887" y="6975872"/>
            <a:ext cx="6985397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performance of both models is evaluated using metrics like RMSE and R² score.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423749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Model Evaluation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6350437" y="284321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6541294" y="2935724"/>
            <a:ext cx="173712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7152680" y="2843213"/>
            <a:ext cx="4251484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Random Forest Performance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152680" y="3377089"/>
            <a:ext cx="661368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random forest model achieved a higher R² score and lower RMSE compared to the linear regression model, indicating better performance.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6350437" y="5086707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9" name="Text 6"/>
          <p:cNvSpPr/>
          <p:nvPr/>
        </p:nvSpPr>
        <p:spPr>
          <a:xfrm>
            <a:off x="6525101" y="5179219"/>
            <a:ext cx="205978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7152680" y="5086707"/>
            <a:ext cx="382250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Actual vs. Predicted Prices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7152680" y="5620583"/>
            <a:ext cx="661368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scatter plot shows the actual prices against the predicted prices from the random forest model, with a trend line indicating a strong correlation.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753797"/>
            <a:ext cx="6863596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Predicting House Prices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864037" y="3895606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trained random forest model can be used to predict the price of a new house based on its features. The model takes the input features, scales them using the fitted StandardScaler, and outputs a predicted price.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658</Words>
  <Application>Microsoft Office PowerPoint</Application>
  <PresentationFormat>Custom</PresentationFormat>
  <Paragraphs>117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MuseoModerno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Radhika Ambulkar</cp:lastModifiedBy>
  <cp:revision>2</cp:revision>
  <dcterms:created xsi:type="dcterms:W3CDTF">2024-09-23T18:46:41Z</dcterms:created>
  <dcterms:modified xsi:type="dcterms:W3CDTF">2024-09-23T18:48:55Z</dcterms:modified>
</cp:coreProperties>
</file>