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6" r:id="rId3"/>
    <p:sldId id="275" r:id="rId4"/>
    <p:sldId id="258" r:id="rId5"/>
    <p:sldId id="277" r:id="rId6"/>
    <p:sldId id="267" r:id="rId7"/>
    <p:sldId id="268" r:id="rId8"/>
    <p:sldId id="271" r:id="rId9"/>
    <p:sldId id="269" r:id="rId10"/>
    <p:sldId id="270" r:id="rId11"/>
    <p:sldId id="272" r:id="rId12"/>
    <p:sldId id="273" r:id="rId13"/>
    <p:sldId id="261" r:id="rId14"/>
    <p:sldId id="262" r:id="rId15"/>
    <p:sldId id="263"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7CF60FC-A0AE-4149-8ED5-E5B69A073C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60FC-A0AE-4149-8ED5-E5B69A073CA1}"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60FC-A0AE-4149-8ED5-E5B69A073CA1}"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60FC-A0AE-4149-8ED5-E5B69A073CA1}" type="slidenum">
              <a:rPr lang="en-US" smtClean="0"/>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60FC-A0AE-4149-8ED5-E5B69A073C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60FC-A0AE-4149-8ED5-E5B69A073CA1}" type="slidenum">
              <a:rPr lang="en-US" smtClean="0"/>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F60FC-A0AE-4149-8ED5-E5B69A073CA1}" type="slidenum">
              <a:rPr lang="en-US" smtClean="0"/>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F60FC-A0AE-4149-8ED5-E5B69A073CA1}" type="slidenum">
              <a:rPr lang="en-US" smtClean="0"/>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F60FC-A0AE-4149-8ED5-E5B69A073CA1}" type="slidenum">
              <a:rPr lang="en-US" smtClean="0"/>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60FC-A0AE-4149-8ED5-E5B69A073CA1}" type="slidenum">
              <a:rPr lang="en-US" smtClean="0"/>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2DCF95-0964-4684-B029-EA6F99D499A9}"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7CF60FC-A0AE-4149-8ED5-E5B69A073CA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2DCF95-0964-4684-B029-EA6F99D499A9}" type="datetimeFigureOut">
              <a:rPr lang="en-US" smtClean="0"/>
              <a:pPr/>
              <a:t>12/21/2017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CF60FC-A0AE-4149-8ED5-E5B69A073CA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523999"/>
          </a:xfrm>
        </p:spPr>
        <p:txBody>
          <a:bodyPr>
            <a:normAutofit fontScale="90000"/>
          </a:bodyPr>
          <a:lstStyle/>
          <a:p>
            <a:r>
              <a:rPr lang="en-US" dirty="0" smtClean="0"/>
              <a:t/>
            </a:r>
            <a:br>
              <a:rPr lang="en-US" dirty="0" smtClean="0"/>
            </a:br>
            <a:r>
              <a:rPr lang="en-US" dirty="0" smtClean="0"/>
              <a:t>RFID BASED SUPERMARKET </a:t>
            </a:r>
            <a:r>
              <a:rPr lang="en-US" dirty="0" smtClean="0"/>
              <a:t>AUTOMATION SYSTEM</a:t>
            </a:r>
            <a:endParaRPr lang="en-US" dirty="0"/>
          </a:p>
        </p:txBody>
      </p:sp>
      <p:sp>
        <p:nvSpPr>
          <p:cNvPr id="3" name="Subtitle 2"/>
          <p:cNvSpPr>
            <a:spLocks noGrp="1"/>
          </p:cNvSpPr>
          <p:nvPr>
            <p:ph type="subTitle" idx="1"/>
          </p:nvPr>
        </p:nvSpPr>
        <p:spPr>
          <a:xfrm>
            <a:off x="762000" y="1981200"/>
            <a:ext cx="7010400" cy="3657600"/>
          </a:xfrm>
        </p:spPr>
        <p:txBody>
          <a:bodyPr/>
          <a:lstStyle/>
          <a:p>
            <a:endParaRPr lang="en-US" dirty="0" smtClean="0"/>
          </a:p>
          <a:p>
            <a:endParaRPr lang="en-US" dirty="0"/>
          </a:p>
          <a:p>
            <a:endParaRPr lang="en-US" dirty="0" smtClean="0"/>
          </a:p>
          <a:p>
            <a:endParaRPr lang="en-US" dirty="0" smtClean="0"/>
          </a:p>
          <a:p>
            <a:pPr algn="r"/>
            <a:r>
              <a:rPr lang="en-US" sz="1800" dirty="0" smtClean="0">
                <a:solidFill>
                  <a:schemeClr val="tx1"/>
                </a:solidFill>
              </a:rPr>
              <a:t>PRESENTED BY-</a:t>
            </a:r>
          </a:p>
          <a:p>
            <a:pPr algn="r"/>
            <a:r>
              <a:rPr lang="en-US" sz="1800" dirty="0" smtClean="0">
                <a:solidFill>
                  <a:schemeClr val="tx1"/>
                </a:solidFill>
              </a:rPr>
              <a:t>RADHIKA KULKARNI</a:t>
            </a:r>
            <a:endParaRPr lang="en-US" sz="1800" dirty="0">
              <a:solidFill>
                <a:schemeClr val="tx1"/>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IN" dirty="0" smtClean="0"/>
              <a:t>Step 4: Delete scanned product</a:t>
            </a:r>
          </a:p>
          <a:p>
            <a:pPr>
              <a:buNone/>
            </a:pPr>
            <a:endParaRPr lang="en-IN" dirty="0" smtClean="0"/>
          </a:p>
          <a:p>
            <a:r>
              <a:rPr lang="en-IN" dirty="0" smtClean="0"/>
              <a:t>Long press the delete button (here key no. 2 on matrix keypad) and scan the product simultaneously which is to be removed</a:t>
            </a:r>
          </a:p>
          <a:p>
            <a:r>
              <a:rPr lang="en-IN" dirty="0" smtClean="0"/>
              <a:t>The details of the product will be displayed on LCD</a:t>
            </a:r>
          </a:p>
          <a:p>
            <a:r>
              <a:rPr lang="en-IN" dirty="0" smtClean="0"/>
              <a:t>The price of the product will be deleted from the total bill amount and will be displayed on LCD.</a:t>
            </a:r>
            <a:endParaRPr lang="en-IN"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endParaRPr lang="en-IN" dirty="0" smtClean="0"/>
          </a:p>
          <a:p>
            <a:pPr>
              <a:buNone/>
            </a:pPr>
            <a:r>
              <a:rPr lang="en-IN" dirty="0" smtClean="0"/>
              <a:t>Step 5: Shopping completed</a:t>
            </a:r>
          </a:p>
          <a:p>
            <a:pPr>
              <a:buNone/>
            </a:pPr>
            <a:endParaRPr lang="en-IN" dirty="0" smtClean="0"/>
          </a:p>
          <a:p>
            <a:pPr>
              <a:buNone/>
            </a:pPr>
            <a:r>
              <a:rPr lang="en-IN" dirty="0" smtClean="0"/>
              <a:t>																																																																									</a:t>
            </a:r>
          </a:p>
          <a:p>
            <a:r>
              <a:rPr lang="en-IN" dirty="0" smtClean="0"/>
              <a:t>Press done button (here key no 1 on matrix keypad) </a:t>
            </a:r>
          </a:p>
          <a:p>
            <a:pPr>
              <a:buNone/>
            </a:pPr>
            <a:r>
              <a:rPr lang="en-IN" dirty="0" smtClean="0"/>
              <a:t>Components</a:t>
            </a:r>
            <a:r>
              <a:rPr lang="en-IN" dirty="0" smtClean="0">
                <a:solidFill>
                  <a:schemeClr val="accent3">
                    <a:lumMod val="50000"/>
                  </a:schemeClr>
                </a:solidFill>
              </a:rPr>
              <a:t>: </a:t>
            </a:r>
            <a:r>
              <a:rPr lang="en-IN" dirty="0" smtClean="0">
                <a:solidFill>
                  <a:schemeClr val="accent2">
                    <a:lumMod val="50000"/>
                  </a:schemeClr>
                </a:solidFill>
              </a:rPr>
              <a:t>CC2500</a:t>
            </a:r>
            <a:r>
              <a:rPr lang="en-IN" dirty="0" smtClean="0"/>
              <a:t> is </a:t>
            </a:r>
            <a:r>
              <a:rPr lang="en-IN" dirty="0" smtClean="0">
                <a:solidFill>
                  <a:schemeClr val="accent3">
                    <a:lumMod val="50000"/>
                  </a:schemeClr>
                </a:solidFill>
              </a:rPr>
              <a:t>RF transceiver</a:t>
            </a:r>
            <a:r>
              <a:rPr lang="en-IN" dirty="0" smtClean="0"/>
              <a:t> developed by Texas instruments which is used in 2400-2483.5 MHz ISM/SRD band systems.</a:t>
            </a:r>
            <a:endParaRPr lang="en-IN" dirty="0"/>
          </a:p>
        </p:txBody>
      </p:sp>
      <p:sp>
        <p:nvSpPr>
          <p:cNvPr id="4" name="Rectangle 3"/>
          <p:cNvSpPr/>
          <p:nvPr/>
        </p:nvSpPr>
        <p:spPr>
          <a:xfrm>
            <a:off x="5791200" y="2209800"/>
            <a:ext cx="29718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DATA SENT TO PC</a:t>
            </a:r>
            <a:endParaRPr lang="en-IN" dirty="0">
              <a:solidFill>
                <a:schemeClr val="tx1"/>
              </a:solidFill>
              <a:latin typeface="Times New Roman" pitchFamily="18" charset="0"/>
              <a:cs typeface="Times New Roman" pitchFamily="18" charset="0"/>
            </a:endParaRPr>
          </a:p>
        </p:txBody>
      </p:sp>
      <p:cxnSp>
        <p:nvCxnSpPr>
          <p:cNvPr id="5" name="Straight Connector 4"/>
          <p:cNvCxnSpPr/>
          <p:nvPr/>
        </p:nvCxnSpPr>
        <p:spPr>
          <a:xfrm flipH="1">
            <a:off x="4648200" y="3657600"/>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76600" y="2209800"/>
            <a:ext cx="13716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62000" y="2667000"/>
            <a:ext cx="1371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a:stCxn id="7" idx="0"/>
            <a:endCxn id="7" idx="2"/>
          </p:cNvCxnSpPr>
          <p:nvPr/>
        </p:nvCxnSpPr>
        <p:spPr>
          <a:xfrm>
            <a:off x="1447800" y="26670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28800" y="2667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43000" y="2667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a:off x="762000" y="33147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 y="2971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62000" y="36576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6" idx="1"/>
          </p:cNvCxnSpPr>
          <p:nvPr/>
        </p:nvCxnSpPr>
        <p:spPr>
          <a:xfrm>
            <a:off x="2133600" y="3314700"/>
            <a:ext cx="1143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29000" y="2895600"/>
            <a:ext cx="160020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PIC </a:t>
            </a:r>
          </a:p>
          <a:p>
            <a:r>
              <a:rPr lang="en-IN" dirty="0" smtClean="0">
                <a:latin typeface="Times New Roman" pitchFamily="18" charset="0"/>
                <a:cs typeface="Times New Roman" pitchFamily="18" charset="0"/>
              </a:rPr>
              <a:t>18F4550 </a:t>
            </a:r>
            <a:endParaRPr lang="en-IN" dirty="0">
              <a:latin typeface="Times New Roman" pitchFamily="18" charset="0"/>
              <a:cs typeface="Times New Roman" pitchFamily="18" charset="0"/>
            </a:endParaRPr>
          </a:p>
        </p:txBody>
      </p:sp>
      <p:sp>
        <p:nvSpPr>
          <p:cNvPr id="16" name="TextBox 15"/>
          <p:cNvSpPr txBox="1"/>
          <p:nvPr/>
        </p:nvSpPr>
        <p:spPr>
          <a:xfrm>
            <a:off x="6553200" y="1752600"/>
            <a:ext cx="19812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16 x 4 LCD</a:t>
            </a:r>
            <a:endParaRPr lang="en-IN" dirty="0">
              <a:latin typeface="Times New Roman" pitchFamily="18" charset="0"/>
              <a:cs typeface="Times New Roman" pitchFamily="18" charset="0"/>
            </a:endParaRPr>
          </a:p>
        </p:txBody>
      </p:sp>
      <p:cxnSp>
        <p:nvCxnSpPr>
          <p:cNvPr id="17" name="Straight Connector 16"/>
          <p:cNvCxnSpPr/>
          <p:nvPr/>
        </p:nvCxnSpPr>
        <p:spPr>
          <a:xfrm flipV="1">
            <a:off x="7391400" y="2971800"/>
            <a:ext cx="0" cy="68580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8" name="TextBox 17"/>
          <p:cNvSpPr txBox="1"/>
          <p:nvPr/>
        </p:nvSpPr>
        <p:spPr>
          <a:xfrm>
            <a:off x="533400" y="2209800"/>
            <a:ext cx="2286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4 x 4 matrix keypad</a:t>
            </a:r>
            <a:endParaRPr lang="en-IN" dirty="0">
              <a:latin typeface="Times New Roman" pitchFamily="18" charset="0"/>
              <a:cs typeface="Times New Roman" pitchFamily="18" charset="0"/>
            </a:endParaRPr>
          </a:p>
        </p:txBody>
      </p:sp>
      <p:sp>
        <p:nvSpPr>
          <p:cNvPr id="19" name="Rectangle 18"/>
          <p:cNvSpPr/>
          <p:nvPr/>
        </p:nvSpPr>
        <p:spPr>
          <a:xfrm>
            <a:off x="6019800" y="3962400"/>
            <a:ext cx="14478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6096000" y="4114800"/>
            <a:ext cx="1371600" cy="646331"/>
          </a:xfrm>
          <a:prstGeom prst="rect">
            <a:avLst/>
          </a:prstGeom>
          <a:noFill/>
        </p:spPr>
        <p:txBody>
          <a:bodyPr wrap="square" rtlCol="0">
            <a:spAutoFit/>
          </a:bodyPr>
          <a:lstStyle/>
          <a:p>
            <a:r>
              <a:rPr lang="en-IN" dirty="0" smtClean="0"/>
              <a:t>RF Transceiver</a:t>
            </a:r>
            <a:endParaRPr lang="en-IN" dirty="0"/>
          </a:p>
        </p:txBody>
      </p:sp>
      <p:cxnSp>
        <p:nvCxnSpPr>
          <p:cNvPr id="21" name="Straight Connector 20"/>
          <p:cNvCxnSpPr/>
          <p:nvPr/>
        </p:nvCxnSpPr>
        <p:spPr>
          <a:xfrm flipH="1">
            <a:off x="4648200" y="4267200"/>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2000" y="2667000"/>
            <a:ext cx="228600"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1</a:t>
            </a:r>
            <a:endParaRPr lang="en-IN" b="1"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IN" dirty="0" smtClean="0"/>
          </a:p>
          <a:p>
            <a:r>
              <a:rPr lang="en-IN" dirty="0" smtClean="0"/>
              <a:t>Step 6 : Data received at billing desk</a:t>
            </a:r>
          </a:p>
          <a:p>
            <a:endParaRPr lang="en-IN" dirty="0" smtClean="0"/>
          </a:p>
          <a:p>
            <a:endParaRPr lang="en-IN" dirty="0" smtClean="0"/>
          </a:p>
          <a:p>
            <a:pPr lvl="8"/>
            <a:endParaRPr lang="en-IN" dirty="0" smtClean="0"/>
          </a:p>
          <a:p>
            <a:pPr>
              <a:buNone/>
            </a:pPr>
            <a:r>
              <a:rPr lang="en-IN" dirty="0" smtClean="0"/>
              <a:t>			Bill displayed on hyper terminal</a:t>
            </a:r>
          </a:p>
          <a:p>
            <a:pPr>
              <a:buNone/>
            </a:pPr>
            <a:r>
              <a:rPr lang="en-IN" dirty="0" smtClean="0"/>
              <a:t>				</a:t>
            </a:r>
          </a:p>
          <a:p>
            <a:pPr>
              <a:buNone/>
            </a:pPr>
            <a:endParaRPr lang="en-IN" dirty="0"/>
          </a:p>
        </p:txBody>
      </p:sp>
      <p:sp>
        <p:nvSpPr>
          <p:cNvPr id="4" name="Rectangle 3"/>
          <p:cNvSpPr/>
          <p:nvPr/>
        </p:nvSpPr>
        <p:spPr>
          <a:xfrm>
            <a:off x="990600" y="990600"/>
            <a:ext cx="1295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895600" y="990600"/>
            <a:ext cx="14478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019800" y="914400"/>
            <a:ext cx="381000"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629400" y="914400"/>
            <a:ext cx="9906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934200" y="1524000"/>
            <a:ext cx="381000" cy="152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rapezoid 8"/>
          <p:cNvSpPr/>
          <p:nvPr/>
        </p:nvSpPr>
        <p:spPr>
          <a:xfrm>
            <a:off x="6553200" y="1676400"/>
            <a:ext cx="1295400" cy="2286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6096000" y="914400"/>
            <a:ext cx="228600" cy="923330"/>
          </a:xfrm>
          <a:prstGeom prst="rect">
            <a:avLst/>
          </a:prstGeom>
          <a:noFill/>
        </p:spPr>
        <p:txBody>
          <a:bodyPr wrap="square" rtlCol="0">
            <a:spAutoFit/>
          </a:bodyPr>
          <a:lstStyle/>
          <a:p>
            <a:r>
              <a:rPr lang="en-IN" dirty="0" smtClean="0">
                <a:latin typeface="Times New Roman" pitchFamily="18" charset="0"/>
                <a:cs typeface="Times New Roman" pitchFamily="18" charset="0"/>
              </a:rPr>
              <a:t>C</a:t>
            </a:r>
          </a:p>
          <a:p>
            <a:r>
              <a:rPr lang="en-IN" dirty="0" smtClean="0">
                <a:latin typeface="Times New Roman" pitchFamily="18" charset="0"/>
                <a:cs typeface="Times New Roman" pitchFamily="18" charset="0"/>
              </a:rPr>
              <a:t>P</a:t>
            </a:r>
          </a:p>
          <a:p>
            <a:r>
              <a:rPr lang="en-IN" dirty="0" smtClean="0">
                <a:latin typeface="Times New Roman" pitchFamily="18" charset="0"/>
                <a:cs typeface="Times New Roman" pitchFamily="18" charset="0"/>
              </a:rPr>
              <a:t>U</a:t>
            </a:r>
            <a:endParaRPr lang="en-IN" dirty="0">
              <a:latin typeface="Times New Roman" pitchFamily="18" charset="0"/>
              <a:cs typeface="Times New Roman" pitchFamily="18" charset="0"/>
            </a:endParaRPr>
          </a:p>
        </p:txBody>
      </p:sp>
      <p:sp>
        <p:nvSpPr>
          <p:cNvPr id="11" name="TextBox 10"/>
          <p:cNvSpPr txBox="1"/>
          <p:nvPr/>
        </p:nvSpPr>
        <p:spPr>
          <a:xfrm>
            <a:off x="6781800" y="990600"/>
            <a:ext cx="609600" cy="369332"/>
          </a:xfrm>
          <a:prstGeom prst="rect">
            <a:avLst/>
          </a:prstGeom>
          <a:noFill/>
        </p:spPr>
        <p:txBody>
          <a:bodyPr wrap="square" rtlCol="0">
            <a:spAutoFit/>
          </a:bodyPr>
          <a:lstStyle/>
          <a:p>
            <a:r>
              <a:rPr lang="en-IN" dirty="0" smtClean="0"/>
              <a:t>Bill</a:t>
            </a:r>
            <a:endParaRPr lang="en-IN" dirty="0"/>
          </a:p>
        </p:txBody>
      </p:sp>
      <p:cxnSp>
        <p:nvCxnSpPr>
          <p:cNvPr id="12" name="Straight Connector 11"/>
          <p:cNvCxnSpPr/>
          <p:nvPr/>
        </p:nvCxnSpPr>
        <p:spPr>
          <a:xfrm>
            <a:off x="4343400" y="1371600"/>
            <a:ext cx="167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90600" y="990600"/>
            <a:ext cx="1143000" cy="923330"/>
          </a:xfrm>
          <a:prstGeom prst="rect">
            <a:avLst/>
          </a:prstGeom>
          <a:noFill/>
        </p:spPr>
        <p:txBody>
          <a:bodyPr wrap="square" rtlCol="0">
            <a:spAutoFit/>
          </a:bodyPr>
          <a:lstStyle/>
          <a:p>
            <a:pPr algn="ctr"/>
            <a:r>
              <a:rPr lang="en-IN" dirty="0" smtClean="0">
                <a:latin typeface="Times New Roman" pitchFamily="18" charset="0"/>
                <a:cs typeface="Times New Roman" pitchFamily="18" charset="0"/>
              </a:rPr>
              <a:t>Wireless receiver unit</a:t>
            </a:r>
            <a:endParaRPr lang="en-IN" dirty="0">
              <a:latin typeface="Times New Roman" pitchFamily="18" charset="0"/>
              <a:cs typeface="Times New Roman" pitchFamily="18" charset="0"/>
            </a:endParaRPr>
          </a:p>
        </p:txBody>
      </p:sp>
      <p:cxnSp>
        <p:nvCxnSpPr>
          <p:cNvPr id="20" name="Straight Connector 19"/>
          <p:cNvCxnSpPr>
            <a:endCxn id="5" idx="1"/>
          </p:cNvCxnSpPr>
          <p:nvPr/>
        </p:nvCxnSpPr>
        <p:spPr>
          <a:xfrm>
            <a:off x="2286000" y="1447800"/>
            <a:ext cx="609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24200" y="1066800"/>
            <a:ext cx="9906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RS 232</a:t>
            </a:r>
            <a:endParaRPr lang="en-IN" dirty="0">
              <a:latin typeface="Times New Roman" pitchFamily="18" charset="0"/>
              <a:cs typeface="Times New Roman" pitchFamily="18" charset="0"/>
            </a:endParaRPr>
          </a:p>
        </p:txBody>
      </p:sp>
      <p:pic>
        <p:nvPicPr>
          <p:cNvPr id="15" name="Picture 2" descr="C:\Users\admin\Desktop\paper\Capture2.JPG"/>
          <p:cNvPicPr>
            <a:picLocks noChangeAspect="1" noChangeArrowheads="1"/>
          </p:cNvPicPr>
          <p:nvPr/>
        </p:nvPicPr>
        <p:blipFill>
          <a:blip r:embed="rId2" cstate="print"/>
          <a:srcRect r="13793"/>
          <a:stretch>
            <a:fillRect/>
          </a:stretch>
        </p:blipFill>
        <p:spPr bwMode="auto">
          <a:xfrm>
            <a:off x="2057400" y="2667000"/>
            <a:ext cx="3810000" cy="4191000"/>
          </a:xfrm>
          <a:prstGeom prst="rect">
            <a:avLst/>
          </a:prstGeom>
          <a:noFill/>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normAutofit fontScale="90000"/>
          </a:bodyPr>
          <a:lstStyle/>
          <a:p>
            <a:r>
              <a:rPr lang="en-US" dirty="0" smtClean="0"/>
              <a:t>ADVANTAGES &amp; DISADVANTAGES</a:t>
            </a:r>
            <a:endParaRPr lang="en-US" dirty="0"/>
          </a:p>
        </p:txBody>
      </p:sp>
      <p:sp>
        <p:nvSpPr>
          <p:cNvPr id="3" name="Content Placeholder 2"/>
          <p:cNvSpPr>
            <a:spLocks noGrp="1"/>
          </p:cNvSpPr>
          <p:nvPr>
            <p:ph idx="1"/>
          </p:nvPr>
        </p:nvSpPr>
        <p:spPr>
          <a:xfrm>
            <a:off x="0" y="1447800"/>
            <a:ext cx="9144000" cy="5410200"/>
          </a:xfrm>
        </p:spPr>
        <p:txBody>
          <a:bodyPr>
            <a:normAutofit fontScale="92500" lnSpcReduction="20000"/>
          </a:bodyPr>
          <a:lstStyle/>
          <a:p>
            <a:pPr>
              <a:buNone/>
            </a:pPr>
            <a:r>
              <a:rPr lang="en-US" b="1" dirty="0" smtClean="0"/>
              <a:t>       ADVANTAGES</a:t>
            </a:r>
            <a:endParaRPr lang="en-US" b="1" dirty="0"/>
          </a:p>
          <a:p>
            <a:pPr lvl="0"/>
            <a:r>
              <a:rPr lang="en-IN" dirty="0"/>
              <a:t>Time required for shopping reduces drastically</a:t>
            </a:r>
            <a:endParaRPr lang="en-US" dirty="0"/>
          </a:p>
          <a:p>
            <a:pPr lvl="0"/>
            <a:r>
              <a:rPr lang="en-IN" dirty="0"/>
              <a:t>One time investment </a:t>
            </a:r>
            <a:endParaRPr lang="en-US" dirty="0"/>
          </a:p>
          <a:p>
            <a:r>
              <a:rPr lang="en-IN" dirty="0" smtClean="0"/>
              <a:t>Reduces the number of employees required at the billing desk </a:t>
            </a:r>
          </a:p>
          <a:p>
            <a:pPr lvl="0"/>
            <a:r>
              <a:rPr lang="en-IN" dirty="0" smtClean="0"/>
              <a:t>Less </a:t>
            </a:r>
            <a:r>
              <a:rPr lang="en-IN" dirty="0"/>
              <a:t>hassles as everything is in user’s </a:t>
            </a:r>
            <a:r>
              <a:rPr lang="en-IN" dirty="0" smtClean="0"/>
              <a:t>hand</a:t>
            </a:r>
          </a:p>
          <a:p>
            <a:r>
              <a:rPr lang="en-IN" dirty="0" smtClean="0"/>
              <a:t>It helps to keep the users informed of the total bill amount at the time of purchase. </a:t>
            </a:r>
          </a:p>
          <a:p>
            <a:r>
              <a:rPr lang="en-IN" dirty="0" smtClean="0"/>
              <a:t>Alert users when exceeding the estimated budget. </a:t>
            </a:r>
          </a:p>
          <a:p>
            <a:r>
              <a:rPr lang="en-IN" dirty="0" smtClean="0"/>
              <a:t>Automatic data transfer to billing section. </a:t>
            </a:r>
          </a:p>
          <a:p>
            <a:endParaRPr lang="en-IN" dirty="0" smtClean="0"/>
          </a:p>
          <a:p>
            <a:pPr>
              <a:buNone/>
            </a:pPr>
            <a:r>
              <a:rPr lang="en-US" b="1" dirty="0" smtClean="0"/>
              <a:t>        DISADVANTAGES</a:t>
            </a:r>
            <a:endParaRPr lang="en-US" dirty="0" smtClean="0"/>
          </a:p>
          <a:p>
            <a:pPr lvl="0"/>
            <a:r>
              <a:rPr lang="en-IN" dirty="0" smtClean="0"/>
              <a:t>Cost of the system is more</a:t>
            </a:r>
            <a:endParaRPr lang="en-US" dirty="0" smtClean="0"/>
          </a:p>
          <a:p>
            <a:pPr lvl="0"/>
            <a:r>
              <a:rPr lang="en-IN" dirty="0" smtClean="0"/>
              <a:t>Security </a:t>
            </a:r>
            <a:r>
              <a:rPr lang="en-IN" dirty="0"/>
              <a:t>threat , if customer opts for extreme ways</a:t>
            </a:r>
            <a:endParaRPr lang="en-US" dirty="0"/>
          </a:p>
          <a:p>
            <a:r>
              <a:rPr lang="en-IN" dirty="0" smtClean="0"/>
              <a:t>The system requires constant battery backup. </a:t>
            </a:r>
          </a:p>
          <a:p>
            <a:pPr lvl="0"/>
            <a:endParaRPr lang="en-US" dirty="0"/>
          </a:p>
          <a:p>
            <a:endParaRPr lang="en-U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lvl="0"/>
            <a:r>
              <a:rPr lang="en-IN" sz="2000" dirty="0" smtClean="0">
                <a:latin typeface="Times New Roman" pitchFamily="18" charset="0"/>
                <a:cs typeface="Times New Roman" pitchFamily="18" charset="0"/>
              </a:rPr>
              <a:t>Worldwide </a:t>
            </a:r>
            <a:r>
              <a:rPr lang="en-IN" sz="2000" dirty="0">
                <a:latin typeface="Times New Roman" pitchFamily="18" charset="0"/>
                <a:cs typeface="Times New Roman" pitchFamily="18" charset="0"/>
              </a:rPr>
              <a:t>supermarkets </a:t>
            </a:r>
            <a:endParaRPr lang="en-US" sz="2000" dirty="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Military Canteens</a:t>
            </a:r>
            <a:endParaRPr lang="en-US" sz="2000" dirty="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Malls</a:t>
            </a:r>
          </a:p>
          <a:p>
            <a:r>
              <a:rPr lang="en-IN" sz="2000" dirty="0" smtClean="0"/>
              <a:t>Clothing showrooms </a:t>
            </a:r>
          </a:p>
          <a:p>
            <a:r>
              <a:rPr lang="en-IN" sz="2000" dirty="0" smtClean="0"/>
              <a:t>Grocery stores </a:t>
            </a:r>
          </a:p>
          <a:p>
            <a:endParaRPr lang="en-IN" sz="2000" dirty="0" smtClean="0"/>
          </a:p>
          <a:p>
            <a:pPr lvl="0">
              <a:buNone/>
            </a:pPr>
            <a:endParaRPr lang="en-US" sz="2000" dirty="0">
              <a:latin typeface="Times New Roman" pitchFamily="18" charset="0"/>
              <a:cs typeface="Times New Roman" pitchFamily="18" charset="0"/>
            </a:endParaRPr>
          </a:p>
          <a:p>
            <a:endParaRPr 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FUTURE SCOPE</a:t>
            </a:r>
            <a:endParaRPr lang="en-US" dirty="0"/>
          </a:p>
        </p:txBody>
      </p:sp>
      <p:sp>
        <p:nvSpPr>
          <p:cNvPr id="3" name="Content Placeholder 2"/>
          <p:cNvSpPr>
            <a:spLocks noGrp="1"/>
          </p:cNvSpPr>
          <p:nvPr>
            <p:ph idx="1"/>
          </p:nvPr>
        </p:nvSpPr>
        <p:spPr>
          <a:xfrm>
            <a:off x="0" y="1447800"/>
            <a:ext cx="9144000" cy="5410200"/>
          </a:xfrm>
        </p:spPr>
        <p:txBody>
          <a:bodyPr>
            <a:normAutofit/>
          </a:bodyPr>
          <a:lstStyle/>
          <a:p>
            <a:r>
              <a:rPr lang="en-IN" sz="2400" dirty="0" smtClean="0"/>
              <a:t>Data at the PC displays the ID number of the shopped items on the hyper terminal. Further the entire data of the items shopped could be sent and displayed using a software application. </a:t>
            </a:r>
          </a:p>
          <a:p>
            <a:r>
              <a:rPr lang="en-IN" sz="2400" dirty="0" smtClean="0"/>
              <a:t>If the LCD provides a layout of the shopping mall then the customer would be able to find products easily in different shelves. </a:t>
            </a:r>
          </a:p>
          <a:p>
            <a:r>
              <a:rPr lang="en-IN" sz="2400" dirty="0" smtClean="0"/>
              <a:t>Thefts can be avoided by use of robotic ARM for picking and dropping products. </a:t>
            </a:r>
          </a:p>
          <a:p>
            <a:r>
              <a:rPr lang="en-IN" sz="2400" dirty="0" smtClean="0"/>
              <a:t>If ATM card swiping system is incorporated in the system, then the customer will not be required to pay the bill at the billing counter. This will further reduce the shopping time.</a:t>
            </a:r>
          </a:p>
          <a:p>
            <a:r>
              <a:rPr lang="en-IN" sz="2400" dirty="0" smtClean="0"/>
              <a:t>The system can also include voice assistance. </a:t>
            </a:r>
          </a:p>
          <a:p>
            <a:pPr>
              <a:buNone/>
            </a:pPr>
            <a:endParaRPr lang="en-IN" sz="2400" dirty="0" smtClean="0"/>
          </a:p>
          <a:p>
            <a:endParaRPr lang="en-IN" sz="2400" dirty="0" smtClean="0"/>
          </a:p>
          <a:p>
            <a:endParaRPr lang="en-US" sz="2400" dirty="0"/>
          </a:p>
          <a:p>
            <a:endParaRPr lang="en-US"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3810000"/>
          </a:xfrm>
        </p:spPr>
        <p:txBody>
          <a:bodyPr>
            <a:normAutofit/>
          </a:bodyPr>
          <a:lstStyle/>
          <a:p>
            <a:pPr>
              <a:buNone/>
            </a:pPr>
            <a:r>
              <a:rPr lang="en-US" sz="8000" dirty="0" smtClean="0"/>
              <a:t>   </a:t>
            </a:r>
            <a:r>
              <a:rPr lang="en-US" sz="8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r>
              <a:rPr lang="en-US" sz="2200" dirty="0" smtClean="0"/>
              <a:t>Electronic hardware system fitted in the trolley is used to make purchase comfortable</a:t>
            </a:r>
          </a:p>
          <a:p>
            <a:r>
              <a:rPr lang="en-US" sz="2200" dirty="0" smtClean="0"/>
              <a:t>RFID tag is attached to all the products in the supermarket.</a:t>
            </a:r>
          </a:p>
          <a:p>
            <a:r>
              <a:rPr lang="en-US" sz="2200" dirty="0" smtClean="0"/>
              <a:t>When any product is scanned, details of product are displayed on LCD and total bill amount is calculated.</a:t>
            </a:r>
          </a:p>
          <a:p>
            <a:r>
              <a:rPr lang="en-US" sz="2200" dirty="0" smtClean="0"/>
              <a:t>Feature of  deleting a scanned product.</a:t>
            </a:r>
          </a:p>
          <a:p>
            <a:r>
              <a:rPr lang="en-US" sz="2200" dirty="0" smtClean="0"/>
              <a:t>Set the price limit so that if total bill amount exceeds the price limit then the user will be notified.</a:t>
            </a:r>
          </a:p>
          <a:p>
            <a:r>
              <a:rPr lang="en-US" sz="2200" dirty="0" smtClean="0"/>
              <a:t>Send billing data wirelessly to the billing desk.</a:t>
            </a:r>
            <a:endParaRPr lang="en-US" sz="2200"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REQUIREMENTS</a:t>
            </a:r>
            <a:endParaRPr lang="en-US" sz="3600" dirty="0"/>
          </a:p>
        </p:txBody>
      </p:sp>
      <p:sp>
        <p:nvSpPr>
          <p:cNvPr id="3" name="Content Placeholder 2"/>
          <p:cNvSpPr>
            <a:spLocks noGrp="1"/>
          </p:cNvSpPr>
          <p:nvPr>
            <p:ph idx="1"/>
          </p:nvPr>
        </p:nvSpPr>
        <p:spPr/>
        <p:txBody>
          <a:bodyPr>
            <a:normAutofit lnSpcReduction="10000"/>
          </a:bodyPr>
          <a:lstStyle/>
          <a:p>
            <a:pPr>
              <a:buNone/>
            </a:pPr>
            <a:r>
              <a:rPr lang="en-US" sz="2400" b="1" dirty="0" smtClean="0"/>
              <a:t>    </a:t>
            </a:r>
            <a:endParaRPr lang="en-US" sz="2400" dirty="0"/>
          </a:p>
          <a:p>
            <a:pPr lvl="0" hangingPunct="0"/>
            <a:r>
              <a:rPr lang="en-US" sz="2400" dirty="0"/>
              <a:t>PIC 18F4550 Microcontroller  </a:t>
            </a:r>
          </a:p>
          <a:p>
            <a:pPr lvl="0" hangingPunct="0"/>
            <a:r>
              <a:rPr lang="en-US" sz="2400" dirty="0"/>
              <a:t>RFID </a:t>
            </a:r>
            <a:r>
              <a:rPr lang="en-US" sz="2400" dirty="0" smtClean="0"/>
              <a:t>Cards </a:t>
            </a:r>
            <a:r>
              <a:rPr lang="en-US" sz="2400" dirty="0"/>
              <a:t>with RFID Reader  </a:t>
            </a:r>
          </a:p>
          <a:p>
            <a:pPr lvl="0" hangingPunct="0"/>
            <a:r>
              <a:rPr lang="en-US" sz="2400" dirty="0" smtClean="0"/>
              <a:t>4 x 4 Keypad</a:t>
            </a:r>
            <a:r>
              <a:rPr lang="en-US" sz="2400" dirty="0"/>
              <a:t> </a:t>
            </a:r>
          </a:p>
          <a:p>
            <a:pPr lvl="0" hangingPunct="0"/>
            <a:r>
              <a:rPr lang="en-US" sz="2400" dirty="0"/>
              <a:t>LCD  </a:t>
            </a:r>
            <a:r>
              <a:rPr lang="en-US" sz="2400" dirty="0" smtClean="0"/>
              <a:t>Display</a:t>
            </a:r>
            <a:endParaRPr lang="en-US" sz="2400" dirty="0"/>
          </a:p>
          <a:p>
            <a:pPr lvl="0" hangingPunct="0"/>
            <a:r>
              <a:rPr lang="en-US" sz="2400" dirty="0"/>
              <a:t>Wireless TX unit (RF </a:t>
            </a:r>
            <a:r>
              <a:rPr lang="en-US" sz="2400" dirty="0" smtClean="0"/>
              <a:t>2483.92 </a:t>
            </a:r>
            <a:r>
              <a:rPr lang="en-US" sz="2400" dirty="0"/>
              <a:t>MHZ) </a:t>
            </a:r>
          </a:p>
          <a:p>
            <a:pPr lvl="0" hangingPunct="0"/>
            <a:r>
              <a:rPr lang="en-US" sz="2400" dirty="0"/>
              <a:t>Wireless RX unit (in PC side) </a:t>
            </a:r>
            <a:endParaRPr lang="en-US" sz="2400" dirty="0" smtClean="0"/>
          </a:p>
          <a:p>
            <a:pPr lvl="0" hangingPunct="0"/>
            <a:r>
              <a:rPr lang="en-US" sz="2400" dirty="0" smtClean="0"/>
              <a:t>Buzzer</a:t>
            </a:r>
          </a:p>
          <a:p>
            <a:pPr lvl="0" hangingPunct="0"/>
            <a:r>
              <a:rPr lang="en-US" sz="2400" dirty="0" smtClean="0"/>
              <a:t>RS 232</a:t>
            </a:r>
          </a:p>
          <a:p>
            <a:pPr hangingPunct="0"/>
            <a:r>
              <a:rPr lang="en-US" sz="2400" dirty="0" smtClean="0"/>
              <a:t>Hyper terminal</a:t>
            </a:r>
          </a:p>
          <a:p>
            <a:pPr lvl="0" hangingPunct="0"/>
            <a:endParaRPr lang="en-US" sz="2400" dirty="0" smtClean="0"/>
          </a:p>
          <a:p>
            <a:pPr lvl="0" hangingPunct="0"/>
            <a:endParaRPr lang="en-US" sz="2400" dirty="0" smtClean="0"/>
          </a:p>
          <a:p>
            <a:pPr lvl="0" hangingPunct="0"/>
            <a:endParaRPr lang="en-US" sz="2400" dirty="0"/>
          </a:p>
          <a:p>
            <a:endParaRPr lang="en-US" sz="2400"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BLOCK DIAGRAM</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447800" y="2115344"/>
            <a:ext cx="6248400" cy="4029075"/>
          </a:xfrm>
          <a:prstGeom prst="rect">
            <a:avLst/>
          </a:prstGeom>
          <a:solidFill>
            <a:schemeClr val="bg1"/>
          </a:solidFill>
          <a:ln w="9525">
            <a:solidFill>
              <a:schemeClr val="bg1"/>
            </a:solidFill>
            <a:miter lim="800000"/>
            <a:headEnd/>
            <a:tailEnd/>
          </a:ln>
          <a:effectLst/>
        </p:spPr>
      </p:pic>
      <p:sp>
        <p:nvSpPr>
          <p:cNvPr id="5" name="Rectangle 4"/>
          <p:cNvSpPr/>
          <p:nvPr/>
        </p:nvSpPr>
        <p:spPr>
          <a:xfrm>
            <a:off x="5257800" y="3352800"/>
            <a:ext cx="17526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876800" y="3429000"/>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fontScale="90000"/>
          </a:bodyPr>
          <a:lstStyle/>
          <a:p>
            <a:pPr algn="ctr"/>
            <a:r>
              <a:rPr lang="en-IN" dirty="0" smtClean="0"/>
              <a:t>COMPONENTS USED AND WORKING</a:t>
            </a:r>
            <a:endParaRPr lang="en-IN"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dirty="0" smtClean="0"/>
              <a:t>Step 1:	 When system is turned on:            </a:t>
            </a:r>
          </a:p>
          <a:p>
            <a:pPr>
              <a:buNone/>
            </a:pPr>
            <a:r>
              <a:rPr lang="en-IN" sz="2000" dirty="0" smtClean="0">
                <a:latin typeface="Times New Roman" pitchFamily="18" charset="0"/>
                <a:cs typeface="Times New Roman" pitchFamily="18" charset="0"/>
              </a:rPr>
              <a:t>                                                                                                       LCD</a:t>
            </a:r>
            <a:r>
              <a:rPr lang="en-IN" dirty="0" smtClean="0">
                <a:latin typeface="Times New Roman" pitchFamily="18" charset="0"/>
                <a:cs typeface="Times New Roman" pitchFamily="18" charset="0"/>
              </a:rPr>
              <a:t>	</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sz="2400" dirty="0" smtClean="0"/>
              <a:t>										</a:t>
            </a:r>
          </a:p>
          <a:p>
            <a:pPr>
              <a:buNone/>
            </a:pPr>
            <a:r>
              <a:rPr lang="en-IN" dirty="0" smtClean="0"/>
              <a:t>Components: </a:t>
            </a:r>
            <a:r>
              <a:rPr lang="en-IN" dirty="0" smtClean="0">
                <a:solidFill>
                  <a:schemeClr val="accent2">
                    <a:lumMod val="50000"/>
                  </a:schemeClr>
                </a:solidFill>
                <a:latin typeface="Times New Roman" pitchFamily="18" charset="0"/>
                <a:cs typeface="Times New Roman" pitchFamily="18" charset="0"/>
              </a:rPr>
              <a:t>LCD </a:t>
            </a:r>
            <a:r>
              <a:rPr lang="en-IN" dirty="0" smtClean="0">
                <a:latin typeface="Times New Roman" pitchFamily="18" charset="0"/>
                <a:cs typeface="Times New Roman" pitchFamily="18" charset="0"/>
              </a:rPr>
              <a:t>: 16 x 4</a:t>
            </a:r>
          </a:p>
          <a:p>
            <a:pPr>
              <a:buNone/>
            </a:pPr>
            <a:r>
              <a:rPr lang="en-IN" dirty="0" smtClean="0">
                <a:solidFill>
                  <a:schemeClr val="accent3">
                    <a:lumMod val="50000"/>
                  </a:schemeClr>
                </a:solidFill>
                <a:cs typeface="Times New Roman" pitchFamily="18" charset="0"/>
              </a:rPr>
              <a:t>PIC 18F4550: </a:t>
            </a:r>
            <a:r>
              <a:rPr lang="en-IN" dirty="0" smtClean="0"/>
              <a:t>The various functions performed by the microcontroller PIC 18F4550 [7] are: </a:t>
            </a:r>
          </a:p>
          <a:p>
            <a:r>
              <a:rPr lang="en-IN" dirty="0" smtClean="0"/>
              <a:t>Storing data scanned by RFID system. </a:t>
            </a:r>
          </a:p>
          <a:p>
            <a:r>
              <a:rPr lang="en-IN" dirty="0" smtClean="0"/>
              <a:t>Sending this data to LCD for displaying output. </a:t>
            </a:r>
          </a:p>
          <a:p>
            <a:r>
              <a:rPr lang="en-IN" dirty="0" smtClean="0"/>
              <a:t>Providing the signals to the respective output devices.</a:t>
            </a:r>
            <a:r>
              <a:rPr lang="en-IN" dirty="0" smtClean="0">
                <a:solidFill>
                  <a:schemeClr val="accent3">
                    <a:lumMod val="50000"/>
                  </a:schemeClr>
                </a:solidFill>
                <a:cs typeface="Times New Roman" pitchFamily="18" charset="0"/>
              </a:rPr>
              <a:t>  </a:t>
            </a:r>
            <a:endParaRPr lang="en-IN" dirty="0">
              <a:solidFill>
                <a:schemeClr val="accent3">
                  <a:lumMod val="50000"/>
                </a:schemeClr>
              </a:solidFill>
              <a:cs typeface="Times New Roman" pitchFamily="18" charset="0"/>
            </a:endParaRPr>
          </a:p>
        </p:txBody>
      </p:sp>
      <p:sp>
        <p:nvSpPr>
          <p:cNvPr id="4" name="Rectangle 3"/>
          <p:cNvSpPr/>
          <p:nvPr/>
        </p:nvSpPr>
        <p:spPr>
          <a:xfrm>
            <a:off x="5791200" y="914400"/>
            <a:ext cx="29718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WELCOME</a:t>
            </a:r>
            <a:endParaRPr lang="en-IN" dirty="0">
              <a:solidFill>
                <a:schemeClr val="tx1"/>
              </a:solidFill>
            </a:endParaRPr>
          </a:p>
        </p:txBody>
      </p:sp>
      <p:cxnSp>
        <p:nvCxnSpPr>
          <p:cNvPr id="8" name="Straight Connector 7"/>
          <p:cNvCxnSpPr/>
          <p:nvPr/>
        </p:nvCxnSpPr>
        <p:spPr>
          <a:xfrm flipH="1">
            <a:off x="4648200" y="2209800"/>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276600" y="914400"/>
            <a:ext cx="13716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flipV="1">
            <a:off x="7391400" y="1676400"/>
            <a:ext cx="0" cy="533400"/>
          </a:xfrm>
          <a:prstGeom prst="line">
            <a:avLst/>
          </a:prstGeom>
          <a:ln w="38100">
            <a:solidFill>
              <a:schemeClr val="tx1"/>
            </a:solidFill>
          </a:ln>
        </p:spPr>
        <p:style>
          <a:lnRef idx="1">
            <a:schemeClr val="accent6"/>
          </a:lnRef>
          <a:fillRef idx="0">
            <a:schemeClr val="accent6"/>
          </a:fillRef>
          <a:effectRef idx="0">
            <a:schemeClr val="accent6"/>
          </a:effectRef>
          <a:fontRef idx="minor">
            <a:schemeClr val="tx1"/>
          </a:fontRef>
        </p:style>
      </p:cxnSp>
      <p:sp>
        <p:nvSpPr>
          <p:cNvPr id="28" name="TextBox 27"/>
          <p:cNvSpPr txBox="1"/>
          <p:nvPr/>
        </p:nvSpPr>
        <p:spPr>
          <a:xfrm>
            <a:off x="3352800" y="1371600"/>
            <a:ext cx="160020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PIC </a:t>
            </a:r>
          </a:p>
          <a:p>
            <a:r>
              <a:rPr lang="en-IN" dirty="0" smtClean="0">
                <a:latin typeface="Times New Roman" pitchFamily="18" charset="0"/>
                <a:cs typeface="Times New Roman" pitchFamily="18" charset="0"/>
              </a:rPr>
              <a:t>18F4550 </a:t>
            </a:r>
            <a:endParaRPr lang="en-IN"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p:spPr>
        <p:txBody>
          <a:bodyPr/>
          <a:lstStyle/>
          <a:p>
            <a:pPr>
              <a:buNone/>
            </a:pPr>
            <a:r>
              <a:rPr lang="en-IN" dirty="0" smtClean="0"/>
              <a:t>STEP 2: The system asks the customer to enter the price limit. If the amount exceeds the set limit then the buzzer notifies the user.																																																																							</a:t>
            </a:r>
          </a:p>
          <a:p>
            <a:pPr>
              <a:buNone/>
            </a:pPr>
            <a:r>
              <a:rPr lang="en-IN" dirty="0" smtClean="0"/>
              <a:t>Components: </a:t>
            </a:r>
            <a:r>
              <a:rPr lang="en-IN" dirty="0" smtClean="0">
                <a:solidFill>
                  <a:schemeClr val="accent3">
                    <a:lumMod val="50000"/>
                  </a:schemeClr>
                </a:solidFill>
              </a:rPr>
              <a:t>4 x 4 matrix keypad </a:t>
            </a:r>
            <a:r>
              <a:rPr lang="en-IN" dirty="0" smtClean="0"/>
              <a:t>– The  16-button keypad provides a useful human interface component for microcontroller</a:t>
            </a:r>
          </a:p>
          <a:p>
            <a:pPr>
              <a:buNone/>
            </a:pPr>
            <a:r>
              <a:rPr lang="en-IN" dirty="0" smtClean="0">
                <a:solidFill>
                  <a:schemeClr val="accent3">
                    <a:lumMod val="50000"/>
                  </a:schemeClr>
                </a:solidFill>
              </a:rPr>
              <a:t>Buzzer</a:t>
            </a:r>
            <a:r>
              <a:rPr lang="en-IN" dirty="0" smtClean="0"/>
              <a:t>  - PS12 Type buzzer which consumes low power.</a:t>
            </a:r>
            <a:endParaRPr lang="en-IN" dirty="0"/>
          </a:p>
        </p:txBody>
      </p:sp>
      <p:sp>
        <p:nvSpPr>
          <p:cNvPr id="4" name="TextBox 3"/>
          <p:cNvSpPr txBox="1"/>
          <p:nvPr/>
        </p:nvSpPr>
        <p:spPr>
          <a:xfrm>
            <a:off x="533400" y="2209800"/>
            <a:ext cx="2286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4 x 4 matrix keypad</a:t>
            </a:r>
            <a:endParaRPr lang="en-IN" dirty="0">
              <a:latin typeface="Times New Roman" pitchFamily="18" charset="0"/>
              <a:cs typeface="Times New Roman" pitchFamily="18" charset="0"/>
            </a:endParaRPr>
          </a:p>
        </p:txBody>
      </p:sp>
      <p:sp>
        <p:nvSpPr>
          <p:cNvPr id="5" name="Rectangle 4"/>
          <p:cNvSpPr/>
          <p:nvPr/>
        </p:nvSpPr>
        <p:spPr>
          <a:xfrm>
            <a:off x="5791200" y="2209800"/>
            <a:ext cx="29718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PLZ ENTER AMT: </a:t>
            </a:r>
            <a:r>
              <a:rPr lang="en-IN" dirty="0" smtClean="0">
                <a:solidFill>
                  <a:schemeClr val="tx1"/>
                </a:solidFill>
                <a:latin typeface="Times New Roman" pitchFamily="18" charset="0"/>
                <a:cs typeface="Times New Roman" pitchFamily="18" charset="0"/>
              </a:rPr>
              <a:t>1000</a:t>
            </a:r>
            <a:endParaRPr lang="en-IN" dirty="0">
              <a:solidFill>
                <a:schemeClr val="tx1"/>
              </a:solidFill>
              <a:latin typeface="Times New Roman" pitchFamily="18" charset="0"/>
              <a:cs typeface="Times New Roman" pitchFamily="18" charset="0"/>
            </a:endParaRPr>
          </a:p>
        </p:txBody>
      </p:sp>
      <p:cxnSp>
        <p:nvCxnSpPr>
          <p:cNvPr id="6" name="Straight Connector 5"/>
          <p:cNvCxnSpPr/>
          <p:nvPr/>
        </p:nvCxnSpPr>
        <p:spPr>
          <a:xfrm flipH="1">
            <a:off x="4648200" y="3657600"/>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76600" y="2209800"/>
            <a:ext cx="13716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flipV="1">
            <a:off x="7391400" y="2971800"/>
            <a:ext cx="0" cy="68580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762000" y="2667000"/>
            <a:ext cx="1371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a:stCxn id="9" idx="0"/>
            <a:endCxn id="9" idx="2"/>
          </p:cNvCxnSpPr>
          <p:nvPr/>
        </p:nvCxnSpPr>
        <p:spPr>
          <a:xfrm>
            <a:off x="1447800" y="26670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2667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43000" y="2667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1"/>
            <a:endCxn id="9" idx="3"/>
          </p:cNvCxnSpPr>
          <p:nvPr/>
        </p:nvCxnSpPr>
        <p:spPr>
          <a:xfrm>
            <a:off x="762000" y="33147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 y="2971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2000" y="36576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7" idx="1"/>
          </p:cNvCxnSpPr>
          <p:nvPr/>
        </p:nvCxnSpPr>
        <p:spPr>
          <a:xfrm>
            <a:off x="2133600" y="331470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29000" y="2895600"/>
            <a:ext cx="160020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PIC </a:t>
            </a:r>
          </a:p>
          <a:p>
            <a:r>
              <a:rPr lang="en-IN" dirty="0" smtClean="0">
                <a:latin typeface="Times New Roman" pitchFamily="18" charset="0"/>
                <a:cs typeface="Times New Roman" pitchFamily="18" charset="0"/>
              </a:rPr>
              <a:t>18F4550 </a:t>
            </a:r>
            <a:endParaRPr lang="en-IN" dirty="0">
              <a:latin typeface="Times New Roman" pitchFamily="18" charset="0"/>
              <a:cs typeface="Times New Roman" pitchFamily="18" charset="0"/>
            </a:endParaRPr>
          </a:p>
        </p:txBody>
      </p:sp>
      <p:sp>
        <p:nvSpPr>
          <p:cNvPr id="18" name="Trapezoid 17"/>
          <p:cNvSpPr/>
          <p:nvPr/>
        </p:nvSpPr>
        <p:spPr>
          <a:xfrm rot="16200000">
            <a:off x="5600700" y="3924300"/>
            <a:ext cx="609600" cy="533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5486400" y="4038600"/>
            <a:ext cx="152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p:cNvCxnSpPr>
            <a:stCxn id="19" idx="1"/>
          </p:cNvCxnSpPr>
          <p:nvPr/>
        </p:nvCxnSpPr>
        <p:spPr>
          <a:xfrm flipH="1">
            <a:off x="4648200" y="4191000"/>
            <a:ext cx="838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48400" y="4038600"/>
            <a:ext cx="1295400" cy="369332"/>
          </a:xfrm>
          <a:prstGeom prst="rect">
            <a:avLst/>
          </a:prstGeom>
          <a:noFill/>
        </p:spPr>
        <p:txBody>
          <a:bodyPr wrap="square" rtlCol="0">
            <a:spAutoFit/>
          </a:bodyPr>
          <a:lstStyle/>
          <a:p>
            <a:r>
              <a:rPr lang="en-IN" dirty="0" smtClean="0"/>
              <a:t>Buzzer</a:t>
            </a:r>
            <a:endParaRPr lang="en-IN" dirty="0"/>
          </a:p>
        </p:txBody>
      </p:sp>
      <p:sp>
        <p:nvSpPr>
          <p:cNvPr id="23" name="TextBox 22"/>
          <p:cNvSpPr txBox="1"/>
          <p:nvPr/>
        </p:nvSpPr>
        <p:spPr>
          <a:xfrm>
            <a:off x="6553200" y="1752600"/>
            <a:ext cx="19812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16 x 4 LCD</a:t>
            </a:r>
            <a:endParaRPr lang="en-IN"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fontScale="70000" lnSpcReduction="20000"/>
          </a:bodyPr>
          <a:lstStyle/>
          <a:p>
            <a:endParaRPr lang="en-IN" dirty="0" smtClean="0"/>
          </a:p>
          <a:p>
            <a:r>
              <a:rPr lang="en-IN" sz="3400" dirty="0" smtClean="0"/>
              <a:t>If total bill amount exceeds the previously set price limit</a:t>
            </a:r>
            <a:r>
              <a:rPr lang="en-IN" dirty="0" smtClean="0"/>
              <a:t>																																																																																																								</a:t>
            </a:r>
          </a:p>
          <a:p>
            <a:endParaRPr lang="en-IN" dirty="0" smtClean="0"/>
          </a:p>
          <a:p>
            <a:endParaRPr lang="en-IN" dirty="0" smtClean="0"/>
          </a:p>
          <a:p>
            <a:endParaRPr lang="en-IN" dirty="0" smtClean="0"/>
          </a:p>
          <a:p>
            <a:endParaRPr lang="en-IN" dirty="0" smtClean="0"/>
          </a:p>
          <a:p>
            <a:endParaRPr lang="en-IN" dirty="0" smtClean="0"/>
          </a:p>
          <a:p>
            <a:r>
              <a:rPr lang="en-IN" sz="3400" dirty="0" smtClean="0"/>
              <a:t>Buzzer is used just for the purpose of notifying the user. The user can still continue shopping.																				</a:t>
            </a:r>
          </a:p>
          <a:p>
            <a:pPr>
              <a:buNone/>
            </a:pPr>
            <a:endParaRPr lang="en-IN" dirty="0"/>
          </a:p>
        </p:txBody>
      </p:sp>
      <p:sp>
        <p:nvSpPr>
          <p:cNvPr id="4" name="TextBox 3"/>
          <p:cNvSpPr txBox="1"/>
          <p:nvPr/>
        </p:nvSpPr>
        <p:spPr>
          <a:xfrm>
            <a:off x="533400" y="2209800"/>
            <a:ext cx="22860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4 x 4 matrix keypad</a:t>
            </a:r>
            <a:endParaRPr lang="en-IN" dirty="0">
              <a:latin typeface="Times New Roman" pitchFamily="18" charset="0"/>
              <a:cs typeface="Times New Roman" pitchFamily="18" charset="0"/>
            </a:endParaRPr>
          </a:p>
        </p:txBody>
      </p:sp>
      <p:sp>
        <p:nvSpPr>
          <p:cNvPr id="5" name="Rectangle 4"/>
          <p:cNvSpPr/>
          <p:nvPr/>
        </p:nvSpPr>
        <p:spPr>
          <a:xfrm>
            <a:off x="5791200" y="2209800"/>
            <a:ext cx="29718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EXCEEDS</a:t>
            </a:r>
            <a:endParaRPr lang="en-IN" dirty="0">
              <a:solidFill>
                <a:schemeClr val="tx1"/>
              </a:solidFill>
              <a:latin typeface="Times New Roman" pitchFamily="18" charset="0"/>
              <a:cs typeface="Times New Roman" pitchFamily="18" charset="0"/>
            </a:endParaRPr>
          </a:p>
        </p:txBody>
      </p:sp>
      <p:cxnSp>
        <p:nvCxnSpPr>
          <p:cNvPr id="6" name="Straight Connector 5"/>
          <p:cNvCxnSpPr/>
          <p:nvPr/>
        </p:nvCxnSpPr>
        <p:spPr>
          <a:xfrm flipH="1">
            <a:off x="4648200" y="3657600"/>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76600" y="2209800"/>
            <a:ext cx="13716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p:nvCxnSpPr>
        <p:spPr>
          <a:xfrm flipV="1">
            <a:off x="7391400" y="2971800"/>
            <a:ext cx="0" cy="68580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9" name="Rectangle 8"/>
          <p:cNvSpPr/>
          <p:nvPr/>
        </p:nvSpPr>
        <p:spPr>
          <a:xfrm>
            <a:off x="762000" y="2667000"/>
            <a:ext cx="13716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a:stCxn id="9" idx="0"/>
            <a:endCxn id="9" idx="2"/>
          </p:cNvCxnSpPr>
          <p:nvPr/>
        </p:nvCxnSpPr>
        <p:spPr>
          <a:xfrm>
            <a:off x="1447800" y="26670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2667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43000" y="2667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1"/>
            <a:endCxn id="9" idx="3"/>
          </p:cNvCxnSpPr>
          <p:nvPr/>
        </p:nvCxnSpPr>
        <p:spPr>
          <a:xfrm>
            <a:off x="762000" y="33147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 y="2971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2000" y="36576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7" idx="1"/>
          </p:cNvCxnSpPr>
          <p:nvPr/>
        </p:nvCxnSpPr>
        <p:spPr>
          <a:xfrm>
            <a:off x="2133600" y="331470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29000" y="2895600"/>
            <a:ext cx="160020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PIC </a:t>
            </a:r>
          </a:p>
          <a:p>
            <a:r>
              <a:rPr lang="en-IN" dirty="0" smtClean="0">
                <a:latin typeface="Times New Roman" pitchFamily="18" charset="0"/>
                <a:cs typeface="Times New Roman" pitchFamily="18" charset="0"/>
              </a:rPr>
              <a:t>18F4550 </a:t>
            </a:r>
            <a:endParaRPr lang="en-IN" dirty="0">
              <a:latin typeface="Times New Roman" pitchFamily="18" charset="0"/>
              <a:cs typeface="Times New Roman" pitchFamily="18" charset="0"/>
            </a:endParaRPr>
          </a:p>
        </p:txBody>
      </p:sp>
      <p:sp>
        <p:nvSpPr>
          <p:cNvPr id="18" name="Trapezoid 17"/>
          <p:cNvSpPr/>
          <p:nvPr/>
        </p:nvSpPr>
        <p:spPr>
          <a:xfrm rot="16200000">
            <a:off x="5600700" y="3924300"/>
            <a:ext cx="609600" cy="53340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5486400" y="4038600"/>
            <a:ext cx="1524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a:stCxn id="19" idx="1"/>
          </p:cNvCxnSpPr>
          <p:nvPr/>
        </p:nvCxnSpPr>
        <p:spPr>
          <a:xfrm flipH="1">
            <a:off x="4648200" y="4191000"/>
            <a:ext cx="838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43600" y="4800600"/>
            <a:ext cx="1295400" cy="369332"/>
          </a:xfrm>
          <a:prstGeom prst="rect">
            <a:avLst/>
          </a:prstGeom>
          <a:noFill/>
        </p:spPr>
        <p:txBody>
          <a:bodyPr wrap="square" rtlCol="0">
            <a:spAutoFit/>
          </a:bodyPr>
          <a:lstStyle/>
          <a:p>
            <a:r>
              <a:rPr lang="en-IN" dirty="0" smtClean="0"/>
              <a:t>Buzzer</a:t>
            </a:r>
            <a:endParaRPr lang="en-IN" dirty="0"/>
          </a:p>
        </p:txBody>
      </p:sp>
      <p:sp>
        <p:nvSpPr>
          <p:cNvPr id="22" name="TextBox 21"/>
          <p:cNvSpPr txBox="1"/>
          <p:nvPr/>
        </p:nvSpPr>
        <p:spPr>
          <a:xfrm>
            <a:off x="6553200" y="1752600"/>
            <a:ext cx="19812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16 x 4 LCD</a:t>
            </a:r>
            <a:endParaRPr lang="en-IN" dirty="0">
              <a:latin typeface="Times New Roman" pitchFamily="18" charset="0"/>
              <a:cs typeface="Times New Roman" pitchFamily="18" charset="0"/>
            </a:endParaRPr>
          </a:p>
        </p:txBody>
      </p:sp>
      <p:sp>
        <p:nvSpPr>
          <p:cNvPr id="25" name="Freeform 24"/>
          <p:cNvSpPr/>
          <p:nvPr/>
        </p:nvSpPr>
        <p:spPr>
          <a:xfrm>
            <a:off x="6324600" y="3962400"/>
            <a:ext cx="490025" cy="633046"/>
          </a:xfrm>
          <a:custGeom>
            <a:avLst/>
            <a:gdLst>
              <a:gd name="connsiteX0" fmla="*/ 16413 w 490025"/>
              <a:gd name="connsiteY0" fmla="*/ 0 h 633046"/>
              <a:gd name="connsiteX1" fmla="*/ 480647 w 490025"/>
              <a:gd name="connsiteY1" fmla="*/ 267286 h 633046"/>
              <a:gd name="connsiteX2" fmla="*/ 72683 w 490025"/>
              <a:gd name="connsiteY2" fmla="*/ 576775 h 633046"/>
              <a:gd name="connsiteX3" fmla="*/ 44548 w 490025"/>
              <a:gd name="connsiteY3" fmla="*/ 604911 h 633046"/>
            </a:gdLst>
            <a:ahLst/>
            <a:cxnLst>
              <a:cxn ang="0">
                <a:pos x="connsiteX0" y="connsiteY0"/>
              </a:cxn>
              <a:cxn ang="0">
                <a:pos x="connsiteX1" y="connsiteY1"/>
              </a:cxn>
              <a:cxn ang="0">
                <a:pos x="connsiteX2" y="connsiteY2"/>
              </a:cxn>
              <a:cxn ang="0">
                <a:pos x="connsiteX3" y="connsiteY3"/>
              </a:cxn>
            </a:cxnLst>
            <a:rect l="l" t="t" r="r" b="b"/>
            <a:pathLst>
              <a:path w="490025" h="633046">
                <a:moveTo>
                  <a:pt x="16413" y="0"/>
                </a:moveTo>
                <a:cubicBezTo>
                  <a:pt x="243841" y="85578"/>
                  <a:pt x="471269" y="171157"/>
                  <a:pt x="480647" y="267286"/>
                </a:cubicBezTo>
                <a:cubicBezTo>
                  <a:pt x="490025" y="363415"/>
                  <a:pt x="145366" y="520504"/>
                  <a:pt x="72683" y="576775"/>
                </a:cubicBezTo>
                <a:cubicBezTo>
                  <a:pt x="0" y="633046"/>
                  <a:pt x="22274" y="618978"/>
                  <a:pt x="44548" y="604911"/>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Freeform 25"/>
          <p:cNvSpPr/>
          <p:nvPr/>
        </p:nvSpPr>
        <p:spPr>
          <a:xfrm>
            <a:off x="6341013" y="4117144"/>
            <a:ext cx="286043" cy="309490"/>
          </a:xfrm>
          <a:custGeom>
            <a:avLst/>
            <a:gdLst>
              <a:gd name="connsiteX0" fmla="*/ 0 w 286043"/>
              <a:gd name="connsiteY0" fmla="*/ 0 h 309490"/>
              <a:gd name="connsiteX1" fmla="*/ 281354 w 286043"/>
              <a:gd name="connsiteY1" fmla="*/ 84407 h 309490"/>
              <a:gd name="connsiteX2" fmla="*/ 28135 w 286043"/>
              <a:gd name="connsiteY2" fmla="*/ 309490 h 309490"/>
              <a:gd name="connsiteX3" fmla="*/ 28135 w 286043"/>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286043" h="309490">
                <a:moveTo>
                  <a:pt x="0" y="0"/>
                </a:moveTo>
                <a:cubicBezTo>
                  <a:pt x="138332" y="16412"/>
                  <a:pt x="276665" y="32825"/>
                  <a:pt x="281354" y="84407"/>
                </a:cubicBezTo>
                <a:cubicBezTo>
                  <a:pt x="286043" y="135989"/>
                  <a:pt x="28135" y="309490"/>
                  <a:pt x="28135" y="309490"/>
                </a:cubicBezTo>
                <a:lnTo>
                  <a:pt x="28135" y="309490"/>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Freeform 26"/>
          <p:cNvSpPr/>
          <p:nvPr/>
        </p:nvSpPr>
        <p:spPr>
          <a:xfrm>
            <a:off x="6298810" y="4224997"/>
            <a:ext cx="147711" cy="145366"/>
          </a:xfrm>
          <a:custGeom>
            <a:avLst/>
            <a:gdLst>
              <a:gd name="connsiteX0" fmla="*/ 0 w 147711"/>
              <a:gd name="connsiteY0" fmla="*/ 4689 h 145366"/>
              <a:gd name="connsiteX1" fmla="*/ 140677 w 147711"/>
              <a:gd name="connsiteY1" fmla="*/ 18757 h 145366"/>
              <a:gd name="connsiteX2" fmla="*/ 42203 w 147711"/>
              <a:gd name="connsiteY2" fmla="*/ 117231 h 145366"/>
              <a:gd name="connsiteX3" fmla="*/ 42203 w 147711"/>
              <a:gd name="connsiteY3" fmla="*/ 117231 h 145366"/>
              <a:gd name="connsiteX4" fmla="*/ 42203 w 147711"/>
              <a:gd name="connsiteY4" fmla="*/ 145366 h 145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711" h="145366">
                <a:moveTo>
                  <a:pt x="0" y="4689"/>
                </a:moveTo>
                <a:cubicBezTo>
                  <a:pt x="66821" y="2344"/>
                  <a:pt x="133643" y="0"/>
                  <a:pt x="140677" y="18757"/>
                </a:cubicBezTo>
                <a:cubicBezTo>
                  <a:pt x="147711" y="37514"/>
                  <a:pt x="42203" y="117231"/>
                  <a:pt x="42203" y="117231"/>
                </a:cubicBezTo>
                <a:lnTo>
                  <a:pt x="42203" y="117231"/>
                </a:lnTo>
                <a:lnTo>
                  <a:pt x="42203" y="145366"/>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lstStyle/>
          <a:p>
            <a:pPr>
              <a:buNone/>
            </a:pPr>
            <a:r>
              <a:rPr lang="en-IN" dirty="0" smtClean="0"/>
              <a:t>Step 3: Scan products		</a:t>
            </a:r>
          </a:p>
          <a:p>
            <a:pPr>
              <a:buNone/>
            </a:pPr>
            <a:endParaRPr lang="en-IN" dirty="0" smtClean="0"/>
          </a:p>
          <a:p>
            <a:pPr>
              <a:buNone/>
            </a:pPr>
            <a:r>
              <a:rPr lang="en-IN" dirty="0" smtClean="0"/>
              <a:t>																																																																</a:t>
            </a:r>
          </a:p>
          <a:p>
            <a:pPr>
              <a:buNone/>
            </a:pPr>
            <a:r>
              <a:rPr lang="en-IN" dirty="0" smtClean="0"/>
              <a:t>Components: </a:t>
            </a:r>
            <a:r>
              <a:rPr lang="en-IN" dirty="0" smtClean="0">
                <a:solidFill>
                  <a:schemeClr val="accent3">
                    <a:lumMod val="50000"/>
                  </a:schemeClr>
                </a:solidFill>
              </a:rPr>
              <a:t>RFID Reader: </a:t>
            </a:r>
            <a:r>
              <a:rPr lang="en-IN" dirty="0" smtClean="0"/>
              <a:t>RFID readers are high performance proximity readers with operating frequency of 125 kHz.</a:t>
            </a:r>
          </a:p>
          <a:p>
            <a:pPr>
              <a:buNone/>
            </a:pPr>
            <a:r>
              <a:rPr lang="en-IN" dirty="0" smtClean="0">
                <a:solidFill>
                  <a:schemeClr val="accent3">
                    <a:lumMod val="50000"/>
                  </a:schemeClr>
                </a:solidFill>
              </a:rPr>
              <a:t>RFID Tag:</a:t>
            </a:r>
            <a:r>
              <a:rPr lang="en-IN" dirty="0" smtClean="0"/>
              <a:t> is used for the purpose of identifying and tracking the object </a:t>
            </a:r>
            <a:endParaRPr lang="en-IN" dirty="0"/>
          </a:p>
        </p:txBody>
      </p:sp>
      <p:sp>
        <p:nvSpPr>
          <p:cNvPr id="4" name="Rectangle 3"/>
          <p:cNvSpPr/>
          <p:nvPr/>
        </p:nvSpPr>
        <p:spPr>
          <a:xfrm>
            <a:off x="5638800" y="2133600"/>
            <a:ext cx="31242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000" dirty="0">
              <a:solidFill>
                <a:schemeClr val="tx1"/>
              </a:solidFill>
              <a:latin typeface="Times New Roman" pitchFamily="18" charset="0"/>
              <a:cs typeface="Times New Roman" pitchFamily="18" charset="0"/>
            </a:endParaRPr>
          </a:p>
        </p:txBody>
      </p:sp>
      <p:cxnSp>
        <p:nvCxnSpPr>
          <p:cNvPr id="5" name="Straight Connector 4"/>
          <p:cNvCxnSpPr/>
          <p:nvPr/>
        </p:nvCxnSpPr>
        <p:spPr>
          <a:xfrm flipH="1">
            <a:off x="4648200" y="3657600"/>
            <a:ext cx="2743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76600" y="2209800"/>
            <a:ext cx="1371600" cy="2209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429000" y="2895600"/>
            <a:ext cx="160020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PIC </a:t>
            </a:r>
          </a:p>
          <a:p>
            <a:r>
              <a:rPr lang="en-IN" dirty="0" smtClean="0">
                <a:latin typeface="Times New Roman" pitchFamily="18" charset="0"/>
                <a:cs typeface="Times New Roman" pitchFamily="18" charset="0"/>
              </a:rPr>
              <a:t>18F4550 </a:t>
            </a:r>
            <a:endParaRPr lang="en-IN" dirty="0">
              <a:latin typeface="Times New Roman" pitchFamily="18" charset="0"/>
              <a:cs typeface="Times New Roman" pitchFamily="18" charset="0"/>
            </a:endParaRPr>
          </a:p>
        </p:txBody>
      </p:sp>
      <p:cxnSp>
        <p:nvCxnSpPr>
          <p:cNvPr id="9" name="Straight Connector 8"/>
          <p:cNvCxnSpPr/>
          <p:nvPr/>
        </p:nvCxnSpPr>
        <p:spPr>
          <a:xfrm flipV="1">
            <a:off x="7391400" y="2971800"/>
            <a:ext cx="0" cy="68580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5715000" y="2209800"/>
            <a:ext cx="297180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KURKURE       RS.20</a:t>
            </a:r>
          </a:p>
          <a:p>
            <a:r>
              <a:rPr lang="en-IN" dirty="0" smtClean="0">
                <a:latin typeface="Times New Roman" pitchFamily="18" charset="0"/>
                <a:cs typeface="Times New Roman" pitchFamily="18" charset="0"/>
              </a:rPr>
              <a:t>58212	           TB:0020</a:t>
            </a:r>
            <a:endParaRPr lang="en-IN" dirty="0">
              <a:latin typeface="Times New Roman" pitchFamily="18" charset="0"/>
              <a:cs typeface="Times New Roman" pitchFamily="18" charset="0"/>
            </a:endParaRPr>
          </a:p>
        </p:txBody>
      </p:sp>
      <p:sp>
        <p:nvSpPr>
          <p:cNvPr id="12" name="Rectangle 11"/>
          <p:cNvSpPr/>
          <p:nvPr/>
        </p:nvSpPr>
        <p:spPr>
          <a:xfrm>
            <a:off x="762000" y="3276600"/>
            <a:ext cx="12954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RFID Reader</a:t>
            </a:r>
            <a:endParaRPr lang="en-IN" dirty="0">
              <a:solidFill>
                <a:schemeClr val="tx1"/>
              </a:solidFill>
            </a:endParaRPr>
          </a:p>
        </p:txBody>
      </p:sp>
      <p:sp>
        <p:nvSpPr>
          <p:cNvPr id="13" name="Rounded Rectangle 12"/>
          <p:cNvSpPr/>
          <p:nvPr/>
        </p:nvSpPr>
        <p:spPr>
          <a:xfrm>
            <a:off x="457200" y="2133600"/>
            <a:ext cx="21336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990600" y="2209800"/>
            <a:ext cx="1066800"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RFID Tag</a:t>
            </a:r>
            <a:endParaRPr lang="en-IN" dirty="0">
              <a:solidFill>
                <a:schemeClr val="tx1"/>
              </a:solidFill>
            </a:endParaRPr>
          </a:p>
        </p:txBody>
      </p:sp>
      <p:sp>
        <p:nvSpPr>
          <p:cNvPr id="21" name="TextBox 20"/>
          <p:cNvSpPr txBox="1"/>
          <p:nvPr/>
        </p:nvSpPr>
        <p:spPr>
          <a:xfrm>
            <a:off x="838200" y="1676400"/>
            <a:ext cx="1447800" cy="369332"/>
          </a:xfrm>
          <a:prstGeom prst="rect">
            <a:avLst/>
          </a:prstGeom>
          <a:noFill/>
        </p:spPr>
        <p:txBody>
          <a:bodyPr wrap="square" rtlCol="0">
            <a:spAutoFit/>
          </a:bodyPr>
          <a:lstStyle/>
          <a:p>
            <a:r>
              <a:rPr lang="en-IN" dirty="0" smtClean="0"/>
              <a:t>Product</a:t>
            </a:r>
            <a:endParaRPr lang="en-IN" dirty="0"/>
          </a:p>
        </p:txBody>
      </p:sp>
      <p:sp>
        <p:nvSpPr>
          <p:cNvPr id="22" name="TextBox 21"/>
          <p:cNvSpPr txBox="1"/>
          <p:nvPr/>
        </p:nvSpPr>
        <p:spPr>
          <a:xfrm>
            <a:off x="6324600" y="1676400"/>
            <a:ext cx="19812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16 x 4 LCD</a:t>
            </a:r>
            <a:endParaRPr lang="en-IN" dirty="0">
              <a:latin typeface="Times New Roman" pitchFamily="18" charset="0"/>
              <a:cs typeface="Times New Roman" pitchFamily="18" charset="0"/>
            </a:endParaRPr>
          </a:p>
        </p:txBody>
      </p:sp>
      <p:cxnSp>
        <p:nvCxnSpPr>
          <p:cNvPr id="16" name="Straight Connector 15"/>
          <p:cNvCxnSpPr/>
          <p:nvPr/>
        </p:nvCxnSpPr>
        <p:spPr>
          <a:xfrm flipH="1">
            <a:off x="2057400" y="3733800"/>
            <a:ext cx="1219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561</TotalTime>
  <Words>514</Words>
  <Application>Microsoft Office PowerPoint</Application>
  <PresentationFormat>On-screen Show (4:3)</PresentationFormat>
  <Paragraphs>142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 RFID BASED SUPERMARKET AUTOMATION SYSTEM</vt:lpstr>
      <vt:lpstr>CONCEPT</vt:lpstr>
      <vt:lpstr>REQUIREMENTS</vt:lpstr>
      <vt:lpstr>BLOCK DIAGRAM</vt:lpstr>
      <vt:lpstr>COMPONENTS USED AND WORKING</vt:lpstr>
      <vt:lpstr>Slide 6</vt:lpstr>
      <vt:lpstr>Slide 7</vt:lpstr>
      <vt:lpstr>Slide 8</vt:lpstr>
      <vt:lpstr>Slide 9</vt:lpstr>
      <vt:lpstr>Slide 10</vt:lpstr>
      <vt:lpstr>Slide 11</vt:lpstr>
      <vt:lpstr>Slide 12</vt:lpstr>
      <vt:lpstr>ADVANTAGES &amp; DISADVANTAGES</vt:lpstr>
      <vt:lpstr>APPLICATIONS</vt:lpstr>
      <vt:lpstr>FUTURE SCOPE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SUPERMARKET AUTOMATION</dc:title>
  <dc:creator>Adv.Agarwal</dc:creator>
  <cp:lastModifiedBy>admin</cp:lastModifiedBy>
  <cp:revision>57</cp:revision>
  <dcterms:created xsi:type="dcterms:W3CDTF">2015-04-06T08:20:24Z</dcterms:created>
  <dcterms:modified xsi:type="dcterms:W3CDTF">2017-12-21T01:32:07Z</dcterms:modified>
</cp:coreProperties>
</file>