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0" r:id="rId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38" d="100"/>
          <a:sy n="138" d="100"/>
        </p:scale>
        <p:origin x="88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1CF36-FE42-49CD-B819-59BE89BCF328}" type="datetimeFigureOut">
              <a:rPr lang="en-IN" smtClean="0"/>
              <a:t>29-05-2021</a:t>
            </a:fld>
            <a:endParaRPr lang="en-IN"/>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8E97F-EBFD-4B3F-9C3F-6FA8C56DBB63}" type="slidenum">
              <a:rPr lang="en-IN" smtClean="0"/>
              <a:t>‹#›</a:t>
            </a:fld>
            <a:endParaRPr lang="en-IN"/>
          </a:p>
        </p:txBody>
      </p:sp>
    </p:spTree>
    <p:extLst>
      <p:ext uri="{BB962C8B-B14F-4D97-AF65-F5344CB8AC3E}">
        <p14:creationId xmlns:p14="http://schemas.microsoft.com/office/powerpoint/2010/main" val="184282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471738" y="766763"/>
            <a:ext cx="2160587"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8888A0-5AB8-4D4C-BF91-15ADF3D5145D}"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E7BC7-3D52-4C1C-B08E-B8063FA27F1F}" type="slidenum">
              <a:rPr lang="en-IN" smtClean="0"/>
              <a:t>‹#›</a:t>
            </a:fld>
            <a:endParaRPr lang="en-IN"/>
          </a:p>
        </p:txBody>
      </p:sp>
    </p:spTree>
    <p:extLst>
      <p:ext uri="{BB962C8B-B14F-4D97-AF65-F5344CB8AC3E}">
        <p14:creationId xmlns:p14="http://schemas.microsoft.com/office/powerpoint/2010/main" val="221172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8888A0-5AB8-4D4C-BF91-15ADF3D5145D}"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E7BC7-3D52-4C1C-B08E-B8063FA27F1F}" type="slidenum">
              <a:rPr lang="en-IN" smtClean="0"/>
              <a:t>‹#›</a:t>
            </a:fld>
            <a:endParaRPr lang="en-IN"/>
          </a:p>
        </p:txBody>
      </p:sp>
    </p:spTree>
    <p:extLst>
      <p:ext uri="{BB962C8B-B14F-4D97-AF65-F5344CB8AC3E}">
        <p14:creationId xmlns:p14="http://schemas.microsoft.com/office/powerpoint/2010/main" val="33826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8888A0-5AB8-4D4C-BF91-15ADF3D5145D}"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E7BC7-3D52-4C1C-B08E-B8063FA27F1F}" type="slidenum">
              <a:rPr lang="en-IN" smtClean="0"/>
              <a:t>‹#›</a:t>
            </a:fld>
            <a:endParaRPr lang="en-IN"/>
          </a:p>
        </p:txBody>
      </p:sp>
    </p:spTree>
    <p:extLst>
      <p:ext uri="{BB962C8B-B14F-4D97-AF65-F5344CB8AC3E}">
        <p14:creationId xmlns:p14="http://schemas.microsoft.com/office/powerpoint/2010/main" val="167098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3492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8888A0-5AB8-4D4C-BF91-15ADF3D5145D}"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E7BC7-3D52-4C1C-B08E-B8063FA27F1F}" type="slidenum">
              <a:rPr lang="en-IN" smtClean="0"/>
              <a:t>‹#›</a:t>
            </a:fld>
            <a:endParaRPr lang="en-IN"/>
          </a:p>
        </p:txBody>
      </p:sp>
    </p:spTree>
    <p:extLst>
      <p:ext uri="{BB962C8B-B14F-4D97-AF65-F5344CB8AC3E}">
        <p14:creationId xmlns:p14="http://schemas.microsoft.com/office/powerpoint/2010/main" val="143361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8888A0-5AB8-4D4C-BF91-15ADF3D5145D}"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E7BC7-3D52-4C1C-B08E-B8063FA27F1F}" type="slidenum">
              <a:rPr lang="en-IN" smtClean="0"/>
              <a:t>‹#›</a:t>
            </a:fld>
            <a:endParaRPr lang="en-IN"/>
          </a:p>
        </p:txBody>
      </p:sp>
    </p:spTree>
    <p:extLst>
      <p:ext uri="{BB962C8B-B14F-4D97-AF65-F5344CB8AC3E}">
        <p14:creationId xmlns:p14="http://schemas.microsoft.com/office/powerpoint/2010/main" val="1037880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8888A0-5AB8-4D4C-BF91-15ADF3D5145D}" type="datetimeFigureOut">
              <a:rPr lang="en-IN" smtClean="0"/>
              <a:t>29-05-2021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8E7BC7-3D52-4C1C-B08E-B8063FA27F1F}" type="slidenum">
              <a:rPr lang="en-IN" smtClean="0"/>
              <a:t>‹#›</a:t>
            </a:fld>
            <a:endParaRPr lang="en-IN"/>
          </a:p>
        </p:txBody>
      </p:sp>
    </p:spTree>
    <p:extLst>
      <p:ext uri="{BB962C8B-B14F-4D97-AF65-F5344CB8AC3E}">
        <p14:creationId xmlns:p14="http://schemas.microsoft.com/office/powerpoint/2010/main" val="366595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8888A0-5AB8-4D4C-BF91-15ADF3D5145D}" type="datetimeFigureOut">
              <a:rPr lang="en-IN" smtClean="0"/>
              <a:t>29-05-2021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8E7BC7-3D52-4C1C-B08E-B8063FA27F1F}" type="slidenum">
              <a:rPr lang="en-IN" smtClean="0"/>
              <a:t>‹#›</a:t>
            </a:fld>
            <a:endParaRPr lang="en-IN"/>
          </a:p>
        </p:txBody>
      </p:sp>
    </p:spTree>
    <p:extLst>
      <p:ext uri="{BB962C8B-B14F-4D97-AF65-F5344CB8AC3E}">
        <p14:creationId xmlns:p14="http://schemas.microsoft.com/office/powerpoint/2010/main" val="46035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8888A0-5AB8-4D4C-BF91-15ADF3D5145D}" type="datetimeFigureOut">
              <a:rPr lang="en-IN" smtClean="0"/>
              <a:t>29-05-2021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8E7BC7-3D52-4C1C-B08E-B8063FA27F1F}" type="slidenum">
              <a:rPr lang="en-IN" smtClean="0"/>
              <a:t>‹#›</a:t>
            </a:fld>
            <a:endParaRPr lang="en-IN"/>
          </a:p>
        </p:txBody>
      </p:sp>
    </p:spTree>
    <p:extLst>
      <p:ext uri="{BB962C8B-B14F-4D97-AF65-F5344CB8AC3E}">
        <p14:creationId xmlns:p14="http://schemas.microsoft.com/office/powerpoint/2010/main" val="2295208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888A0-5AB8-4D4C-BF91-15ADF3D5145D}" type="datetimeFigureOut">
              <a:rPr lang="en-IN" smtClean="0"/>
              <a:t>29-05-2021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8E7BC7-3D52-4C1C-B08E-B8063FA27F1F}" type="slidenum">
              <a:rPr lang="en-IN" smtClean="0"/>
              <a:t>‹#›</a:t>
            </a:fld>
            <a:endParaRPr lang="en-IN"/>
          </a:p>
        </p:txBody>
      </p:sp>
    </p:spTree>
    <p:extLst>
      <p:ext uri="{BB962C8B-B14F-4D97-AF65-F5344CB8AC3E}">
        <p14:creationId xmlns:p14="http://schemas.microsoft.com/office/powerpoint/2010/main" val="145693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78888A0-5AB8-4D4C-BF91-15ADF3D5145D}" type="datetimeFigureOut">
              <a:rPr lang="en-IN" smtClean="0"/>
              <a:t>29-05-2021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8E7BC7-3D52-4C1C-B08E-B8063FA27F1F}" type="slidenum">
              <a:rPr lang="en-IN" smtClean="0"/>
              <a:t>‹#›</a:t>
            </a:fld>
            <a:endParaRPr lang="en-IN"/>
          </a:p>
        </p:txBody>
      </p:sp>
    </p:spTree>
    <p:extLst>
      <p:ext uri="{BB962C8B-B14F-4D97-AF65-F5344CB8AC3E}">
        <p14:creationId xmlns:p14="http://schemas.microsoft.com/office/powerpoint/2010/main" val="90381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78888A0-5AB8-4D4C-BF91-15ADF3D5145D}" type="datetimeFigureOut">
              <a:rPr lang="en-IN" smtClean="0"/>
              <a:t>29-05-2021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8E7BC7-3D52-4C1C-B08E-B8063FA27F1F}" type="slidenum">
              <a:rPr lang="en-IN" smtClean="0"/>
              <a:t>‹#›</a:t>
            </a:fld>
            <a:endParaRPr lang="en-IN"/>
          </a:p>
        </p:txBody>
      </p:sp>
    </p:spTree>
    <p:extLst>
      <p:ext uri="{BB962C8B-B14F-4D97-AF65-F5344CB8AC3E}">
        <p14:creationId xmlns:p14="http://schemas.microsoft.com/office/powerpoint/2010/main" val="3993269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3000" r="-1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978888A0-5AB8-4D4C-BF91-15ADF3D5145D}" type="datetimeFigureOut">
              <a:rPr lang="en-IN" smtClean="0"/>
              <a:t>29-05-2021</a:t>
            </a:fld>
            <a:endParaRPr lang="en-IN"/>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438E7BC7-3D52-4C1C-B08E-B8063FA27F1F}" type="slidenum">
              <a:rPr lang="en-IN" smtClean="0"/>
              <a:t>‹#›</a:t>
            </a:fld>
            <a:endParaRPr lang="en-IN"/>
          </a:p>
        </p:txBody>
      </p:sp>
    </p:spTree>
    <p:extLst>
      <p:ext uri="{BB962C8B-B14F-4D97-AF65-F5344CB8AC3E}">
        <p14:creationId xmlns:p14="http://schemas.microsoft.com/office/powerpoint/2010/main" val="2259347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g"/><Relationship Id="rId3" Type="http://schemas.openxmlformats.org/officeDocument/2006/relationships/image" Target="../media/image2.png"/><Relationship Id="rId21" Type="http://schemas.openxmlformats.org/officeDocument/2006/relationships/image" Target="../media/image20.JP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jpg"/><Relationship Id="rId10" Type="http://schemas.openxmlformats.org/officeDocument/2006/relationships/image" Target="../media/image9.PNG"/><Relationship Id="rId19" Type="http://schemas.openxmlformats.org/officeDocument/2006/relationships/image" Target="../media/image18.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0"/>
          <p:cNvSpPr>
            <a:spLocks noChangeArrowheads="1"/>
          </p:cNvSpPr>
          <p:nvPr/>
        </p:nvSpPr>
        <p:spPr bwMode="auto">
          <a:xfrm>
            <a:off x="3430771" y="1871739"/>
            <a:ext cx="3389585" cy="10050903"/>
          </a:xfrm>
          <a:prstGeom prst="roundRect">
            <a:avLst>
              <a:gd name="adj" fmla="val 1240"/>
            </a:avLst>
          </a:prstGeom>
          <a:solidFill>
            <a:schemeClr val="bg1"/>
          </a:solidFill>
          <a:ln w="9525">
            <a:solidFill>
              <a:schemeClr val="tx1"/>
            </a:solidFill>
            <a:round/>
            <a:headEnd/>
            <a:tailEnd/>
          </a:ln>
          <a:effectLst/>
        </p:spPr>
        <p:txBody>
          <a:bodyPr wrap="none" anchor="ctr"/>
          <a:lstStyle/>
          <a:p>
            <a:endParaRPr lang="en-US" sz="408" dirty="0"/>
          </a:p>
        </p:txBody>
      </p:sp>
      <p:sp>
        <p:nvSpPr>
          <p:cNvPr id="23" name="AutoShape 4"/>
          <p:cNvSpPr>
            <a:spLocks noChangeArrowheads="1"/>
          </p:cNvSpPr>
          <p:nvPr/>
        </p:nvSpPr>
        <p:spPr bwMode="auto">
          <a:xfrm>
            <a:off x="25737" y="1857622"/>
            <a:ext cx="3361919" cy="10060057"/>
          </a:xfrm>
          <a:prstGeom prst="roundRect">
            <a:avLst>
              <a:gd name="adj" fmla="val 1890"/>
            </a:avLst>
          </a:prstGeom>
          <a:solidFill>
            <a:schemeClr val="bg1"/>
          </a:solidFill>
          <a:ln w="9525">
            <a:solidFill>
              <a:schemeClr val="tx1"/>
            </a:solidFill>
            <a:round/>
            <a:headEnd/>
            <a:tailEnd/>
          </a:ln>
          <a:effectLst/>
        </p:spPr>
        <p:txBody>
          <a:bodyPr wrap="none" anchor="ctr"/>
          <a:lstStyle/>
          <a:p>
            <a:r>
              <a:rPr lang="en-US" sz="272" dirty="0"/>
              <a:t>  </a:t>
            </a:r>
          </a:p>
        </p:txBody>
      </p:sp>
      <p:sp>
        <p:nvSpPr>
          <p:cNvPr id="27" name="AutoShape 13"/>
          <p:cNvSpPr>
            <a:spLocks noChangeArrowheads="1"/>
          </p:cNvSpPr>
          <p:nvPr/>
        </p:nvSpPr>
        <p:spPr bwMode="auto">
          <a:xfrm>
            <a:off x="145739" y="129209"/>
            <a:ext cx="6629905" cy="1681068"/>
          </a:xfrm>
          <a:prstGeom prst="roundRect">
            <a:avLst>
              <a:gd name="adj" fmla="val 3723"/>
            </a:avLst>
          </a:prstGeom>
          <a:solidFill>
            <a:schemeClr val="bg1"/>
          </a:solidFill>
          <a:ln w="9525">
            <a:solidFill>
              <a:schemeClr val="tx1"/>
            </a:solidFill>
            <a:round/>
            <a:headEnd/>
            <a:tailEnd/>
          </a:ln>
          <a:effectLst/>
        </p:spPr>
        <p:txBody>
          <a:bodyPr wrap="none" anchor="ctr"/>
          <a:lstStyle/>
          <a:p>
            <a:pPr defTabSz="994208"/>
            <a:endParaRPr lang="en-US" sz="408" dirty="0">
              <a:solidFill>
                <a:schemeClr val="bg1"/>
              </a:solidFill>
            </a:endParaRPr>
          </a:p>
        </p:txBody>
      </p:sp>
      <p:pic>
        <p:nvPicPr>
          <p:cNvPr id="4" name="Picture 3"/>
          <p:cNvPicPr>
            <a:picLocks noChangeAspect="1"/>
          </p:cNvPicPr>
          <p:nvPr/>
        </p:nvPicPr>
        <p:blipFill>
          <a:blip r:embed="rId3" cstate="print"/>
          <a:stretch>
            <a:fillRect/>
          </a:stretch>
        </p:blipFill>
        <p:spPr>
          <a:xfrm>
            <a:off x="4466705" y="11970980"/>
            <a:ext cx="2286502" cy="158215"/>
          </a:xfrm>
          <a:prstGeom prst="rect">
            <a:avLst/>
          </a:prstGeom>
        </p:spPr>
      </p:pic>
      <p:sp>
        <p:nvSpPr>
          <p:cNvPr id="32" name="Text Box 7"/>
          <p:cNvSpPr txBox="1">
            <a:spLocks noChangeArrowheads="1"/>
          </p:cNvSpPr>
          <p:nvPr/>
        </p:nvSpPr>
        <p:spPr bwMode="auto">
          <a:xfrm>
            <a:off x="113833" y="1980166"/>
            <a:ext cx="3171768" cy="146291"/>
          </a:xfrm>
          <a:prstGeom prst="rect">
            <a:avLst/>
          </a:prstGeom>
          <a:solidFill>
            <a:schemeClr val="accent2"/>
          </a:solidFill>
          <a:ln w="9525">
            <a:noFill/>
            <a:miter lim="800000"/>
            <a:headEnd/>
            <a:tailEnd/>
          </a:ln>
        </p:spPr>
        <p:txBody>
          <a:bodyPr wrap="square" lIns="20674" tIns="10335" rIns="20674" bIns="10335">
            <a:spAutoFit/>
          </a:bodyPr>
          <a:lstStyle/>
          <a:p>
            <a:pPr algn="ctr" eaLnBrk="0" hangingPunct="0">
              <a:spcBef>
                <a:spcPct val="50000"/>
              </a:spcBef>
            </a:pPr>
            <a:r>
              <a:rPr lang="en-US" sz="815" b="1" dirty="0">
                <a:solidFill>
                  <a:srgbClr val="F8F8F8"/>
                </a:solidFill>
              </a:rPr>
              <a:t>Abstract</a:t>
            </a:r>
          </a:p>
        </p:txBody>
      </p:sp>
      <p:sp>
        <p:nvSpPr>
          <p:cNvPr id="44" name="Text Box 388"/>
          <p:cNvSpPr txBox="1">
            <a:spLocks noChangeArrowheads="1"/>
          </p:cNvSpPr>
          <p:nvPr/>
        </p:nvSpPr>
        <p:spPr bwMode="auto">
          <a:xfrm>
            <a:off x="142850" y="5603976"/>
            <a:ext cx="3171257" cy="146291"/>
          </a:xfrm>
          <a:prstGeom prst="rect">
            <a:avLst/>
          </a:prstGeom>
          <a:solidFill>
            <a:schemeClr val="accent2"/>
          </a:solidFill>
          <a:ln w="9525">
            <a:noFill/>
            <a:miter lim="800000"/>
            <a:headEnd/>
            <a:tailEnd/>
          </a:ln>
        </p:spPr>
        <p:txBody>
          <a:bodyPr wrap="square" lIns="20674" tIns="10335" rIns="20674" bIns="10335">
            <a:spAutoFit/>
          </a:bodyPr>
          <a:lstStyle/>
          <a:p>
            <a:pPr algn="ctr" eaLnBrk="0" hangingPunct="0">
              <a:spcBef>
                <a:spcPct val="50000"/>
              </a:spcBef>
            </a:pPr>
            <a:r>
              <a:rPr lang="en-US" sz="815" b="1" dirty="0">
                <a:solidFill>
                  <a:srgbClr val="F8F8F8"/>
                </a:solidFill>
              </a:rPr>
              <a:t>Use Cases | Functional Workflow</a:t>
            </a:r>
          </a:p>
        </p:txBody>
      </p:sp>
      <p:sp>
        <p:nvSpPr>
          <p:cNvPr id="53" name="Text Box 7"/>
          <p:cNvSpPr txBox="1">
            <a:spLocks noChangeArrowheads="1"/>
          </p:cNvSpPr>
          <p:nvPr/>
        </p:nvSpPr>
        <p:spPr bwMode="auto">
          <a:xfrm>
            <a:off x="119768" y="9257511"/>
            <a:ext cx="3171768" cy="146291"/>
          </a:xfrm>
          <a:prstGeom prst="rect">
            <a:avLst/>
          </a:prstGeom>
          <a:solidFill>
            <a:schemeClr val="accent2"/>
          </a:solidFill>
          <a:ln w="9525">
            <a:noFill/>
            <a:miter lim="800000"/>
            <a:headEnd/>
            <a:tailEnd/>
          </a:ln>
        </p:spPr>
        <p:txBody>
          <a:bodyPr wrap="square" lIns="20674" tIns="10335" rIns="20674" bIns="10335">
            <a:spAutoFit/>
          </a:bodyPr>
          <a:lstStyle/>
          <a:p>
            <a:pPr algn="ctr" eaLnBrk="0" hangingPunct="0">
              <a:spcBef>
                <a:spcPct val="50000"/>
              </a:spcBef>
            </a:pPr>
            <a:r>
              <a:rPr lang="en-US" sz="815" b="1" dirty="0">
                <a:solidFill>
                  <a:srgbClr val="F8F8F8"/>
                </a:solidFill>
              </a:rPr>
              <a:t>Screen Flow | Interaction Model</a:t>
            </a:r>
          </a:p>
        </p:txBody>
      </p:sp>
      <p:sp>
        <p:nvSpPr>
          <p:cNvPr id="106" name="Text Box 479"/>
          <p:cNvSpPr txBox="1">
            <a:spLocks noChangeArrowheads="1"/>
          </p:cNvSpPr>
          <p:nvPr/>
        </p:nvSpPr>
        <p:spPr bwMode="auto">
          <a:xfrm>
            <a:off x="3526311" y="10380658"/>
            <a:ext cx="3217683" cy="146291"/>
          </a:xfrm>
          <a:prstGeom prst="rect">
            <a:avLst/>
          </a:prstGeom>
          <a:solidFill>
            <a:schemeClr val="accent2"/>
          </a:solidFill>
          <a:ln w="9525">
            <a:noFill/>
            <a:miter lim="800000"/>
            <a:headEnd/>
            <a:tailEnd/>
          </a:ln>
        </p:spPr>
        <p:txBody>
          <a:bodyPr wrap="square" lIns="20674" tIns="10335" rIns="20674" bIns="10335">
            <a:spAutoFit/>
          </a:bodyPr>
          <a:lstStyle/>
          <a:p>
            <a:pPr algn="ctr" eaLnBrk="0" hangingPunct="0">
              <a:spcBef>
                <a:spcPct val="50000"/>
              </a:spcBef>
            </a:pPr>
            <a:r>
              <a:rPr lang="en-US" sz="815" b="1" dirty="0">
                <a:solidFill>
                  <a:srgbClr val="F8F8F8"/>
                </a:solidFill>
              </a:rPr>
              <a:t>Language(s) | API(s) | Technology Stack</a:t>
            </a:r>
          </a:p>
        </p:txBody>
      </p:sp>
      <p:sp>
        <p:nvSpPr>
          <p:cNvPr id="108" name="Text Box 479"/>
          <p:cNvSpPr txBox="1">
            <a:spLocks noChangeArrowheads="1"/>
          </p:cNvSpPr>
          <p:nvPr/>
        </p:nvSpPr>
        <p:spPr bwMode="auto">
          <a:xfrm>
            <a:off x="3542666" y="5600033"/>
            <a:ext cx="3210541" cy="146291"/>
          </a:xfrm>
          <a:prstGeom prst="rect">
            <a:avLst/>
          </a:prstGeom>
          <a:solidFill>
            <a:schemeClr val="accent2"/>
          </a:solidFill>
          <a:ln w="9525">
            <a:noFill/>
            <a:miter lim="800000"/>
            <a:headEnd/>
            <a:tailEnd/>
          </a:ln>
        </p:spPr>
        <p:txBody>
          <a:bodyPr wrap="square" lIns="20674" tIns="10335" rIns="20674" bIns="10335">
            <a:spAutoFit/>
          </a:bodyPr>
          <a:lstStyle/>
          <a:p>
            <a:pPr algn="ctr" eaLnBrk="0" hangingPunct="0">
              <a:spcBef>
                <a:spcPct val="50000"/>
              </a:spcBef>
            </a:pPr>
            <a:r>
              <a:rPr lang="en-US" sz="815" b="1" dirty="0">
                <a:solidFill>
                  <a:srgbClr val="F8F8F8"/>
                </a:solidFill>
              </a:rPr>
              <a:t>Architecture Diagram</a:t>
            </a:r>
          </a:p>
        </p:txBody>
      </p:sp>
      <p:sp>
        <p:nvSpPr>
          <p:cNvPr id="11" name="TextBox 10">
            <a:extLst>
              <a:ext uri="{FF2B5EF4-FFF2-40B4-BE49-F238E27FC236}">
                <a16:creationId xmlns:a16="http://schemas.microsoft.com/office/drawing/2014/main" id="{D1A9180F-550D-4005-8AC4-1DC42A8CA6A0}"/>
              </a:ext>
            </a:extLst>
          </p:cNvPr>
          <p:cNvSpPr txBox="1"/>
          <p:nvPr/>
        </p:nvSpPr>
        <p:spPr>
          <a:xfrm>
            <a:off x="4706654" y="11925121"/>
            <a:ext cx="2233043" cy="231730"/>
          </a:xfrm>
          <a:prstGeom prst="rect">
            <a:avLst/>
          </a:prstGeom>
          <a:noFill/>
        </p:spPr>
        <p:txBody>
          <a:bodyPr wrap="square" rtlCol="0">
            <a:spAutoFit/>
          </a:bodyPr>
          <a:lstStyle/>
          <a:p>
            <a:r>
              <a:rPr lang="en-IN" sz="906" dirty="0">
                <a:solidFill>
                  <a:schemeClr val="bg1"/>
                </a:solidFill>
                <a:latin typeface="Times New Roman" panose="02020603050405020304" pitchFamily="18" charset="0"/>
                <a:cs typeface="Times New Roman" panose="02020603050405020304" pitchFamily="18" charset="0"/>
              </a:rPr>
              <a:t>Project Code: - CSE(A2)_P7</a:t>
            </a:r>
          </a:p>
        </p:txBody>
      </p:sp>
      <p:sp>
        <p:nvSpPr>
          <p:cNvPr id="15" name="Text Box 437">
            <a:extLst>
              <a:ext uri="{FF2B5EF4-FFF2-40B4-BE49-F238E27FC236}">
                <a16:creationId xmlns:a16="http://schemas.microsoft.com/office/drawing/2014/main" id="{F94853FB-0C61-4487-B885-CFE02FEE79B1}"/>
              </a:ext>
            </a:extLst>
          </p:cNvPr>
          <p:cNvSpPr txBox="1">
            <a:spLocks noChangeArrowheads="1"/>
          </p:cNvSpPr>
          <p:nvPr/>
        </p:nvSpPr>
        <p:spPr bwMode="auto">
          <a:xfrm>
            <a:off x="3460691" y="1979196"/>
            <a:ext cx="3210541" cy="146291"/>
          </a:xfrm>
          <a:prstGeom prst="rect">
            <a:avLst/>
          </a:prstGeom>
          <a:solidFill>
            <a:schemeClr val="accent2"/>
          </a:solidFill>
          <a:ln w="9525">
            <a:noFill/>
            <a:miter lim="800000"/>
            <a:headEnd/>
            <a:tailEnd/>
          </a:ln>
        </p:spPr>
        <p:txBody>
          <a:bodyPr wrap="square" lIns="20674" tIns="10335" rIns="20674" bIns="10335">
            <a:spAutoFit/>
          </a:bodyPr>
          <a:lstStyle/>
          <a:p>
            <a:pPr>
              <a:spcBef>
                <a:spcPts val="45"/>
              </a:spcBef>
            </a:pPr>
            <a:r>
              <a:rPr lang="en-US" sz="815" b="1" dirty="0">
                <a:solidFill>
                  <a:srgbClr val="F8F8F8"/>
                </a:solidFill>
              </a:rPr>
              <a:t>Entity Relationship Diagram / Data Processing workflow</a:t>
            </a:r>
            <a:endParaRPr lang="en-IN" sz="815" b="1" dirty="0">
              <a:solidFill>
                <a:srgbClr val="F8F8F8"/>
              </a:solidFill>
            </a:endParaRPr>
          </a:p>
        </p:txBody>
      </p:sp>
      <p:pic>
        <p:nvPicPr>
          <p:cNvPr id="18" name="Google Shape;112;p9" descr="C:\Users\Nycon\Desktop\miet_logo.png">
            <a:extLst>
              <a:ext uri="{FF2B5EF4-FFF2-40B4-BE49-F238E27FC236}">
                <a16:creationId xmlns:a16="http://schemas.microsoft.com/office/drawing/2014/main" id="{8E908FE6-79D2-429B-81C5-D3F2757E0C24}"/>
              </a:ext>
            </a:extLst>
          </p:cNvPr>
          <p:cNvPicPr preferRelativeResize="0"/>
          <p:nvPr/>
        </p:nvPicPr>
        <p:blipFill rotWithShape="1">
          <a:blip r:embed="rId4">
            <a:alphaModFix/>
          </a:blip>
          <a:srcRect/>
          <a:stretch/>
        </p:blipFill>
        <p:spPr>
          <a:xfrm>
            <a:off x="195754" y="1430470"/>
            <a:ext cx="784141" cy="288254"/>
          </a:xfrm>
          <a:prstGeom prst="rect">
            <a:avLst/>
          </a:prstGeom>
          <a:noFill/>
          <a:ln>
            <a:noFill/>
          </a:ln>
        </p:spPr>
      </p:pic>
      <p:sp>
        <p:nvSpPr>
          <p:cNvPr id="19" name="Text Box 388">
            <a:extLst>
              <a:ext uri="{FF2B5EF4-FFF2-40B4-BE49-F238E27FC236}">
                <a16:creationId xmlns:a16="http://schemas.microsoft.com/office/drawing/2014/main" id="{85D2CFDF-8DA5-4E79-9C29-D3EDBDCF68E5}"/>
              </a:ext>
            </a:extLst>
          </p:cNvPr>
          <p:cNvSpPr txBox="1">
            <a:spLocks noChangeArrowheads="1"/>
          </p:cNvSpPr>
          <p:nvPr/>
        </p:nvSpPr>
        <p:spPr bwMode="auto">
          <a:xfrm>
            <a:off x="126099" y="4401320"/>
            <a:ext cx="3171257" cy="146291"/>
          </a:xfrm>
          <a:prstGeom prst="rect">
            <a:avLst/>
          </a:prstGeom>
          <a:solidFill>
            <a:schemeClr val="accent2"/>
          </a:solidFill>
          <a:ln w="9525">
            <a:noFill/>
            <a:miter lim="800000"/>
            <a:headEnd/>
            <a:tailEnd/>
          </a:ln>
        </p:spPr>
        <p:txBody>
          <a:bodyPr wrap="square" lIns="20674" tIns="10335" rIns="20674" bIns="10335">
            <a:spAutoFit/>
          </a:bodyPr>
          <a:lstStyle/>
          <a:p>
            <a:pPr algn="ctr" eaLnBrk="0" hangingPunct="0">
              <a:spcBef>
                <a:spcPct val="50000"/>
              </a:spcBef>
            </a:pPr>
            <a:r>
              <a:rPr lang="en-US" sz="815" b="1" dirty="0">
                <a:solidFill>
                  <a:srgbClr val="F8F8F8"/>
                </a:solidFill>
              </a:rPr>
              <a:t>Innovation &amp; Impact</a:t>
            </a:r>
          </a:p>
        </p:txBody>
      </p:sp>
      <p:sp>
        <p:nvSpPr>
          <p:cNvPr id="17" name="TextBox 16"/>
          <p:cNvSpPr txBox="1"/>
          <p:nvPr/>
        </p:nvSpPr>
        <p:spPr>
          <a:xfrm>
            <a:off x="17693" y="2119141"/>
            <a:ext cx="3312743" cy="2246769"/>
          </a:xfrm>
          <a:prstGeom prst="rect">
            <a:avLst/>
          </a:prstGeom>
          <a:noFill/>
        </p:spPr>
        <p:txBody>
          <a:bodyPr wrap="square" rtlCol="0">
            <a:spAutoFit/>
          </a:bodyPr>
          <a:lstStyle/>
          <a:p>
            <a:r>
              <a:rPr lang="en-IN" sz="1000" dirty="0"/>
              <a:t>During this covid-19 period, the education department has suffered a lot as all the schools and colleges were closed due to the fear of the pandemic. But education is a necessary part of our life, henceforth some way has to be found to tackle the problem. The best way of tackling the problem is using the online classes for teaching and google classroom etc., as a way for assignments. However, the teachers are equipped with a lot of work and in addition to that they also have to look for other things such as tasking note of the courses done by students, whether students have applied for jobs etc. So, to solve this problem we have designed an RPA bot that will act as a faculty assistant to teachers.    </a:t>
            </a:r>
          </a:p>
          <a:p>
            <a:endParaRPr lang="en-US" sz="1000" dirty="0"/>
          </a:p>
          <a:p>
            <a:endParaRPr lang="en-US" sz="1000" dirty="0"/>
          </a:p>
        </p:txBody>
      </p:sp>
      <p:sp>
        <p:nvSpPr>
          <p:cNvPr id="20" name="TextBox 19"/>
          <p:cNvSpPr txBox="1"/>
          <p:nvPr/>
        </p:nvSpPr>
        <p:spPr>
          <a:xfrm>
            <a:off x="129129" y="4547826"/>
            <a:ext cx="3170693" cy="182999"/>
          </a:xfrm>
          <a:prstGeom prst="rect">
            <a:avLst/>
          </a:prstGeom>
          <a:noFill/>
        </p:spPr>
        <p:txBody>
          <a:bodyPr wrap="square" rtlCol="0">
            <a:spAutoFit/>
          </a:bodyPr>
          <a:lstStyle/>
          <a:p>
            <a:pPr marL="77667" indent="-77667">
              <a:buFont typeface="Arial" panose="020B0604020202020204" pitchFamily="34" charset="0"/>
              <a:buChar char="•"/>
            </a:pPr>
            <a:endParaRPr lang="en-US" sz="589" dirty="0"/>
          </a:p>
        </p:txBody>
      </p:sp>
      <p:sp>
        <p:nvSpPr>
          <p:cNvPr id="10" name="TextBox 9"/>
          <p:cNvSpPr txBox="1"/>
          <p:nvPr/>
        </p:nvSpPr>
        <p:spPr>
          <a:xfrm>
            <a:off x="3550504" y="9578180"/>
            <a:ext cx="3122851" cy="1869743"/>
          </a:xfrm>
          <a:prstGeom prst="rect">
            <a:avLst/>
          </a:prstGeom>
          <a:noFill/>
        </p:spPr>
        <p:txBody>
          <a:bodyPr wrap="square" rtlCol="0">
            <a:spAutoFit/>
          </a:bodyPr>
          <a:lstStyle/>
          <a:p>
            <a:pPr marL="103556" indent="-103556">
              <a:buFont typeface="Arial" pitchFamily="34" charset="0"/>
              <a:buChar char="•"/>
            </a:pPr>
            <a:endParaRPr lang="en-IN" sz="770" dirty="0"/>
          </a:p>
          <a:p>
            <a:pPr marL="103556" indent="-103556">
              <a:buFont typeface="Arial" pitchFamily="34" charset="0"/>
              <a:buChar char="•"/>
            </a:pPr>
            <a:endParaRPr lang="en-IN" sz="770" dirty="0"/>
          </a:p>
          <a:p>
            <a:pPr marL="103556" indent="-103556">
              <a:buFont typeface="Arial" pitchFamily="34" charset="0"/>
              <a:buChar char="•"/>
            </a:pPr>
            <a:endParaRPr lang="en-IN" sz="770" dirty="0"/>
          </a:p>
          <a:p>
            <a:pPr marL="103556" indent="-103556">
              <a:buFont typeface="Arial" pitchFamily="34" charset="0"/>
              <a:buChar char="•"/>
            </a:pPr>
            <a:endParaRPr lang="en-IN" sz="770" dirty="0"/>
          </a:p>
          <a:p>
            <a:pPr marL="103556" indent="-103556">
              <a:buFont typeface="Arial" pitchFamily="34" charset="0"/>
              <a:buChar char="•"/>
            </a:pPr>
            <a:endParaRPr lang="en-IN" sz="770" dirty="0"/>
          </a:p>
          <a:p>
            <a:pPr marL="103556" indent="-103556">
              <a:buFont typeface="Arial" pitchFamily="34" charset="0"/>
              <a:buChar char="•"/>
            </a:pPr>
            <a:endParaRPr lang="en-IN" sz="770" dirty="0"/>
          </a:p>
          <a:p>
            <a:pPr marL="103556" indent="-103556">
              <a:buFont typeface="Arial" pitchFamily="34" charset="0"/>
              <a:buChar char="•"/>
            </a:pPr>
            <a:endParaRPr lang="en-IN" sz="770" dirty="0"/>
          </a:p>
          <a:p>
            <a:pPr marL="103556" indent="-103556">
              <a:buFont typeface="Arial" pitchFamily="34" charset="0"/>
              <a:buChar char="•"/>
            </a:pPr>
            <a:endParaRPr lang="en-IN" sz="770" dirty="0"/>
          </a:p>
          <a:p>
            <a:pPr marL="103556" indent="-103556">
              <a:buFont typeface="Arial" pitchFamily="34" charset="0"/>
              <a:buChar char="•"/>
            </a:pPr>
            <a:endParaRPr lang="en-IN" sz="770" dirty="0"/>
          </a:p>
          <a:p>
            <a:pPr marL="103556" indent="-103556">
              <a:buFont typeface="Arial" pitchFamily="34" charset="0"/>
              <a:buChar char="•"/>
            </a:pPr>
            <a:endParaRPr lang="en-IN" sz="770" dirty="0"/>
          </a:p>
          <a:p>
            <a:pPr marL="103556" indent="-103556">
              <a:buFont typeface="Arial" pitchFamily="34" charset="0"/>
              <a:buChar char="•"/>
            </a:pPr>
            <a:r>
              <a:rPr lang="en-IN" sz="770" dirty="0"/>
              <a:t>Technology - Robotic Process Automation</a:t>
            </a:r>
          </a:p>
          <a:p>
            <a:pPr marL="103556" indent="-103556">
              <a:buFont typeface="Arial" pitchFamily="34" charset="0"/>
              <a:buChar char="•"/>
            </a:pPr>
            <a:r>
              <a:rPr lang="en-IN" sz="770" dirty="0"/>
              <a:t>Language - VB.Net</a:t>
            </a:r>
          </a:p>
          <a:p>
            <a:pPr marL="103556" indent="-103556">
              <a:buFont typeface="Arial" pitchFamily="34" charset="0"/>
              <a:buChar char="•"/>
            </a:pPr>
            <a:r>
              <a:rPr lang="en-IN" sz="770" dirty="0"/>
              <a:t>Development  Tool  - UiPath</a:t>
            </a:r>
          </a:p>
          <a:p>
            <a:pPr marL="103556" indent="-103556">
              <a:buFont typeface="Arial" pitchFamily="34" charset="0"/>
              <a:buChar char="•"/>
            </a:pPr>
            <a:r>
              <a:rPr lang="en-IN" sz="770" dirty="0"/>
              <a:t>Deployment Tool – UiPath</a:t>
            </a:r>
          </a:p>
          <a:p>
            <a:pPr marL="103556" indent="-103556">
              <a:buFont typeface="Arial" pitchFamily="34" charset="0"/>
              <a:buChar char="•"/>
            </a:pPr>
            <a:r>
              <a:rPr lang="en-IN" sz="770" dirty="0"/>
              <a:t>Python, MySQL, Google Sheets API</a:t>
            </a:r>
          </a:p>
        </p:txBody>
      </p:sp>
      <p:sp>
        <p:nvSpPr>
          <p:cNvPr id="1040" name="TextBox 1039"/>
          <p:cNvSpPr txBox="1"/>
          <p:nvPr/>
        </p:nvSpPr>
        <p:spPr>
          <a:xfrm>
            <a:off x="4730257" y="4480603"/>
            <a:ext cx="563354" cy="231730"/>
          </a:xfrm>
          <a:prstGeom prst="rect">
            <a:avLst/>
          </a:prstGeom>
          <a:noFill/>
        </p:spPr>
        <p:txBody>
          <a:bodyPr wrap="square" rtlCol="0">
            <a:spAutoFit/>
          </a:bodyPr>
          <a:lstStyle/>
          <a:p>
            <a:r>
              <a:rPr lang="en-IN" sz="906" dirty="0">
                <a:solidFill>
                  <a:schemeClr val="bg1"/>
                </a:solidFill>
              </a:rPr>
              <a:t>STAFF</a:t>
            </a:r>
          </a:p>
        </p:txBody>
      </p:sp>
      <p:sp>
        <p:nvSpPr>
          <p:cNvPr id="131" name="TextBox 130"/>
          <p:cNvSpPr txBox="1"/>
          <p:nvPr/>
        </p:nvSpPr>
        <p:spPr>
          <a:xfrm>
            <a:off x="3701270" y="6730357"/>
            <a:ext cx="291237" cy="155107"/>
          </a:xfrm>
          <a:prstGeom prst="rect">
            <a:avLst/>
          </a:prstGeom>
          <a:noFill/>
        </p:spPr>
        <p:txBody>
          <a:bodyPr wrap="square" rtlCol="0">
            <a:spAutoFit/>
          </a:bodyPr>
          <a:lstStyle/>
          <a:p>
            <a:endParaRPr lang="en-IN" sz="408" dirty="0"/>
          </a:p>
        </p:txBody>
      </p:sp>
      <p:sp>
        <p:nvSpPr>
          <p:cNvPr id="196" name="TextBox 195"/>
          <p:cNvSpPr txBox="1"/>
          <p:nvPr/>
        </p:nvSpPr>
        <p:spPr>
          <a:xfrm>
            <a:off x="0" y="4556759"/>
            <a:ext cx="1284973" cy="824713"/>
          </a:xfrm>
          <a:prstGeom prst="rect">
            <a:avLst/>
          </a:prstGeom>
          <a:noFill/>
        </p:spPr>
        <p:txBody>
          <a:bodyPr wrap="square" rtlCol="0">
            <a:spAutoFit/>
          </a:bodyPr>
          <a:lstStyle/>
          <a:p>
            <a:r>
              <a:rPr lang="en-GB" sz="634" b="1" u="sng" dirty="0"/>
              <a:t>INNOVATION:</a:t>
            </a:r>
            <a:endParaRPr lang="en-IN" sz="634" dirty="0"/>
          </a:p>
          <a:p>
            <a:pPr lvl="0"/>
            <a:endParaRPr lang="en-US" sz="725" dirty="0"/>
          </a:p>
          <a:p>
            <a:pPr lvl="0" algn="l"/>
            <a:endParaRPr lang="en-US" sz="725" dirty="0"/>
          </a:p>
          <a:p>
            <a:pPr marL="103556" indent="-103556">
              <a:buFont typeface="Arial" panose="020B0604020202020204" pitchFamily="34" charset="0"/>
              <a:buChar char="•"/>
            </a:pPr>
            <a:r>
              <a:rPr lang="en-US" sz="650" dirty="0"/>
              <a:t>RPA based system is automatic, fast, reliable, intelligent and manageable</a:t>
            </a:r>
            <a:r>
              <a:rPr lang="en-US" sz="612" dirty="0"/>
              <a:t>.</a:t>
            </a:r>
            <a:endParaRPr lang="en-IN" sz="612" dirty="0"/>
          </a:p>
          <a:p>
            <a:endParaRPr lang="en-IN" sz="725" dirty="0"/>
          </a:p>
        </p:txBody>
      </p:sp>
      <p:sp>
        <p:nvSpPr>
          <p:cNvPr id="197" name="TextBox 196"/>
          <p:cNvSpPr txBox="1"/>
          <p:nvPr/>
        </p:nvSpPr>
        <p:spPr>
          <a:xfrm>
            <a:off x="1284973" y="4577904"/>
            <a:ext cx="2078454" cy="1187761"/>
          </a:xfrm>
          <a:prstGeom prst="rect">
            <a:avLst/>
          </a:prstGeom>
          <a:noFill/>
        </p:spPr>
        <p:txBody>
          <a:bodyPr wrap="square" rtlCol="0">
            <a:spAutoFit/>
          </a:bodyPr>
          <a:lstStyle/>
          <a:p>
            <a:r>
              <a:rPr lang="en-IN" sz="634" b="1" u="sng" dirty="0"/>
              <a:t> </a:t>
            </a:r>
            <a:r>
              <a:rPr lang="en-US" sz="634" b="1" u="sng" dirty="0"/>
              <a:t>IMPACT:</a:t>
            </a:r>
            <a:endParaRPr lang="en-IN" sz="634" dirty="0"/>
          </a:p>
          <a:p>
            <a:pPr marL="103556" indent="-103556">
              <a:buFont typeface="Arial" panose="020B0604020202020204" pitchFamily="34" charset="0"/>
              <a:buChar char="•"/>
            </a:pPr>
            <a:r>
              <a:rPr lang="en-IN" sz="650" dirty="0"/>
              <a:t>Scheduled system of sending emails or other stuff on the command of user.</a:t>
            </a:r>
            <a:endParaRPr lang="en-GB" sz="650" dirty="0"/>
          </a:p>
          <a:p>
            <a:pPr marL="103556" indent="-103556">
              <a:buFont typeface="Arial" panose="020B0604020202020204" pitchFamily="34" charset="0"/>
              <a:buChar char="•"/>
            </a:pPr>
            <a:r>
              <a:rPr lang="en-GB" sz="650" dirty="0"/>
              <a:t>It reduces time, cost and expenditures.</a:t>
            </a:r>
            <a:endParaRPr lang="en-IN" sz="650" dirty="0"/>
          </a:p>
          <a:p>
            <a:pPr marL="103556" indent="-103556">
              <a:buFont typeface="Arial" panose="020B0604020202020204" pitchFamily="34" charset="0"/>
              <a:buChar char="•"/>
            </a:pPr>
            <a:r>
              <a:rPr lang="en-GB" sz="650" dirty="0"/>
              <a:t>Efficient planning and shift management.</a:t>
            </a:r>
            <a:endParaRPr lang="en-IN" sz="650" dirty="0"/>
          </a:p>
          <a:p>
            <a:pPr marL="103556" indent="-103556">
              <a:buFont typeface="Arial" panose="020B0604020202020204" pitchFamily="34" charset="0"/>
              <a:buChar char="•"/>
            </a:pPr>
            <a:r>
              <a:rPr lang="en-GB" sz="650" dirty="0"/>
              <a:t>An automated faculty assistant will help in various stuff such as in case of relaying information to students about their progress in respective courses.</a:t>
            </a:r>
          </a:p>
          <a:p>
            <a:pPr marL="103556" indent="-103556">
              <a:buFont typeface="Arial" panose="020B0604020202020204" pitchFamily="34" charset="0"/>
              <a:buChar char="•"/>
            </a:pPr>
            <a:r>
              <a:rPr lang="en-GB" sz="650" dirty="0"/>
              <a:t>It will furthermore check for items such as synopsis and ppts if the students have uploaded any.</a:t>
            </a:r>
            <a:endParaRPr lang="en-IN" sz="650" dirty="0"/>
          </a:p>
          <a:p>
            <a:pPr marL="103556" indent="-103556">
              <a:buFont typeface="Arial" panose="020B0604020202020204" pitchFamily="34" charset="0"/>
              <a:buChar char="•"/>
            </a:pPr>
            <a:endParaRPr lang="en-IN" sz="634" dirty="0"/>
          </a:p>
        </p:txBody>
      </p:sp>
      <p:sp>
        <p:nvSpPr>
          <p:cNvPr id="155" name="Rectangle 154"/>
          <p:cNvSpPr/>
          <p:nvPr/>
        </p:nvSpPr>
        <p:spPr bwMode="auto">
          <a:xfrm>
            <a:off x="3515125" y="3689368"/>
            <a:ext cx="743673" cy="1610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20713" tIns="10357" rIns="20713" bIns="10357" numCol="1" rtlCol="0" anchor="ctr" anchorCtr="0" compatLnSpc="1">
            <a:prstTxWarp prst="textNoShape">
              <a:avLst/>
            </a:prstTxWarp>
          </a:bodyPr>
          <a:lstStyle/>
          <a:p>
            <a:pPr defTabSz="994208" fontAlgn="base">
              <a:spcBef>
                <a:spcPct val="0"/>
              </a:spcBef>
              <a:spcAft>
                <a:spcPct val="0"/>
              </a:spcAft>
            </a:pPr>
            <a:r>
              <a:rPr lang="en-IN" sz="634" dirty="0"/>
              <a:t>s</a:t>
            </a:r>
            <a:r>
              <a:rPr lang="en-IN" sz="634" dirty="0">
                <a:latin typeface="Arial" charset="0"/>
              </a:rPr>
              <a:t>_attendance int</a:t>
            </a:r>
          </a:p>
        </p:txBody>
      </p:sp>
      <p:sp>
        <p:nvSpPr>
          <p:cNvPr id="156" name="Rectangle 155"/>
          <p:cNvSpPr/>
          <p:nvPr/>
        </p:nvSpPr>
        <p:spPr bwMode="auto">
          <a:xfrm>
            <a:off x="3513402" y="3538843"/>
            <a:ext cx="746203" cy="1610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20713" tIns="10357" rIns="20713" bIns="10357" numCol="1" rtlCol="0" anchor="ctr" anchorCtr="0" compatLnSpc="1">
            <a:prstTxWarp prst="textNoShape">
              <a:avLst/>
            </a:prstTxWarp>
          </a:bodyPr>
          <a:lstStyle/>
          <a:p>
            <a:pPr defTabSz="994208" fontAlgn="base">
              <a:spcBef>
                <a:spcPct val="0"/>
              </a:spcBef>
              <a:spcAft>
                <a:spcPct val="0"/>
              </a:spcAft>
            </a:pPr>
            <a:r>
              <a:rPr lang="en-IN" sz="634" dirty="0"/>
              <a:t>s</a:t>
            </a:r>
            <a:r>
              <a:rPr lang="en-IN" sz="634" dirty="0">
                <a:latin typeface="Arial" charset="0"/>
              </a:rPr>
              <a:t>_email varchar(8)</a:t>
            </a:r>
          </a:p>
        </p:txBody>
      </p:sp>
      <p:sp>
        <p:nvSpPr>
          <p:cNvPr id="157" name="Rectangle 156"/>
          <p:cNvSpPr/>
          <p:nvPr/>
        </p:nvSpPr>
        <p:spPr bwMode="auto">
          <a:xfrm>
            <a:off x="5657058" y="3105947"/>
            <a:ext cx="746203" cy="16106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none" lIns="20713" tIns="10357" rIns="20713" bIns="10357" numCol="1" rtlCol="0" anchor="ctr" anchorCtr="0" compatLnSpc="1">
            <a:prstTxWarp prst="textNoShape">
              <a:avLst/>
            </a:prstTxWarp>
          </a:bodyPr>
          <a:lstStyle/>
          <a:p>
            <a:pPr algn="ctr" defTabSz="994208" fontAlgn="base">
              <a:spcBef>
                <a:spcPct val="0"/>
              </a:spcBef>
              <a:spcAft>
                <a:spcPct val="0"/>
              </a:spcAft>
            </a:pPr>
            <a:r>
              <a:rPr lang="en-IN" sz="634" dirty="0">
                <a:latin typeface="Arial" charset="0"/>
              </a:rPr>
              <a:t>Admin</a:t>
            </a:r>
          </a:p>
        </p:txBody>
      </p:sp>
      <p:sp>
        <p:nvSpPr>
          <p:cNvPr id="158" name="Rectangle 157"/>
          <p:cNvSpPr/>
          <p:nvPr/>
        </p:nvSpPr>
        <p:spPr bwMode="auto">
          <a:xfrm>
            <a:off x="5657058" y="3243754"/>
            <a:ext cx="746203" cy="1610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20713" tIns="10357" rIns="20713" bIns="10357" numCol="1" rtlCol="0" anchor="ctr" anchorCtr="0" compatLnSpc="1">
            <a:prstTxWarp prst="textNoShape">
              <a:avLst/>
            </a:prstTxWarp>
          </a:bodyPr>
          <a:lstStyle/>
          <a:p>
            <a:pPr defTabSz="994208" fontAlgn="base">
              <a:spcBef>
                <a:spcPct val="0"/>
              </a:spcBef>
              <a:spcAft>
                <a:spcPct val="0"/>
              </a:spcAft>
            </a:pPr>
            <a:r>
              <a:rPr lang="en-IN" sz="634" dirty="0"/>
              <a:t>ad</a:t>
            </a:r>
            <a:r>
              <a:rPr lang="en-IN" sz="634" dirty="0">
                <a:latin typeface="Arial" charset="0"/>
              </a:rPr>
              <a:t>_name varchar(9)</a:t>
            </a:r>
          </a:p>
        </p:txBody>
      </p:sp>
      <p:sp>
        <p:nvSpPr>
          <p:cNvPr id="159" name="Rectangle 158"/>
          <p:cNvSpPr/>
          <p:nvPr/>
        </p:nvSpPr>
        <p:spPr bwMode="auto">
          <a:xfrm>
            <a:off x="5658781" y="3388635"/>
            <a:ext cx="746203" cy="1610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20713" tIns="10357" rIns="20713" bIns="10357" numCol="1" rtlCol="0" anchor="ctr" anchorCtr="0" compatLnSpc="1">
            <a:prstTxWarp prst="textNoShape">
              <a:avLst/>
            </a:prstTxWarp>
          </a:bodyPr>
          <a:lstStyle/>
          <a:p>
            <a:pPr defTabSz="994208" fontAlgn="base">
              <a:spcBef>
                <a:spcPct val="0"/>
              </a:spcBef>
              <a:spcAft>
                <a:spcPct val="0"/>
              </a:spcAft>
            </a:pPr>
            <a:r>
              <a:rPr lang="en-IN" sz="634" dirty="0"/>
              <a:t>ad</a:t>
            </a:r>
            <a:r>
              <a:rPr lang="en-IN" sz="634" dirty="0">
                <a:latin typeface="Arial" charset="0"/>
              </a:rPr>
              <a:t>_id int</a:t>
            </a:r>
          </a:p>
        </p:txBody>
      </p:sp>
      <p:sp>
        <p:nvSpPr>
          <p:cNvPr id="160" name="Rectangle 159"/>
          <p:cNvSpPr/>
          <p:nvPr/>
        </p:nvSpPr>
        <p:spPr bwMode="auto">
          <a:xfrm>
            <a:off x="5658781" y="3532389"/>
            <a:ext cx="746203" cy="1610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20713" tIns="10357" rIns="20713" bIns="10357" numCol="1" rtlCol="0" anchor="ctr" anchorCtr="0" compatLnSpc="1">
            <a:prstTxWarp prst="textNoShape">
              <a:avLst/>
            </a:prstTxWarp>
          </a:bodyPr>
          <a:lstStyle/>
          <a:p>
            <a:pPr defTabSz="994208" fontAlgn="base">
              <a:spcBef>
                <a:spcPct val="0"/>
              </a:spcBef>
              <a:spcAft>
                <a:spcPct val="0"/>
              </a:spcAft>
            </a:pPr>
            <a:r>
              <a:rPr lang="en-IN" sz="634" dirty="0"/>
              <a:t>ad</a:t>
            </a:r>
            <a:r>
              <a:rPr lang="en-IN" sz="634" dirty="0">
                <a:latin typeface="Arial" charset="0"/>
              </a:rPr>
              <a:t>_email varchar(9)</a:t>
            </a:r>
          </a:p>
        </p:txBody>
      </p:sp>
      <p:sp>
        <p:nvSpPr>
          <p:cNvPr id="161" name="Rectangle 160"/>
          <p:cNvSpPr/>
          <p:nvPr/>
        </p:nvSpPr>
        <p:spPr bwMode="auto">
          <a:xfrm>
            <a:off x="5658781" y="3676144"/>
            <a:ext cx="746203" cy="1610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20713" tIns="10357" rIns="20713" bIns="10357" numCol="1" rtlCol="0" anchor="ctr" anchorCtr="0" compatLnSpc="1">
            <a:prstTxWarp prst="textNoShape">
              <a:avLst/>
            </a:prstTxWarp>
          </a:bodyPr>
          <a:lstStyle/>
          <a:p>
            <a:pPr defTabSz="994208" fontAlgn="base">
              <a:spcBef>
                <a:spcPct val="0"/>
              </a:spcBef>
              <a:spcAft>
                <a:spcPct val="0"/>
              </a:spcAft>
            </a:pPr>
            <a:r>
              <a:rPr lang="en-IN" sz="634" dirty="0"/>
              <a:t>ad</a:t>
            </a:r>
            <a:r>
              <a:rPr lang="en-IN" sz="634" dirty="0">
                <a:latin typeface="Arial" charset="0"/>
              </a:rPr>
              <a:t>_pno int</a:t>
            </a:r>
          </a:p>
        </p:txBody>
      </p:sp>
      <p:sp>
        <p:nvSpPr>
          <p:cNvPr id="162" name="Rectangle 161"/>
          <p:cNvSpPr/>
          <p:nvPr/>
        </p:nvSpPr>
        <p:spPr bwMode="auto">
          <a:xfrm>
            <a:off x="4722213" y="4386622"/>
            <a:ext cx="746203" cy="16106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none" lIns="20713" tIns="10357" rIns="20713" bIns="10357" numCol="1" rtlCol="0" anchor="ctr" anchorCtr="0" compatLnSpc="1">
            <a:prstTxWarp prst="textNoShape">
              <a:avLst/>
            </a:prstTxWarp>
          </a:bodyPr>
          <a:lstStyle/>
          <a:p>
            <a:pPr algn="ctr" defTabSz="994208" fontAlgn="base">
              <a:spcBef>
                <a:spcPct val="0"/>
              </a:spcBef>
              <a:spcAft>
                <a:spcPct val="0"/>
              </a:spcAft>
            </a:pPr>
            <a:r>
              <a:rPr lang="en-IN" sz="725" dirty="0">
                <a:latin typeface="Arial" charset="0"/>
              </a:rPr>
              <a:t>Staff</a:t>
            </a:r>
          </a:p>
        </p:txBody>
      </p:sp>
      <p:sp>
        <p:nvSpPr>
          <p:cNvPr id="163" name="Rectangle 162"/>
          <p:cNvSpPr/>
          <p:nvPr/>
        </p:nvSpPr>
        <p:spPr bwMode="auto">
          <a:xfrm>
            <a:off x="4722213" y="4536197"/>
            <a:ext cx="746203" cy="1610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20713" tIns="10357" rIns="20713" bIns="10357" numCol="1" rtlCol="0" anchor="ctr" anchorCtr="0" compatLnSpc="1">
            <a:prstTxWarp prst="textNoShape">
              <a:avLst/>
            </a:prstTxWarp>
          </a:bodyPr>
          <a:lstStyle/>
          <a:p>
            <a:pPr defTabSz="994208" fontAlgn="base">
              <a:spcBef>
                <a:spcPct val="0"/>
              </a:spcBef>
              <a:spcAft>
                <a:spcPct val="0"/>
              </a:spcAft>
            </a:pPr>
            <a:r>
              <a:rPr lang="en-IN" sz="634" dirty="0"/>
              <a:t>s</a:t>
            </a:r>
            <a:r>
              <a:rPr lang="en-IN" sz="634" dirty="0">
                <a:latin typeface="Arial" charset="0"/>
              </a:rPr>
              <a:t>t_name varchar(8)</a:t>
            </a:r>
          </a:p>
        </p:txBody>
      </p:sp>
      <p:sp>
        <p:nvSpPr>
          <p:cNvPr id="164" name="Rectangle 163"/>
          <p:cNvSpPr/>
          <p:nvPr/>
        </p:nvSpPr>
        <p:spPr bwMode="auto">
          <a:xfrm>
            <a:off x="4722213" y="4978965"/>
            <a:ext cx="746203" cy="1610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20713" tIns="10357" rIns="20713" bIns="10357" numCol="1" rtlCol="0" anchor="ctr" anchorCtr="0" compatLnSpc="1">
            <a:prstTxWarp prst="textNoShape">
              <a:avLst/>
            </a:prstTxWarp>
          </a:bodyPr>
          <a:lstStyle/>
          <a:p>
            <a:pPr defTabSz="994208" fontAlgn="base">
              <a:spcBef>
                <a:spcPct val="0"/>
              </a:spcBef>
              <a:spcAft>
                <a:spcPct val="0"/>
              </a:spcAft>
            </a:pPr>
            <a:r>
              <a:rPr lang="en-IN" sz="634" dirty="0"/>
              <a:t>s</a:t>
            </a:r>
            <a:r>
              <a:rPr lang="en-IN" sz="634" dirty="0">
                <a:latin typeface="Arial" charset="0"/>
              </a:rPr>
              <a:t>t_sub varchar(8)</a:t>
            </a:r>
          </a:p>
        </p:txBody>
      </p:sp>
      <p:sp>
        <p:nvSpPr>
          <p:cNvPr id="165" name="Rectangle 164"/>
          <p:cNvSpPr/>
          <p:nvPr/>
        </p:nvSpPr>
        <p:spPr bwMode="auto">
          <a:xfrm>
            <a:off x="4722309" y="4685156"/>
            <a:ext cx="746203" cy="1610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20713" tIns="10357" rIns="20713" bIns="10357" numCol="1" rtlCol="0" anchor="ctr" anchorCtr="0" compatLnSpc="1">
            <a:prstTxWarp prst="textNoShape">
              <a:avLst/>
            </a:prstTxWarp>
          </a:bodyPr>
          <a:lstStyle/>
          <a:p>
            <a:pPr defTabSz="994208" fontAlgn="base">
              <a:spcBef>
                <a:spcPct val="0"/>
              </a:spcBef>
              <a:spcAft>
                <a:spcPct val="0"/>
              </a:spcAft>
            </a:pPr>
            <a:r>
              <a:rPr lang="en-IN" sz="634" dirty="0"/>
              <a:t>s</a:t>
            </a:r>
            <a:r>
              <a:rPr lang="en-IN" sz="634" dirty="0">
                <a:latin typeface="Arial" charset="0"/>
              </a:rPr>
              <a:t>t_id int</a:t>
            </a:r>
          </a:p>
        </p:txBody>
      </p:sp>
      <p:sp>
        <p:nvSpPr>
          <p:cNvPr id="166" name="Rectangle 165"/>
          <p:cNvSpPr/>
          <p:nvPr/>
        </p:nvSpPr>
        <p:spPr bwMode="auto">
          <a:xfrm>
            <a:off x="4722213" y="5115520"/>
            <a:ext cx="746203" cy="1610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20713" tIns="10357" rIns="20713" bIns="10357" numCol="1" rtlCol="0" anchor="ctr" anchorCtr="0" compatLnSpc="1">
            <a:prstTxWarp prst="textNoShape">
              <a:avLst/>
            </a:prstTxWarp>
          </a:bodyPr>
          <a:lstStyle/>
          <a:p>
            <a:pPr defTabSz="994208" fontAlgn="base">
              <a:spcBef>
                <a:spcPct val="0"/>
              </a:spcBef>
              <a:spcAft>
                <a:spcPct val="0"/>
              </a:spcAft>
            </a:pPr>
            <a:r>
              <a:rPr lang="en-IN" sz="634" dirty="0"/>
              <a:t>s</a:t>
            </a:r>
            <a:r>
              <a:rPr lang="en-IN" sz="634" dirty="0">
                <a:latin typeface="Arial" charset="0"/>
              </a:rPr>
              <a:t>t_pno int</a:t>
            </a:r>
          </a:p>
        </p:txBody>
      </p:sp>
      <p:sp>
        <p:nvSpPr>
          <p:cNvPr id="167" name="Rectangle 166"/>
          <p:cNvSpPr/>
          <p:nvPr/>
        </p:nvSpPr>
        <p:spPr bwMode="auto">
          <a:xfrm>
            <a:off x="4722213" y="4826809"/>
            <a:ext cx="746203" cy="1610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20713" tIns="10357" rIns="20713" bIns="10357" numCol="1" rtlCol="0" anchor="ctr" anchorCtr="0" compatLnSpc="1">
            <a:prstTxWarp prst="textNoShape">
              <a:avLst/>
            </a:prstTxWarp>
          </a:bodyPr>
          <a:lstStyle/>
          <a:p>
            <a:pPr defTabSz="994208" fontAlgn="base">
              <a:spcBef>
                <a:spcPct val="0"/>
              </a:spcBef>
              <a:spcAft>
                <a:spcPct val="0"/>
              </a:spcAft>
            </a:pPr>
            <a:r>
              <a:rPr lang="en-IN" sz="634" dirty="0"/>
              <a:t>s</a:t>
            </a:r>
            <a:r>
              <a:rPr lang="en-IN" sz="634" dirty="0">
                <a:latin typeface="Arial" charset="0"/>
              </a:rPr>
              <a:t>t_email varchar(9)</a:t>
            </a:r>
          </a:p>
        </p:txBody>
      </p:sp>
      <p:sp>
        <p:nvSpPr>
          <p:cNvPr id="168" name="Rectangle 167"/>
          <p:cNvSpPr/>
          <p:nvPr/>
        </p:nvSpPr>
        <p:spPr bwMode="auto">
          <a:xfrm>
            <a:off x="3515125" y="3409988"/>
            <a:ext cx="746203" cy="1610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20713" tIns="10357" rIns="20713" bIns="10357" numCol="1" rtlCol="0" anchor="ctr" anchorCtr="0" compatLnSpc="1">
            <a:prstTxWarp prst="textNoShape">
              <a:avLst/>
            </a:prstTxWarp>
          </a:bodyPr>
          <a:lstStyle/>
          <a:p>
            <a:pPr defTabSz="994208" fontAlgn="base">
              <a:spcBef>
                <a:spcPct val="0"/>
              </a:spcBef>
              <a:spcAft>
                <a:spcPct val="0"/>
              </a:spcAft>
            </a:pPr>
            <a:r>
              <a:rPr lang="en-IN" sz="634" dirty="0"/>
              <a:t>s</a:t>
            </a:r>
            <a:r>
              <a:rPr lang="en-IN" sz="634" dirty="0">
                <a:latin typeface="Arial" charset="0"/>
              </a:rPr>
              <a:t>_rollno int</a:t>
            </a:r>
          </a:p>
        </p:txBody>
      </p:sp>
      <p:sp>
        <p:nvSpPr>
          <p:cNvPr id="169" name="Rectangle 168"/>
          <p:cNvSpPr/>
          <p:nvPr/>
        </p:nvSpPr>
        <p:spPr bwMode="auto">
          <a:xfrm>
            <a:off x="3517795" y="3254912"/>
            <a:ext cx="743532" cy="1610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20713" tIns="10357" rIns="20713" bIns="10357" numCol="1" rtlCol="0" anchor="ctr" anchorCtr="0" compatLnSpc="1">
            <a:prstTxWarp prst="textNoShape">
              <a:avLst/>
            </a:prstTxWarp>
          </a:bodyPr>
          <a:lstStyle/>
          <a:p>
            <a:pPr defTabSz="994208" fontAlgn="base">
              <a:spcBef>
                <a:spcPct val="0"/>
              </a:spcBef>
              <a:spcAft>
                <a:spcPct val="0"/>
              </a:spcAft>
            </a:pPr>
            <a:r>
              <a:rPr lang="en-IN" sz="634" dirty="0"/>
              <a:t>s</a:t>
            </a:r>
            <a:r>
              <a:rPr lang="en-IN" sz="634" dirty="0">
                <a:latin typeface="Arial" charset="0"/>
              </a:rPr>
              <a:t>_name varchar(8)</a:t>
            </a:r>
          </a:p>
        </p:txBody>
      </p:sp>
      <p:sp>
        <p:nvSpPr>
          <p:cNvPr id="170" name="Rectangle 169"/>
          <p:cNvSpPr/>
          <p:nvPr/>
        </p:nvSpPr>
        <p:spPr bwMode="auto">
          <a:xfrm>
            <a:off x="3515124" y="3095464"/>
            <a:ext cx="746203" cy="16106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none" lIns="20713" tIns="10357" rIns="20713" bIns="10357" numCol="1" rtlCol="0" anchor="ctr" anchorCtr="0" compatLnSpc="1">
            <a:prstTxWarp prst="textNoShape">
              <a:avLst/>
            </a:prstTxWarp>
          </a:bodyPr>
          <a:lstStyle/>
          <a:p>
            <a:pPr algn="ctr" defTabSz="994208" fontAlgn="base">
              <a:spcBef>
                <a:spcPct val="0"/>
              </a:spcBef>
              <a:spcAft>
                <a:spcPct val="0"/>
              </a:spcAft>
            </a:pPr>
            <a:r>
              <a:rPr lang="en-IN" sz="725" dirty="0">
                <a:latin typeface="Arial" charset="0"/>
              </a:rPr>
              <a:t>Student</a:t>
            </a:r>
          </a:p>
        </p:txBody>
      </p:sp>
      <p:pic>
        <p:nvPicPr>
          <p:cNvPr id="92" name="Picture 9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6863" y="7497971"/>
            <a:ext cx="700678" cy="618847"/>
          </a:xfrm>
          <a:prstGeom prst="rect">
            <a:avLst/>
          </a:prstGeom>
        </p:spPr>
      </p:pic>
      <p:pic>
        <p:nvPicPr>
          <p:cNvPr id="98" name="Picture 9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9148" y="7448982"/>
            <a:ext cx="574135" cy="721769"/>
          </a:xfrm>
          <a:prstGeom prst="rect">
            <a:avLst/>
          </a:prstGeom>
        </p:spPr>
      </p:pic>
      <p:pic>
        <p:nvPicPr>
          <p:cNvPr id="99" name="Picture 9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50099" y="9029570"/>
            <a:ext cx="584063" cy="960371"/>
          </a:xfrm>
          <a:prstGeom prst="rect">
            <a:avLst/>
          </a:prstGeom>
        </p:spPr>
      </p:pic>
      <p:sp>
        <p:nvSpPr>
          <p:cNvPr id="1047" name="TextBox 1046"/>
          <p:cNvSpPr txBox="1"/>
          <p:nvPr/>
        </p:nvSpPr>
        <p:spPr>
          <a:xfrm>
            <a:off x="4514827" y="7407821"/>
            <a:ext cx="861313" cy="217752"/>
          </a:xfrm>
          <a:prstGeom prst="rect">
            <a:avLst/>
          </a:prstGeom>
          <a:noFill/>
        </p:spPr>
        <p:txBody>
          <a:bodyPr wrap="square" rtlCol="0">
            <a:spAutoFit/>
          </a:bodyPr>
          <a:lstStyle/>
          <a:p>
            <a:r>
              <a:rPr lang="en-IN" sz="815" dirty="0"/>
              <a:t>Interface(PC)</a:t>
            </a:r>
          </a:p>
        </p:txBody>
      </p:sp>
      <p:sp>
        <p:nvSpPr>
          <p:cNvPr id="1048" name="TextBox 1047"/>
          <p:cNvSpPr txBox="1"/>
          <p:nvPr/>
        </p:nvSpPr>
        <p:spPr>
          <a:xfrm>
            <a:off x="3483479" y="7324741"/>
            <a:ext cx="700678" cy="217752"/>
          </a:xfrm>
          <a:prstGeom prst="rect">
            <a:avLst/>
          </a:prstGeom>
          <a:noFill/>
        </p:spPr>
        <p:txBody>
          <a:bodyPr wrap="square" rtlCol="0">
            <a:spAutoFit/>
          </a:bodyPr>
          <a:lstStyle/>
          <a:p>
            <a:r>
              <a:rPr lang="en-IN" sz="815" dirty="0"/>
              <a:t>Excel Sheet</a:t>
            </a:r>
          </a:p>
        </p:txBody>
      </p:sp>
      <p:pic>
        <p:nvPicPr>
          <p:cNvPr id="1058" name="Picture 10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7595" y="8210864"/>
            <a:ext cx="442502" cy="479378"/>
          </a:xfrm>
          <a:prstGeom prst="rect">
            <a:avLst/>
          </a:prstGeom>
        </p:spPr>
      </p:pic>
      <p:pic>
        <p:nvPicPr>
          <p:cNvPr id="1060" name="Picture 105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61191" y="5768794"/>
            <a:ext cx="251923" cy="362317"/>
          </a:xfrm>
          <a:prstGeom prst="rect">
            <a:avLst/>
          </a:prstGeom>
        </p:spPr>
      </p:pic>
      <p:cxnSp>
        <p:nvCxnSpPr>
          <p:cNvPr id="1062" name="Elbow Connector 1061"/>
          <p:cNvCxnSpPr>
            <a:stCxn id="168" idx="3"/>
            <a:endCxn id="164" idx="1"/>
          </p:cNvCxnSpPr>
          <p:nvPr/>
        </p:nvCxnSpPr>
        <p:spPr bwMode="auto">
          <a:xfrm>
            <a:off x="4261327" y="3490519"/>
            <a:ext cx="460886" cy="1568977"/>
          </a:xfrm>
          <a:prstGeom prst="bentConnector3">
            <a:avLst>
              <a:gd name="adj1" fmla="val 50000"/>
            </a:avLst>
          </a:prstGeom>
          <a:solidFill>
            <a:schemeClr val="bg1"/>
          </a:solidFill>
          <a:ln w="9525" cap="flat" cmpd="sng" algn="ctr">
            <a:solidFill>
              <a:schemeClr val="tx1"/>
            </a:solidFill>
            <a:prstDash val="solid"/>
            <a:round/>
            <a:headEnd type="none" w="med" len="med"/>
            <a:tailEnd type="none" w="med" len="med"/>
          </a:ln>
          <a:effectLst/>
        </p:spPr>
      </p:cxnSp>
      <p:cxnSp>
        <p:nvCxnSpPr>
          <p:cNvPr id="1066" name="Straight Connector 1065"/>
          <p:cNvCxnSpPr>
            <a:cxnSpLocks/>
            <a:stCxn id="156" idx="3"/>
            <a:endCxn id="160" idx="1"/>
          </p:cNvCxnSpPr>
          <p:nvPr/>
        </p:nvCxnSpPr>
        <p:spPr bwMode="auto">
          <a:xfrm flipV="1">
            <a:off x="4259605" y="3612920"/>
            <a:ext cx="1399176" cy="6454"/>
          </a:xfrm>
          <a:prstGeom prst="line">
            <a:avLst/>
          </a:prstGeom>
          <a:solidFill>
            <a:schemeClr val="bg1"/>
          </a:solidFill>
          <a:ln w="9525" cap="flat" cmpd="sng" algn="ctr">
            <a:solidFill>
              <a:schemeClr val="tx1"/>
            </a:solidFill>
            <a:prstDash val="solid"/>
            <a:round/>
            <a:headEnd type="none" w="med" len="med"/>
            <a:tailEnd type="none" w="med" len="med"/>
          </a:ln>
          <a:effectLst/>
        </p:spPr>
      </p:cxnSp>
      <p:cxnSp>
        <p:nvCxnSpPr>
          <p:cNvPr id="1073" name="Elbow Connector 1072"/>
          <p:cNvCxnSpPr>
            <a:stCxn id="164" idx="3"/>
            <a:endCxn id="160" idx="3"/>
          </p:cNvCxnSpPr>
          <p:nvPr/>
        </p:nvCxnSpPr>
        <p:spPr bwMode="auto">
          <a:xfrm flipV="1">
            <a:off x="5468416" y="3612921"/>
            <a:ext cx="936567" cy="1446575"/>
          </a:xfrm>
          <a:prstGeom prst="bentConnector3">
            <a:avLst>
              <a:gd name="adj1" fmla="val 105529"/>
            </a:avLst>
          </a:prstGeom>
          <a:solidFill>
            <a:schemeClr val="bg1"/>
          </a:solidFill>
          <a:ln w="9525" cap="flat" cmpd="sng" algn="ctr">
            <a:solidFill>
              <a:schemeClr val="tx1"/>
            </a:solidFill>
            <a:prstDash val="solid"/>
            <a:round/>
            <a:headEnd type="none" w="med" len="med"/>
            <a:tailEnd type="none" w="med" len="med"/>
          </a:ln>
          <a:effectLst/>
        </p:spPr>
      </p:cxnSp>
      <p:pic>
        <p:nvPicPr>
          <p:cNvPr id="1081" name="Picture 108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12582" y="6034582"/>
            <a:ext cx="460328" cy="464590"/>
          </a:xfrm>
          <a:prstGeom prst="rect">
            <a:avLst/>
          </a:prstGeom>
        </p:spPr>
      </p:pic>
      <p:cxnSp>
        <p:nvCxnSpPr>
          <p:cNvPr id="195" name="Elbow Connector 194"/>
          <p:cNvCxnSpPr>
            <a:cxnSpLocks/>
            <a:stCxn id="1058" idx="0"/>
            <a:endCxn id="216" idx="2"/>
          </p:cNvCxnSpPr>
          <p:nvPr/>
        </p:nvCxnSpPr>
        <p:spPr bwMode="auto">
          <a:xfrm rot="5400000" flipH="1" flipV="1">
            <a:off x="170383" y="7922401"/>
            <a:ext cx="576926" cy="1"/>
          </a:xfrm>
          <a:prstGeom prst="bentConnector3">
            <a:avLst>
              <a:gd name="adj1" fmla="val 50000"/>
            </a:avLst>
          </a:prstGeom>
          <a:solidFill>
            <a:schemeClr val="bg1"/>
          </a:solidFill>
          <a:ln w="57150" cap="flat" cmpd="sng" algn="ctr">
            <a:solidFill>
              <a:schemeClr val="tx1"/>
            </a:solidFill>
            <a:prstDash val="solid"/>
            <a:round/>
            <a:headEnd type="none" w="med" len="med"/>
            <a:tailEnd type="triangle"/>
          </a:ln>
          <a:effectLst/>
        </p:spPr>
      </p:cxnSp>
      <p:cxnSp>
        <p:nvCxnSpPr>
          <p:cNvPr id="201" name="Straight Arrow Connector 200"/>
          <p:cNvCxnSpPr>
            <a:cxnSpLocks/>
            <a:endCxn id="225" idx="2"/>
          </p:cNvCxnSpPr>
          <p:nvPr/>
        </p:nvCxnSpPr>
        <p:spPr bwMode="auto">
          <a:xfrm flipV="1">
            <a:off x="482902" y="6481244"/>
            <a:ext cx="0" cy="767378"/>
          </a:xfrm>
          <a:prstGeom prst="straightConnector1">
            <a:avLst/>
          </a:prstGeom>
          <a:solidFill>
            <a:schemeClr val="bg1"/>
          </a:solidFill>
          <a:ln w="57150" cap="flat" cmpd="sng" algn="ctr">
            <a:solidFill>
              <a:schemeClr val="tx1"/>
            </a:solidFill>
            <a:prstDash val="solid"/>
            <a:round/>
            <a:headEnd type="none" w="med" len="med"/>
            <a:tailEnd type="triangle"/>
          </a:ln>
          <a:effectLst/>
        </p:spPr>
      </p:cxnSp>
      <p:cxnSp>
        <p:nvCxnSpPr>
          <p:cNvPr id="204" name="Straight Arrow Connector 203"/>
          <p:cNvCxnSpPr>
            <a:cxnSpLocks/>
            <a:stCxn id="225" idx="3"/>
            <a:endCxn id="1081" idx="1"/>
          </p:cNvCxnSpPr>
          <p:nvPr/>
        </p:nvCxnSpPr>
        <p:spPr bwMode="auto">
          <a:xfrm flipV="1">
            <a:off x="712682" y="6266877"/>
            <a:ext cx="599900" cy="11969"/>
          </a:xfrm>
          <a:prstGeom prst="straightConnector1">
            <a:avLst/>
          </a:prstGeom>
          <a:solidFill>
            <a:schemeClr val="bg1"/>
          </a:solidFill>
          <a:ln w="57150" cap="flat" cmpd="sng" algn="ctr">
            <a:solidFill>
              <a:schemeClr val="tx1"/>
            </a:solidFill>
            <a:prstDash val="solid"/>
            <a:round/>
            <a:headEnd type="none" w="med" len="med"/>
            <a:tailEnd type="triangle"/>
          </a:ln>
          <a:effectLst/>
        </p:spPr>
      </p:cxnSp>
      <p:cxnSp>
        <p:nvCxnSpPr>
          <p:cNvPr id="207" name="Elbow Connector 206"/>
          <p:cNvCxnSpPr>
            <a:cxnSpLocks/>
            <a:stCxn id="1081" idx="3"/>
            <a:endCxn id="47" idx="1"/>
          </p:cNvCxnSpPr>
          <p:nvPr/>
        </p:nvCxnSpPr>
        <p:spPr bwMode="auto">
          <a:xfrm>
            <a:off x="1772910" y="6266877"/>
            <a:ext cx="1035000" cy="1717"/>
          </a:xfrm>
          <a:prstGeom prst="bentConnector3">
            <a:avLst>
              <a:gd name="adj1" fmla="val 50000"/>
            </a:avLst>
          </a:prstGeom>
          <a:solidFill>
            <a:schemeClr val="bg1"/>
          </a:solidFill>
          <a:ln w="57150" cap="flat" cmpd="sng" algn="ctr">
            <a:solidFill>
              <a:schemeClr val="tx1"/>
            </a:solidFill>
            <a:prstDash val="solid"/>
            <a:round/>
            <a:headEnd type="none" w="med" len="med"/>
            <a:tailEnd type="triangle"/>
          </a:ln>
          <a:effectLst/>
        </p:spPr>
      </p:cxnSp>
      <p:sp>
        <p:nvSpPr>
          <p:cNvPr id="208" name="TextBox 207"/>
          <p:cNvSpPr txBox="1"/>
          <p:nvPr/>
        </p:nvSpPr>
        <p:spPr>
          <a:xfrm>
            <a:off x="191201" y="8626305"/>
            <a:ext cx="387209" cy="217752"/>
          </a:xfrm>
          <a:prstGeom prst="rect">
            <a:avLst/>
          </a:prstGeom>
          <a:noFill/>
        </p:spPr>
        <p:txBody>
          <a:bodyPr wrap="square" rtlCol="0">
            <a:spAutoFit/>
          </a:bodyPr>
          <a:lstStyle/>
          <a:p>
            <a:r>
              <a:rPr lang="en-IN" sz="815" dirty="0"/>
              <a:t>Staff</a:t>
            </a:r>
          </a:p>
        </p:txBody>
      </p:sp>
      <p:sp>
        <p:nvSpPr>
          <p:cNvPr id="210" name="TextBox 209"/>
          <p:cNvSpPr txBox="1"/>
          <p:nvPr/>
        </p:nvSpPr>
        <p:spPr>
          <a:xfrm>
            <a:off x="1333941" y="6492004"/>
            <a:ext cx="584845" cy="217752"/>
          </a:xfrm>
          <a:prstGeom prst="rect">
            <a:avLst/>
          </a:prstGeom>
          <a:noFill/>
        </p:spPr>
        <p:txBody>
          <a:bodyPr wrap="square" rtlCol="0">
            <a:spAutoFit/>
          </a:bodyPr>
          <a:lstStyle/>
          <a:p>
            <a:r>
              <a:rPr lang="en-IN" sz="815" dirty="0"/>
              <a:t>UiPath</a:t>
            </a:r>
          </a:p>
        </p:txBody>
      </p:sp>
      <p:pic>
        <p:nvPicPr>
          <p:cNvPr id="216" name="Picture 2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3137" y="7248060"/>
            <a:ext cx="471419" cy="385878"/>
          </a:xfrm>
          <a:prstGeom prst="rect">
            <a:avLst/>
          </a:prstGeom>
        </p:spPr>
      </p:pic>
      <p:pic>
        <p:nvPicPr>
          <p:cNvPr id="21" name="Picture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0491" y="10987715"/>
            <a:ext cx="901020" cy="594009"/>
          </a:xfrm>
          <a:prstGeom prst="rect">
            <a:avLst/>
          </a:prstGeom>
        </p:spPr>
      </p:pic>
      <p:pic>
        <p:nvPicPr>
          <p:cNvPr id="24" name="Picture 2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73079" y="9447920"/>
            <a:ext cx="798871" cy="578923"/>
          </a:xfrm>
          <a:prstGeom prst="rect">
            <a:avLst/>
          </a:prstGeom>
        </p:spPr>
      </p:pic>
      <p:cxnSp>
        <p:nvCxnSpPr>
          <p:cNvPr id="34" name="Straight Arrow Connector 33"/>
          <p:cNvCxnSpPr>
            <a:cxnSpLocks/>
            <a:stCxn id="1030" idx="2"/>
            <a:endCxn id="62" idx="0"/>
          </p:cNvCxnSpPr>
          <p:nvPr/>
        </p:nvCxnSpPr>
        <p:spPr bwMode="auto">
          <a:xfrm>
            <a:off x="2653186" y="10034177"/>
            <a:ext cx="233836" cy="941984"/>
          </a:xfrm>
          <a:prstGeom prst="straightConnector1">
            <a:avLst/>
          </a:prstGeom>
          <a:solidFill>
            <a:schemeClr val="bg1"/>
          </a:solidFill>
          <a:ln w="57150" cap="flat" cmpd="sng" algn="ctr">
            <a:solidFill>
              <a:schemeClr val="tx1"/>
            </a:solidFill>
            <a:prstDash val="solid"/>
            <a:round/>
            <a:headEnd type="none" w="med" len="med"/>
            <a:tailEnd type="triangle"/>
          </a:ln>
          <a:effectLst/>
        </p:spPr>
      </p:cxnSp>
      <p:cxnSp>
        <p:nvCxnSpPr>
          <p:cNvPr id="38" name="Elbow Connector 37"/>
          <p:cNvCxnSpPr>
            <a:cxnSpLocks/>
            <a:stCxn id="45" idx="0"/>
            <a:endCxn id="24" idx="2"/>
          </p:cNvCxnSpPr>
          <p:nvPr/>
        </p:nvCxnSpPr>
        <p:spPr bwMode="auto">
          <a:xfrm rot="16200000" flipV="1">
            <a:off x="1263116" y="9736243"/>
            <a:ext cx="181767" cy="762968"/>
          </a:xfrm>
          <a:prstGeom prst="bentConnector3">
            <a:avLst>
              <a:gd name="adj1" fmla="val 50000"/>
            </a:avLst>
          </a:prstGeom>
          <a:solidFill>
            <a:schemeClr val="bg1"/>
          </a:solidFill>
          <a:ln w="57150" cap="flat" cmpd="sng" algn="ctr">
            <a:solidFill>
              <a:schemeClr val="tx1"/>
            </a:solidFill>
            <a:prstDash val="solid"/>
            <a:round/>
            <a:headEnd type="none" w="med" len="med"/>
            <a:tailEnd type="triangle"/>
          </a:ln>
          <a:effectLst/>
        </p:spPr>
      </p:cxnSp>
      <p:cxnSp>
        <p:nvCxnSpPr>
          <p:cNvPr id="40" name="Straight Arrow Connector 39"/>
          <p:cNvCxnSpPr>
            <a:cxnSpLocks/>
            <a:stCxn id="21" idx="3"/>
            <a:endCxn id="45" idx="2"/>
          </p:cNvCxnSpPr>
          <p:nvPr/>
        </p:nvCxnSpPr>
        <p:spPr bwMode="auto">
          <a:xfrm flipV="1">
            <a:off x="1111511" y="10845287"/>
            <a:ext cx="623972" cy="439433"/>
          </a:xfrm>
          <a:prstGeom prst="straightConnector1">
            <a:avLst/>
          </a:prstGeom>
          <a:solidFill>
            <a:schemeClr val="bg1"/>
          </a:solidFill>
          <a:ln w="57150" cap="flat" cmpd="sng" algn="ctr">
            <a:solidFill>
              <a:schemeClr val="tx1"/>
            </a:solidFill>
            <a:prstDash val="solid"/>
            <a:round/>
            <a:headEnd type="none" w="med" len="med"/>
            <a:tailEnd type="triangle"/>
          </a:ln>
          <a:effectLst/>
        </p:spPr>
      </p:cxnSp>
      <p:cxnSp>
        <p:nvCxnSpPr>
          <p:cNvPr id="43" name="Straight Arrow Connector 42"/>
          <p:cNvCxnSpPr>
            <a:cxnSpLocks/>
            <a:stCxn id="24" idx="3"/>
            <a:endCxn id="1030" idx="1"/>
          </p:cNvCxnSpPr>
          <p:nvPr/>
        </p:nvCxnSpPr>
        <p:spPr bwMode="auto">
          <a:xfrm flipV="1">
            <a:off x="1371950" y="9715839"/>
            <a:ext cx="797450" cy="21543"/>
          </a:xfrm>
          <a:prstGeom prst="straightConnector1">
            <a:avLst/>
          </a:prstGeom>
          <a:solidFill>
            <a:schemeClr val="bg1"/>
          </a:solidFill>
          <a:ln w="57150" cap="flat" cmpd="sng" algn="ctr">
            <a:solidFill>
              <a:schemeClr val="tx1"/>
            </a:solidFill>
            <a:prstDash val="solid"/>
            <a:round/>
            <a:headEnd type="none" w="med" len="med"/>
            <a:tailEnd type="triangle"/>
          </a:ln>
          <a:effectLst/>
        </p:spPr>
      </p:cxnSp>
      <p:sp>
        <p:nvSpPr>
          <p:cNvPr id="58" name="TextBox 57"/>
          <p:cNvSpPr txBox="1"/>
          <p:nvPr/>
        </p:nvSpPr>
        <p:spPr>
          <a:xfrm>
            <a:off x="3036112" y="10128836"/>
            <a:ext cx="184731" cy="155107"/>
          </a:xfrm>
          <a:prstGeom prst="rect">
            <a:avLst/>
          </a:prstGeom>
          <a:noFill/>
        </p:spPr>
        <p:txBody>
          <a:bodyPr wrap="none" rtlCol="0">
            <a:spAutoFit/>
          </a:bodyPr>
          <a:lstStyle/>
          <a:p>
            <a:endParaRPr lang="en-IN" sz="408" dirty="0"/>
          </a:p>
        </p:txBody>
      </p:sp>
      <p:sp>
        <p:nvSpPr>
          <p:cNvPr id="96" name="Rectangle 5">
            <a:extLst>
              <a:ext uri="{FF2B5EF4-FFF2-40B4-BE49-F238E27FC236}">
                <a16:creationId xmlns:a16="http://schemas.microsoft.com/office/drawing/2014/main" id="{0BF91EAD-8613-467F-93B2-853691E9E128}"/>
              </a:ext>
            </a:extLst>
          </p:cNvPr>
          <p:cNvSpPr>
            <a:spLocks noChangeArrowheads="1"/>
          </p:cNvSpPr>
          <p:nvPr/>
        </p:nvSpPr>
        <p:spPr bwMode="auto">
          <a:xfrm>
            <a:off x="357317" y="190671"/>
            <a:ext cx="6098088" cy="120011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91243" tIns="45614" rIns="91243" bIns="45614">
            <a:spAutoFit/>
          </a:bodyPr>
          <a:lstStyle/>
          <a:p>
            <a:pPr algn="ctr"/>
            <a:r>
              <a:rPr lang="en-US" sz="1200" b="1" dirty="0">
                <a:solidFill>
                  <a:schemeClr val="tx1"/>
                </a:solidFill>
                <a:latin typeface="Times New Roman" pitchFamily="18" charset="0"/>
                <a:cs typeface="Times New Roman" pitchFamily="18" charset="0"/>
              </a:rPr>
              <a:t>[FACULTY ASSISTANT] </a:t>
            </a:r>
          </a:p>
          <a:p>
            <a:pPr marL="114300" indent="0">
              <a:buNone/>
            </a:pPr>
            <a:r>
              <a:rPr lang="en-US" sz="1200" dirty="0">
                <a:solidFill>
                  <a:schemeClr val="tx1"/>
                </a:solidFill>
                <a:latin typeface="Arial" charset="0"/>
              </a:rPr>
              <a:t>[</a:t>
            </a:r>
            <a:r>
              <a:rPr lang="en-IN" sz="1200" dirty="0">
                <a:solidFill>
                  <a:schemeClr val="tx1"/>
                </a:solidFill>
              </a:rPr>
              <a:t>Raghav Gupta|Umang Bhan|Vastvik Upadhaya|Samarkant Bhasin|Sahil Singh]</a:t>
            </a:r>
          </a:p>
          <a:p>
            <a:pPr algn="ctr"/>
            <a:endParaRPr lang="en-US" sz="1200" b="1" dirty="0">
              <a:solidFill>
                <a:schemeClr val="tx1"/>
              </a:solidFill>
              <a:latin typeface="Arial" charset="0"/>
            </a:endParaRPr>
          </a:p>
          <a:p>
            <a:r>
              <a:rPr lang="en-IN" sz="1200" dirty="0">
                <a:solidFill>
                  <a:schemeClr val="tx1"/>
                </a:solidFill>
              </a:rPr>
              <a:t>    raghav.81-cse-17@mietjammu.in                        umang.75-cse-17@mietjammu.in,</a:t>
            </a:r>
            <a:br>
              <a:rPr lang="en-IN" sz="1200" dirty="0">
                <a:solidFill>
                  <a:schemeClr val="tx1"/>
                </a:solidFill>
              </a:rPr>
            </a:br>
            <a:r>
              <a:rPr lang="en-IN" sz="1200" dirty="0">
                <a:solidFill>
                  <a:schemeClr val="tx1"/>
                </a:solidFill>
              </a:rPr>
              <a:t>    vastvik.97-cse-17@mietjammu.in                samarkant.118-cse-17@mietjammu.in</a:t>
            </a:r>
            <a:br>
              <a:rPr lang="en-IN" sz="1200" dirty="0">
                <a:solidFill>
                  <a:schemeClr val="tx1"/>
                </a:solidFill>
              </a:rPr>
            </a:br>
            <a:r>
              <a:rPr lang="en-IN" sz="1200" dirty="0">
                <a:solidFill>
                  <a:schemeClr val="tx1"/>
                </a:solidFill>
              </a:rPr>
              <a:t>                                              sahil.66-cse-17@mietjammu.in</a:t>
            </a:r>
            <a:r>
              <a:rPr lang="en-US" sz="1200" b="1" dirty="0">
                <a:solidFill>
                  <a:schemeClr val="tx1"/>
                </a:solidFill>
              </a:rPr>
              <a:t>                                                                                                                                                                   </a:t>
            </a:r>
          </a:p>
        </p:txBody>
      </p:sp>
      <p:pic>
        <p:nvPicPr>
          <p:cNvPr id="5" name="Picture 4">
            <a:extLst>
              <a:ext uri="{FF2B5EF4-FFF2-40B4-BE49-F238E27FC236}">
                <a16:creationId xmlns:a16="http://schemas.microsoft.com/office/drawing/2014/main" id="{92EC61F9-7D25-43CC-9B13-597A0554069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45211" y="7290501"/>
            <a:ext cx="459561" cy="404796"/>
          </a:xfrm>
          <a:prstGeom prst="rect">
            <a:avLst/>
          </a:prstGeom>
          <a:ln>
            <a:solidFill>
              <a:schemeClr val="bg1"/>
            </a:solidFill>
          </a:ln>
        </p:spPr>
      </p:pic>
      <p:pic>
        <p:nvPicPr>
          <p:cNvPr id="47" name="Picture 46">
            <a:extLst>
              <a:ext uri="{FF2B5EF4-FFF2-40B4-BE49-F238E27FC236}">
                <a16:creationId xmlns:a16="http://schemas.microsoft.com/office/drawing/2014/main" id="{C0D8887D-32D0-4C4C-9BBD-F13C349FF6D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07910" y="6076447"/>
            <a:ext cx="421607" cy="384294"/>
          </a:xfrm>
          <a:prstGeom prst="rect">
            <a:avLst/>
          </a:prstGeom>
        </p:spPr>
      </p:pic>
      <p:cxnSp>
        <p:nvCxnSpPr>
          <p:cNvPr id="140" name="Elbow Connector 206">
            <a:extLst>
              <a:ext uri="{FF2B5EF4-FFF2-40B4-BE49-F238E27FC236}">
                <a16:creationId xmlns:a16="http://schemas.microsoft.com/office/drawing/2014/main" id="{1D0D0125-5295-4466-B38C-F510E914B119}"/>
              </a:ext>
            </a:extLst>
          </p:cNvPr>
          <p:cNvCxnSpPr>
            <a:cxnSpLocks/>
            <a:stCxn id="47" idx="2"/>
          </p:cNvCxnSpPr>
          <p:nvPr/>
        </p:nvCxnSpPr>
        <p:spPr bwMode="auto">
          <a:xfrm rot="16200000" flipH="1">
            <a:off x="2594109" y="6885345"/>
            <a:ext cx="851646" cy="2437"/>
          </a:xfrm>
          <a:prstGeom prst="bentConnector3">
            <a:avLst>
              <a:gd name="adj1" fmla="val 50000"/>
            </a:avLst>
          </a:prstGeom>
          <a:solidFill>
            <a:schemeClr val="bg1"/>
          </a:solidFill>
          <a:ln w="57150" cap="flat" cmpd="sng" algn="ctr">
            <a:solidFill>
              <a:schemeClr val="tx1"/>
            </a:solidFill>
            <a:prstDash val="solid"/>
            <a:round/>
            <a:headEnd type="none" w="med" len="med"/>
            <a:tailEnd type="triangle"/>
          </a:ln>
          <a:effectLst/>
        </p:spPr>
      </p:cxnSp>
      <p:cxnSp>
        <p:nvCxnSpPr>
          <p:cNvPr id="144" name="Elbow Connector 206">
            <a:extLst>
              <a:ext uri="{FF2B5EF4-FFF2-40B4-BE49-F238E27FC236}">
                <a16:creationId xmlns:a16="http://schemas.microsoft.com/office/drawing/2014/main" id="{5E752612-3BD2-4E65-803C-DE83E6A42652}"/>
              </a:ext>
            </a:extLst>
          </p:cNvPr>
          <p:cNvCxnSpPr>
            <a:cxnSpLocks/>
            <a:stCxn id="5" idx="0"/>
          </p:cNvCxnSpPr>
          <p:nvPr/>
        </p:nvCxnSpPr>
        <p:spPr bwMode="auto">
          <a:xfrm rot="16200000" flipV="1">
            <a:off x="426178" y="6541687"/>
            <a:ext cx="809277" cy="688352"/>
          </a:xfrm>
          <a:prstGeom prst="bentConnector3">
            <a:avLst>
              <a:gd name="adj1" fmla="val 50000"/>
            </a:avLst>
          </a:prstGeom>
          <a:solidFill>
            <a:schemeClr val="bg1"/>
          </a:solidFill>
          <a:ln w="57150" cap="flat" cmpd="sng" algn="ctr">
            <a:solidFill>
              <a:schemeClr val="tx1"/>
            </a:solidFill>
            <a:prstDash val="solid"/>
            <a:round/>
            <a:headEnd type="none" w="med" len="med"/>
            <a:tailEnd type="triangle"/>
          </a:ln>
          <a:effectLst/>
        </p:spPr>
      </p:cxnSp>
      <p:sp>
        <p:nvSpPr>
          <p:cNvPr id="178" name="TextBox 177">
            <a:extLst>
              <a:ext uri="{FF2B5EF4-FFF2-40B4-BE49-F238E27FC236}">
                <a16:creationId xmlns:a16="http://schemas.microsoft.com/office/drawing/2014/main" id="{FAA6BBE0-3EEE-43AC-8AF2-16770C57DBFA}"/>
              </a:ext>
            </a:extLst>
          </p:cNvPr>
          <p:cNvSpPr txBox="1"/>
          <p:nvPr/>
        </p:nvSpPr>
        <p:spPr>
          <a:xfrm>
            <a:off x="2463484" y="5897933"/>
            <a:ext cx="665384" cy="217752"/>
          </a:xfrm>
          <a:prstGeom prst="rect">
            <a:avLst/>
          </a:prstGeom>
          <a:noFill/>
        </p:spPr>
        <p:txBody>
          <a:bodyPr wrap="square" rtlCol="0">
            <a:spAutoFit/>
          </a:bodyPr>
          <a:lstStyle/>
          <a:p>
            <a:r>
              <a:rPr lang="en-IN" sz="815" dirty="0"/>
              <a:t>Download</a:t>
            </a:r>
          </a:p>
        </p:txBody>
      </p:sp>
      <p:pic>
        <p:nvPicPr>
          <p:cNvPr id="1030" name="Picture 1029">
            <a:extLst>
              <a:ext uri="{FF2B5EF4-FFF2-40B4-BE49-F238E27FC236}">
                <a16:creationId xmlns:a16="http://schemas.microsoft.com/office/drawing/2014/main" id="{63512C27-3577-452C-9AAA-260DEFD00D4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69400" y="9397500"/>
            <a:ext cx="967572" cy="636677"/>
          </a:xfrm>
          <a:prstGeom prst="rect">
            <a:avLst/>
          </a:prstGeom>
        </p:spPr>
      </p:pic>
      <p:sp>
        <p:nvSpPr>
          <p:cNvPr id="198" name="TextBox 197">
            <a:extLst>
              <a:ext uri="{FF2B5EF4-FFF2-40B4-BE49-F238E27FC236}">
                <a16:creationId xmlns:a16="http://schemas.microsoft.com/office/drawing/2014/main" id="{8EC8064C-D9E9-456F-8709-1582D0ADD8A5}"/>
              </a:ext>
            </a:extLst>
          </p:cNvPr>
          <p:cNvSpPr txBox="1"/>
          <p:nvPr/>
        </p:nvSpPr>
        <p:spPr>
          <a:xfrm>
            <a:off x="2766434" y="9984302"/>
            <a:ext cx="666446" cy="844847"/>
          </a:xfrm>
          <a:prstGeom prst="rect">
            <a:avLst/>
          </a:prstGeom>
          <a:noFill/>
        </p:spPr>
        <p:txBody>
          <a:bodyPr wrap="square" rtlCol="0">
            <a:spAutoFit/>
          </a:bodyPr>
          <a:lstStyle/>
          <a:p>
            <a:r>
              <a:rPr lang="en-IN" sz="815" dirty="0"/>
              <a:t>Checking for ppts and synopsis and course completion</a:t>
            </a:r>
          </a:p>
        </p:txBody>
      </p:sp>
      <p:sp>
        <p:nvSpPr>
          <p:cNvPr id="202" name="TextBox 201">
            <a:extLst>
              <a:ext uri="{FF2B5EF4-FFF2-40B4-BE49-F238E27FC236}">
                <a16:creationId xmlns:a16="http://schemas.microsoft.com/office/drawing/2014/main" id="{E1A9385F-C3CB-4A38-9A3B-14ECBE5B96E1}"/>
              </a:ext>
            </a:extLst>
          </p:cNvPr>
          <p:cNvSpPr txBox="1"/>
          <p:nvPr/>
        </p:nvSpPr>
        <p:spPr>
          <a:xfrm>
            <a:off x="17693" y="9397256"/>
            <a:ext cx="757223" cy="217752"/>
          </a:xfrm>
          <a:prstGeom prst="rect">
            <a:avLst/>
          </a:prstGeom>
          <a:noFill/>
        </p:spPr>
        <p:txBody>
          <a:bodyPr wrap="square" rtlCol="0">
            <a:spAutoFit/>
          </a:bodyPr>
          <a:lstStyle/>
          <a:p>
            <a:r>
              <a:rPr lang="en-IN" sz="815" dirty="0"/>
              <a:t>UiPath Bot</a:t>
            </a:r>
          </a:p>
        </p:txBody>
      </p:sp>
      <p:sp>
        <p:nvSpPr>
          <p:cNvPr id="227" name="TextBox 226">
            <a:extLst>
              <a:ext uri="{FF2B5EF4-FFF2-40B4-BE49-F238E27FC236}">
                <a16:creationId xmlns:a16="http://schemas.microsoft.com/office/drawing/2014/main" id="{D1BE3761-CD3E-43EC-AE39-D7BA12396C57}"/>
              </a:ext>
            </a:extLst>
          </p:cNvPr>
          <p:cNvSpPr txBox="1"/>
          <p:nvPr/>
        </p:nvSpPr>
        <p:spPr>
          <a:xfrm>
            <a:off x="1946410" y="11337045"/>
            <a:ext cx="757223" cy="343171"/>
          </a:xfrm>
          <a:prstGeom prst="rect">
            <a:avLst/>
          </a:prstGeom>
          <a:noFill/>
        </p:spPr>
        <p:txBody>
          <a:bodyPr wrap="square" rtlCol="0">
            <a:spAutoFit/>
          </a:bodyPr>
          <a:lstStyle/>
          <a:p>
            <a:r>
              <a:rPr lang="en-IN" sz="815" dirty="0"/>
              <a:t>Task completion</a:t>
            </a:r>
          </a:p>
        </p:txBody>
      </p:sp>
      <p:sp>
        <p:nvSpPr>
          <p:cNvPr id="232" name="TextBox 231">
            <a:extLst>
              <a:ext uri="{FF2B5EF4-FFF2-40B4-BE49-F238E27FC236}">
                <a16:creationId xmlns:a16="http://schemas.microsoft.com/office/drawing/2014/main" id="{C0F18FEE-18DF-43E4-8248-15955F3E1956}"/>
              </a:ext>
            </a:extLst>
          </p:cNvPr>
          <p:cNvSpPr txBox="1"/>
          <p:nvPr/>
        </p:nvSpPr>
        <p:spPr>
          <a:xfrm>
            <a:off x="262172" y="10351372"/>
            <a:ext cx="901020" cy="594009"/>
          </a:xfrm>
          <a:prstGeom prst="rect">
            <a:avLst/>
          </a:prstGeom>
          <a:noFill/>
        </p:spPr>
        <p:txBody>
          <a:bodyPr wrap="square" rtlCol="0">
            <a:spAutoFit/>
          </a:bodyPr>
          <a:lstStyle/>
          <a:p>
            <a:r>
              <a:rPr lang="en-IN" sz="815" dirty="0"/>
              <a:t>Course completion google sheet URL</a:t>
            </a:r>
          </a:p>
        </p:txBody>
      </p:sp>
      <p:pic>
        <p:nvPicPr>
          <p:cNvPr id="13" name="Picture 12">
            <a:extLst>
              <a:ext uri="{FF2B5EF4-FFF2-40B4-BE49-F238E27FC236}">
                <a16:creationId xmlns:a16="http://schemas.microsoft.com/office/drawing/2014/main" id="{2E6B91AE-934D-46E2-BF44-519694F9670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695548" y="6290240"/>
            <a:ext cx="1206352" cy="543921"/>
          </a:xfrm>
          <a:prstGeom prst="rect">
            <a:avLst/>
          </a:prstGeom>
        </p:spPr>
      </p:pic>
      <p:pic>
        <p:nvPicPr>
          <p:cNvPr id="248" name="Picture 247">
            <a:extLst>
              <a:ext uri="{FF2B5EF4-FFF2-40B4-BE49-F238E27FC236}">
                <a16:creationId xmlns:a16="http://schemas.microsoft.com/office/drawing/2014/main" id="{633B5A2D-1818-4B78-BE76-3B7AC35905C9}"/>
              </a:ext>
            </a:extLst>
          </p:cNvPr>
          <p:cNvPicPr>
            <a:picLocks noChangeAspect="1"/>
          </p:cNvPicPr>
          <p:nvPr/>
        </p:nvPicPr>
        <p:blipFill rotWithShape="1">
          <a:blip r:embed="rId18">
            <a:extLst>
              <a:ext uri="{28A0092B-C50C-407E-A947-70E740481C1C}">
                <a14:useLocalDpi xmlns:a14="http://schemas.microsoft.com/office/drawing/2010/main" val="0"/>
              </a:ext>
            </a:extLst>
          </a:blip>
          <a:srcRect l="70826" t="64812" r="6149" b="5836"/>
          <a:stretch/>
        </p:blipFill>
        <p:spPr>
          <a:xfrm>
            <a:off x="5963282" y="7656352"/>
            <a:ext cx="600511" cy="543921"/>
          </a:xfrm>
          <a:prstGeom prst="rect">
            <a:avLst/>
          </a:prstGeom>
        </p:spPr>
      </p:pic>
      <p:cxnSp>
        <p:nvCxnSpPr>
          <p:cNvPr id="55" name="Straight Arrow Connector 54">
            <a:extLst>
              <a:ext uri="{FF2B5EF4-FFF2-40B4-BE49-F238E27FC236}">
                <a16:creationId xmlns:a16="http://schemas.microsoft.com/office/drawing/2014/main" id="{29D53768-1CD6-4738-ACCA-CC598005BED6}"/>
              </a:ext>
            </a:extLst>
          </p:cNvPr>
          <p:cNvCxnSpPr>
            <a:endCxn id="92" idx="1"/>
          </p:cNvCxnSpPr>
          <p:nvPr/>
        </p:nvCxnSpPr>
        <p:spPr>
          <a:xfrm>
            <a:off x="4093283" y="7807394"/>
            <a:ext cx="42358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1" name="Straight Arrow Connector 170">
            <a:extLst>
              <a:ext uri="{FF2B5EF4-FFF2-40B4-BE49-F238E27FC236}">
                <a16:creationId xmlns:a16="http://schemas.microsoft.com/office/drawing/2014/main" id="{BA76C218-D7A7-42E3-8417-765C41BA5D42}"/>
              </a:ext>
            </a:extLst>
          </p:cNvPr>
          <p:cNvCxnSpPr>
            <a:cxnSpLocks/>
            <a:stCxn id="92" idx="2"/>
          </p:cNvCxnSpPr>
          <p:nvPr/>
        </p:nvCxnSpPr>
        <p:spPr>
          <a:xfrm>
            <a:off x="4867202" y="8116818"/>
            <a:ext cx="828346" cy="1357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3" name="Straight Arrow Connector 172">
            <a:extLst>
              <a:ext uri="{FF2B5EF4-FFF2-40B4-BE49-F238E27FC236}">
                <a16:creationId xmlns:a16="http://schemas.microsoft.com/office/drawing/2014/main" id="{7959F223-5AEC-4BF8-BC62-EB5F8C2DD872}"/>
              </a:ext>
            </a:extLst>
          </p:cNvPr>
          <p:cNvCxnSpPr>
            <a:cxnSpLocks/>
          </p:cNvCxnSpPr>
          <p:nvPr/>
        </p:nvCxnSpPr>
        <p:spPr>
          <a:xfrm>
            <a:off x="6314884" y="6860258"/>
            <a:ext cx="5304" cy="7470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5" name="Straight Arrow Connector 174">
            <a:extLst>
              <a:ext uri="{FF2B5EF4-FFF2-40B4-BE49-F238E27FC236}">
                <a16:creationId xmlns:a16="http://schemas.microsoft.com/office/drawing/2014/main" id="{EBDA2A6D-E943-4A1D-B537-1AEA9B07159E}"/>
              </a:ext>
            </a:extLst>
          </p:cNvPr>
          <p:cNvCxnSpPr>
            <a:cxnSpLocks/>
            <a:stCxn id="248" idx="2"/>
          </p:cNvCxnSpPr>
          <p:nvPr/>
        </p:nvCxnSpPr>
        <p:spPr>
          <a:xfrm>
            <a:off x="6263538" y="8200273"/>
            <a:ext cx="0" cy="8751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8" name="Rectangle 67">
            <a:extLst>
              <a:ext uri="{FF2B5EF4-FFF2-40B4-BE49-F238E27FC236}">
                <a16:creationId xmlns:a16="http://schemas.microsoft.com/office/drawing/2014/main" id="{34D61A19-6844-4397-9448-6E72A48119C4}"/>
              </a:ext>
            </a:extLst>
          </p:cNvPr>
          <p:cNvSpPr/>
          <p:nvPr/>
        </p:nvSpPr>
        <p:spPr>
          <a:xfrm>
            <a:off x="5753147" y="6206330"/>
            <a:ext cx="1000059" cy="406334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pic>
        <p:nvPicPr>
          <p:cNvPr id="105" name="Picture 104">
            <a:extLst>
              <a:ext uri="{FF2B5EF4-FFF2-40B4-BE49-F238E27FC236}">
                <a16:creationId xmlns:a16="http://schemas.microsoft.com/office/drawing/2014/main" id="{DD5FF58F-A7B4-4CCB-BBD5-8A55F8F6D489}"/>
              </a:ext>
            </a:extLst>
          </p:cNvPr>
          <p:cNvPicPr>
            <a:picLocks noChangeAspect="1"/>
          </p:cNvPicPr>
          <p:nvPr/>
        </p:nvPicPr>
        <p:blipFill rotWithShape="1">
          <a:blip r:embed="rId18">
            <a:extLst>
              <a:ext uri="{28A0092B-C50C-407E-A947-70E740481C1C}">
                <a14:useLocalDpi xmlns:a14="http://schemas.microsoft.com/office/drawing/2010/main" val="0"/>
              </a:ext>
            </a:extLst>
          </a:blip>
          <a:srcRect l="59806" t="78397" r="34175" b="14374"/>
          <a:stretch/>
        </p:blipFill>
        <p:spPr>
          <a:xfrm>
            <a:off x="6316582" y="9127781"/>
            <a:ext cx="412776" cy="278870"/>
          </a:xfrm>
          <a:prstGeom prst="rect">
            <a:avLst/>
          </a:prstGeom>
        </p:spPr>
      </p:pic>
      <p:sp>
        <p:nvSpPr>
          <p:cNvPr id="113" name="TextBox 112">
            <a:extLst>
              <a:ext uri="{FF2B5EF4-FFF2-40B4-BE49-F238E27FC236}">
                <a16:creationId xmlns:a16="http://schemas.microsoft.com/office/drawing/2014/main" id="{57C61093-76CC-4E38-AEDF-0744E9BCE6C0}"/>
              </a:ext>
            </a:extLst>
          </p:cNvPr>
          <p:cNvSpPr txBox="1"/>
          <p:nvPr/>
        </p:nvSpPr>
        <p:spPr>
          <a:xfrm>
            <a:off x="6274111" y="9511649"/>
            <a:ext cx="583889" cy="523220"/>
          </a:xfrm>
          <a:prstGeom prst="rect">
            <a:avLst/>
          </a:prstGeom>
          <a:noFill/>
        </p:spPr>
        <p:txBody>
          <a:bodyPr wrap="square" rtlCol="0">
            <a:spAutoFit/>
          </a:bodyPr>
          <a:lstStyle/>
          <a:p>
            <a:r>
              <a:rPr lang="en-IN" sz="700" dirty="0"/>
              <a:t>RPA App hosted </a:t>
            </a:r>
          </a:p>
          <a:p>
            <a:r>
              <a:rPr lang="en-IN" sz="700" dirty="0"/>
              <a:t>on AWS EC2</a:t>
            </a:r>
          </a:p>
        </p:txBody>
      </p:sp>
      <p:sp>
        <p:nvSpPr>
          <p:cNvPr id="114" name="TextBox 113">
            <a:extLst>
              <a:ext uri="{FF2B5EF4-FFF2-40B4-BE49-F238E27FC236}">
                <a16:creationId xmlns:a16="http://schemas.microsoft.com/office/drawing/2014/main" id="{CA36C176-7B84-4200-8FF3-FF5DD4A2924A}"/>
              </a:ext>
            </a:extLst>
          </p:cNvPr>
          <p:cNvSpPr txBox="1"/>
          <p:nvPr/>
        </p:nvSpPr>
        <p:spPr>
          <a:xfrm>
            <a:off x="5806645" y="6879262"/>
            <a:ext cx="544615" cy="523220"/>
          </a:xfrm>
          <a:prstGeom prst="rect">
            <a:avLst/>
          </a:prstGeom>
          <a:noFill/>
        </p:spPr>
        <p:txBody>
          <a:bodyPr wrap="square" rtlCol="0">
            <a:spAutoFit/>
          </a:bodyPr>
          <a:lstStyle/>
          <a:p>
            <a:r>
              <a:rPr lang="en-IN" sz="700" dirty="0"/>
              <a:t>Web App hosted </a:t>
            </a:r>
          </a:p>
          <a:p>
            <a:r>
              <a:rPr lang="en-IN" sz="700" dirty="0"/>
              <a:t>on AWS EC2</a:t>
            </a:r>
          </a:p>
        </p:txBody>
      </p:sp>
      <p:cxnSp>
        <p:nvCxnSpPr>
          <p:cNvPr id="116" name="Elbow Connector 194">
            <a:extLst>
              <a:ext uri="{FF2B5EF4-FFF2-40B4-BE49-F238E27FC236}">
                <a16:creationId xmlns:a16="http://schemas.microsoft.com/office/drawing/2014/main" id="{681D2A6B-F760-4AC7-8736-5EEE6FA5B2D6}"/>
              </a:ext>
            </a:extLst>
          </p:cNvPr>
          <p:cNvCxnSpPr>
            <a:cxnSpLocks/>
            <a:endCxn id="5" idx="2"/>
          </p:cNvCxnSpPr>
          <p:nvPr/>
        </p:nvCxnSpPr>
        <p:spPr bwMode="auto">
          <a:xfrm rot="5400000" flipH="1" flipV="1">
            <a:off x="525681" y="7790649"/>
            <a:ext cx="744662" cy="553959"/>
          </a:xfrm>
          <a:prstGeom prst="bentConnector3">
            <a:avLst>
              <a:gd name="adj1" fmla="val 50000"/>
            </a:avLst>
          </a:prstGeom>
          <a:solidFill>
            <a:schemeClr val="bg1"/>
          </a:solidFill>
          <a:ln w="57150" cap="flat" cmpd="sng" algn="ctr">
            <a:solidFill>
              <a:schemeClr val="tx1"/>
            </a:solidFill>
            <a:prstDash val="solid"/>
            <a:round/>
            <a:headEnd type="none" w="med" len="med"/>
            <a:tailEnd type="triangle"/>
          </a:ln>
          <a:effectLst/>
        </p:spPr>
      </p:cxnSp>
      <p:pic>
        <p:nvPicPr>
          <p:cNvPr id="225" name="Picture 224">
            <a:extLst>
              <a:ext uri="{FF2B5EF4-FFF2-40B4-BE49-F238E27FC236}">
                <a16:creationId xmlns:a16="http://schemas.microsoft.com/office/drawing/2014/main" id="{7AB8EE96-F0D3-4ACA-9306-431802F1A25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53121" y="6076447"/>
            <a:ext cx="459561" cy="404797"/>
          </a:xfrm>
          <a:prstGeom prst="rect">
            <a:avLst/>
          </a:prstGeom>
        </p:spPr>
      </p:pic>
      <p:pic>
        <p:nvPicPr>
          <p:cNvPr id="250" name="Picture 249">
            <a:extLst>
              <a:ext uri="{FF2B5EF4-FFF2-40B4-BE49-F238E27FC236}">
                <a16:creationId xmlns:a16="http://schemas.microsoft.com/office/drawing/2014/main" id="{6394070B-0D14-4A61-A05A-E35EF3DC3FD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95489" y="7319155"/>
            <a:ext cx="455486" cy="390402"/>
          </a:xfrm>
          <a:prstGeom prst="rect">
            <a:avLst/>
          </a:prstGeom>
        </p:spPr>
      </p:pic>
      <p:sp>
        <p:nvSpPr>
          <p:cNvPr id="251" name="TextBox 250">
            <a:extLst>
              <a:ext uri="{FF2B5EF4-FFF2-40B4-BE49-F238E27FC236}">
                <a16:creationId xmlns:a16="http://schemas.microsoft.com/office/drawing/2014/main" id="{F629A681-4F9B-465E-B16A-C3D0C735D54A}"/>
              </a:ext>
            </a:extLst>
          </p:cNvPr>
          <p:cNvSpPr txBox="1"/>
          <p:nvPr/>
        </p:nvSpPr>
        <p:spPr>
          <a:xfrm>
            <a:off x="129129" y="5873686"/>
            <a:ext cx="665384" cy="217752"/>
          </a:xfrm>
          <a:prstGeom prst="rect">
            <a:avLst/>
          </a:prstGeom>
          <a:noFill/>
        </p:spPr>
        <p:txBody>
          <a:bodyPr wrap="square" rtlCol="0">
            <a:spAutoFit/>
          </a:bodyPr>
          <a:lstStyle/>
          <a:p>
            <a:r>
              <a:rPr lang="en-IN" sz="815" dirty="0"/>
              <a:t>Website</a:t>
            </a:r>
          </a:p>
        </p:txBody>
      </p:sp>
      <p:sp>
        <p:nvSpPr>
          <p:cNvPr id="252" name="TextBox 251">
            <a:extLst>
              <a:ext uri="{FF2B5EF4-FFF2-40B4-BE49-F238E27FC236}">
                <a16:creationId xmlns:a16="http://schemas.microsoft.com/office/drawing/2014/main" id="{8664AEEC-2F44-4C8F-8D42-3EC14E520FFD}"/>
              </a:ext>
            </a:extLst>
          </p:cNvPr>
          <p:cNvSpPr txBox="1"/>
          <p:nvPr/>
        </p:nvSpPr>
        <p:spPr>
          <a:xfrm>
            <a:off x="2692180" y="7709557"/>
            <a:ext cx="665384" cy="343171"/>
          </a:xfrm>
          <a:prstGeom prst="rect">
            <a:avLst/>
          </a:prstGeom>
          <a:noFill/>
        </p:spPr>
        <p:txBody>
          <a:bodyPr wrap="square" rtlCol="0">
            <a:spAutoFit/>
          </a:bodyPr>
          <a:lstStyle/>
          <a:p>
            <a:r>
              <a:rPr lang="en-IN" sz="815" dirty="0"/>
              <a:t>Performing Tasks</a:t>
            </a:r>
          </a:p>
        </p:txBody>
      </p:sp>
      <p:sp>
        <p:nvSpPr>
          <p:cNvPr id="253" name="TextBox 252">
            <a:extLst>
              <a:ext uri="{FF2B5EF4-FFF2-40B4-BE49-F238E27FC236}">
                <a16:creationId xmlns:a16="http://schemas.microsoft.com/office/drawing/2014/main" id="{A3331527-25E4-4A21-8240-78580F283AC5}"/>
              </a:ext>
            </a:extLst>
          </p:cNvPr>
          <p:cNvSpPr txBox="1"/>
          <p:nvPr/>
        </p:nvSpPr>
        <p:spPr>
          <a:xfrm>
            <a:off x="-40581" y="6641571"/>
            <a:ext cx="665384" cy="844847"/>
          </a:xfrm>
          <a:prstGeom prst="rect">
            <a:avLst/>
          </a:prstGeom>
          <a:noFill/>
        </p:spPr>
        <p:txBody>
          <a:bodyPr wrap="square" rtlCol="0">
            <a:spAutoFit/>
          </a:bodyPr>
          <a:lstStyle/>
          <a:p>
            <a:r>
              <a:rPr lang="en-IN" sz="815" dirty="0"/>
              <a:t>Excel Sheets from system or google drive</a:t>
            </a:r>
          </a:p>
        </p:txBody>
      </p:sp>
      <p:pic>
        <p:nvPicPr>
          <p:cNvPr id="45" name="Picture 44">
            <a:extLst>
              <a:ext uri="{FF2B5EF4-FFF2-40B4-BE49-F238E27FC236}">
                <a16:creationId xmlns:a16="http://schemas.microsoft.com/office/drawing/2014/main" id="{55DF3CEF-4DD2-4C60-BF6A-ACE43DB3DEAD}"/>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286450" y="10208610"/>
            <a:ext cx="898065" cy="636677"/>
          </a:xfrm>
          <a:prstGeom prst="rect">
            <a:avLst/>
          </a:prstGeom>
        </p:spPr>
      </p:pic>
      <p:pic>
        <p:nvPicPr>
          <p:cNvPr id="62" name="Picture 61">
            <a:extLst>
              <a:ext uri="{FF2B5EF4-FFF2-40B4-BE49-F238E27FC236}">
                <a16:creationId xmlns:a16="http://schemas.microsoft.com/office/drawing/2014/main" id="{60FE8BD7-F1F2-40F8-9D04-40E100BC36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99954" y="10976161"/>
            <a:ext cx="574135" cy="721769"/>
          </a:xfrm>
          <a:prstGeom prst="rect">
            <a:avLst/>
          </a:prstGeom>
        </p:spPr>
      </p:pic>
      <p:sp>
        <p:nvSpPr>
          <p:cNvPr id="65" name="TextBox 64">
            <a:extLst>
              <a:ext uri="{FF2B5EF4-FFF2-40B4-BE49-F238E27FC236}">
                <a16:creationId xmlns:a16="http://schemas.microsoft.com/office/drawing/2014/main" id="{4A2EB5AD-7EA0-4D92-90C8-08E99A457592}"/>
              </a:ext>
            </a:extLst>
          </p:cNvPr>
          <p:cNvSpPr txBox="1"/>
          <p:nvPr/>
        </p:nvSpPr>
        <p:spPr>
          <a:xfrm>
            <a:off x="2129798" y="10573180"/>
            <a:ext cx="757223" cy="217752"/>
          </a:xfrm>
          <a:prstGeom prst="rect">
            <a:avLst/>
          </a:prstGeom>
          <a:noFill/>
        </p:spPr>
        <p:txBody>
          <a:bodyPr wrap="square" rtlCol="0">
            <a:spAutoFit/>
          </a:bodyPr>
          <a:lstStyle/>
          <a:p>
            <a:r>
              <a:rPr lang="en-IN" sz="815" dirty="0"/>
              <a:t>Website</a:t>
            </a:r>
          </a:p>
        </p:txBody>
      </p:sp>
      <p:pic>
        <p:nvPicPr>
          <p:cNvPr id="7" name="Picture 6">
            <a:extLst>
              <a:ext uri="{FF2B5EF4-FFF2-40B4-BE49-F238E27FC236}">
                <a16:creationId xmlns:a16="http://schemas.microsoft.com/office/drawing/2014/main" id="{1B066238-9C62-418E-BEC5-5B15FC4C4C2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972723" y="6306907"/>
            <a:ext cx="417010" cy="349677"/>
          </a:xfrm>
          <a:prstGeom prst="rect">
            <a:avLst/>
          </a:prstGeom>
        </p:spPr>
      </p:pic>
      <p:cxnSp>
        <p:nvCxnSpPr>
          <p:cNvPr id="109" name="Straight Arrow Connector 108">
            <a:extLst>
              <a:ext uri="{FF2B5EF4-FFF2-40B4-BE49-F238E27FC236}">
                <a16:creationId xmlns:a16="http://schemas.microsoft.com/office/drawing/2014/main" id="{BAAFA5EF-EB8E-4E86-B9C6-A203A9EB48F8}"/>
              </a:ext>
            </a:extLst>
          </p:cNvPr>
          <p:cNvCxnSpPr>
            <a:cxnSpLocks/>
            <a:stCxn id="1047" idx="0"/>
          </p:cNvCxnSpPr>
          <p:nvPr/>
        </p:nvCxnSpPr>
        <p:spPr>
          <a:xfrm flipV="1">
            <a:off x="4945484" y="6677918"/>
            <a:ext cx="202812" cy="729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1" name="Straight Arrow Connector 110">
            <a:extLst>
              <a:ext uri="{FF2B5EF4-FFF2-40B4-BE49-F238E27FC236}">
                <a16:creationId xmlns:a16="http://schemas.microsoft.com/office/drawing/2014/main" id="{E1ECAE16-7FFA-47BF-BE2E-7A845BD5057C}"/>
              </a:ext>
            </a:extLst>
          </p:cNvPr>
          <p:cNvCxnSpPr>
            <a:cxnSpLocks/>
            <a:stCxn id="7" idx="3"/>
          </p:cNvCxnSpPr>
          <p:nvPr/>
        </p:nvCxnSpPr>
        <p:spPr>
          <a:xfrm flipV="1">
            <a:off x="5389733" y="6479111"/>
            <a:ext cx="306771" cy="26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 name="Picture 2">
            <a:extLst>
              <a:ext uri="{FF2B5EF4-FFF2-40B4-BE49-F238E27FC236}">
                <a16:creationId xmlns:a16="http://schemas.microsoft.com/office/drawing/2014/main" id="{A3A6CAE6-C3AA-4F93-87FD-735FF166B880}"/>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391921" y="6739822"/>
            <a:ext cx="427458" cy="401226"/>
          </a:xfrm>
          <a:prstGeom prst="rect">
            <a:avLst/>
          </a:prstGeom>
        </p:spPr>
      </p:pic>
      <p:cxnSp>
        <p:nvCxnSpPr>
          <p:cNvPr id="100" name="Straight Arrow Connector 99">
            <a:extLst>
              <a:ext uri="{FF2B5EF4-FFF2-40B4-BE49-F238E27FC236}">
                <a16:creationId xmlns:a16="http://schemas.microsoft.com/office/drawing/2014/main" id="{47E4CCD7-EBB4-40D3-840C-42FFDD94425E}"/>
              </a:ext>
            </a:extLst>
          </p:cNvPr>
          <p:cNvCxnSpPr>
            <a:cxnSpLocks/>
            <a:stCxn id="3" idx="1"/>
          </p:cNvCxnSpPr>
          <p:nvPr/>
        </p:nvCxnSpPr>
        <p:spPr bwMode="auto">
          <a:xfrm flipH="1" flipV="1">
            <a:off x="680099" y="6435127"/>
            <a:ext cx="711822" cy="505308"/>
          </a:xfrm>
          <a:prstGeom prst="straightConnector1">
            <a:avLst/>
          </a:prstGeom>
          <a:solidFill>
            <a:schemeClr val="bg1"/>
          </a:solidFill>
          <a:ln w="57150" cap="flat" cmpd="sng" algn="ctr">
            <a:solidFill>
              <a:schemeClr val="tx1"/>
            </a:solidFill>
            <a:prstDash val="solid"/>
            <a:round/>
            <a:headEnd type="none" w="med" len="med"/>
            <a:tailEnd type="triangle"/>
          </a:ln>
          <a:effectLst/>
        </p:spPr>
      </p:cxnSp>
      <p:sp>
        <p:nvSpPr>
          <p:cNvPr id="101" name="TextBox 100">
            <a:extLst>
              <a:ext uri="{FF2B5EF4-FFF2-40B4-BE49-F238E27FC236}">
                <a16:creationId xmlns:a16="http://schemas.microsoft.com/office/drawing/2014/main" id="{F1D8C54F-E9B3-469C-95BD-093F0C5CE94C}"/>
              </a:ext>
            </a:extLst>
          </p:cNvPr>
          <p:cNvSpPr txBox="1"/>
          <p:nvPr/>
        </p:nvSpPr>
        <p:spPr>
          <a:xfrm>
            <a:off x="1283553" y="7115074"/>
            <a:ext cx="665384" cy="217752"/>
          </a:xfrm>
          <a:prstGeom prst="rect">
            <a:avLst/>
          </a:prstGeom>
          <a:noFill/>
        </p:spPr>
        <p:txBody>
          <a:bodyPr wrap="square" rtlCol="0">
            <a:spAutoFit/>
          </a:bodyPr>
          <a:lstStyle/>
          <a:p>
            <a:r>
              <a:rPr lang="en-IN" sz="815" dirty="0"/>
              <a:t>Chat-Bot</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649</TotalTime>
  <Words>489</Words>
  <Application>Microsoft Office PowerPoint</Application>
  <PresentationFormat>Widescreen</PresentationFormat>
  <Paragraphs>75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Umang Bhan</dc:creator>
  <cp:lastModifiedBy>Umang Bhan</cp:lastModifiedBy>
  <cp:revision>37</cp:revision>
  <dcterms:created xsi:type="dcterms:W3CDTF">2020-10-08T10:56:54Z</dcterms:created>
  <dcterms:modified xsi:type="dcterms:W3CDTF">2021-05-29T04:48:48Z</dcterms:modified>
</cp:coreProperties>
</file>