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9" r:id="rId4"/>
    <p:sldId id="268" r:id="rId5"/>
    <p:sldId id="269" r:id="rId6"/>
    <p:sldId id="257" r:id="rId7"/>
    <p:sldId id="267" r:id="rId8"/>
    <p:sldId id="260" r:id="rId9"/>
    <p:sldId id="261" r:id="rId10"/>
    <p:sldId id="258" r:id="rId11"/>
    <p:sldId id="263" r:id="rId12"/>
    <p:sldId id="262" r:id="rId13"/>
    <p:sldId id="265" r:id="rId14"/>
    <p:sldId id="266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sng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sng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sng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sng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0D56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382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869950"/>
            <a:ext cx="537083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sng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77695"/>
            <a:ext cx="10205720" cy="404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Can-I-use-firebase-as-a-backend-for-my-Uber-like-mobile-app" TargetMode="External"/><Relationship Id="rId2" Type="http://schemas.openxmlformats.org/officeDocument/2006/relationships/hyperlink" Target="https://medium.com/@zipprr/my-experience-using-flutter-to-develop-a-complete-via-clone-45d90f6392f9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edium.com/@gautammanak1/introduction-to-firebase-649e6b7c62bc" TargetMode="External"/><Relationship Id="rId5" Type="http://schemas.openxmlformats.org/officeDocument/2006/relationships/hyperlink" Target="https://www.geeksforgeeks.org/flutter-vs-native/" TargetMode="External"/><Relationship Id="rId4" Type="http://schemas.openxmlformats.org/officeDocument/2006/relationships/hyperlink" Target="https://medium.com/flutter-community/flutter-google-map-with-live-location-tracking-uber-style-12da38771829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6100" y="0"/>
            <a:ext cx="5015230" cy="6858000"/>
            <a:chOff x="546100" y="0"/>
            <a:chExt cx="5015230" cy="6858000"/>
          </a:xfrm>
        </p:grpSpPr>
        <p:sp>
          <p:nvSpPr>
            <p:cNvPr id="3" name="object 3"/>
            <p:cNvSpPr/>
            <p:nvPr/>
          </p:nvSpPr>
          <p:spPr>
            <a:xfrm>
              <a:off x="984250" y="0"/>
              <a:ext cx="1062990" cy="2778125"/>
            </a:xfrm>
            <a:custGeom>
              <a:avLst/>
              <a:gdLst/>
              <a:ahLst/>
              <a:cxnLst/>
              <a:rect l="l" t="t" r="r" b="b"/>
              <a:pathLst>
                <a:path w="1062989" h="2778125">
                  <a:moveTo>
                    <a:pt x="1062399" y="0"/>
                  </a:moveTo>
                  <a:lnTo>
                    <a:pt x="681401" y="0"/>
                  </a:lnTo>
                  <a:lnTo>
                    <a:pt x="0" y="2687574"/>
                  </a:lnTo>
                  <a:lnTo>
                    <a:pt x="357124" y="2778125"/>
                  </a:lnTo>
                  <a:lnTo>
                    <a:pt x="1062399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6100" y="0"/>
              <a:ext cx="1034415" cy="2668905"/>
            </a:xfrm>
            <a:custGeom>
              <a:avLst/>
              <a:gdLst/>
              <a:ahLst/>
              <a:cxnLst/>
              <a:rect l="l" t="t" r="r" b="b"/>
              <a:pathLst>
                <a:path w="1034415" h="2668905">
                  <a:moveTo>
                    <a:pt x="1033826" y="0"/>
                  </a:moveTo>
                  <a:lnTo>
                    <a:pt x="651243" y="0"/>
                  </a:lnTo>
                  <a:lnTo>
                    <a:pt x="0" y="2578100"/>
                  </a:lnTo>
                  <a:lnTo>
                    <a:pt x="347662" y="2663825"/>
                  </a:lnTo>
                  <a:lnTo>
                    <a:pt x="357187" y="2668524"/>
                  </a:lnTo>
                  <a:lnTo>
                    <a:pt x="103382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6100" y="2582798"/>
              <a:ext cx="2694305" cy="4275455"/>
            </a:xfrm>
            <a:custGeom>
              <a:avLst/>
              <a:gdLst/>
              <a:ahLst/>
              <a:cxnLst/>
              <a:rect l="l" t="t" r="r" b="b"/>
              <a:pathLst>
                <a:path w="2694305" h="4275455">
                  <a:moveTo>
                    <a:pt x="0" y="0"/>
                  </a:moveTo>
                  <a:lnTo>
                    <a:pt x="2574925" y="4275200"/>
                  </a:lnTo>
                  <a:lnTo>
                    <a:pt x="2693924" y="4275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9012" y="2692400"/>
              <a:ext cx="3332479" cy="4165600"/>
            </a:xfrm>
            <a:custGeom>
              <a:avLst/>
              <a:gdLst/>
              <a:ahLst/>
              <a:cxnLst/>
              <a:rect l="l" t="t" r="r" b="b"/>
              <a:pathLst>
                <a:path w="3332479" h="4165600">
                  <a:moveTo>
                    <a:pt x="0" y="0"/>
                  </a:moveTo>
                  <a:lnTo>
                    <a:pt x="3208337" y="4165599"/>
                  </a:lnTo>
                  <a:lnTo>
                    <a:pt x="3332162" y="4165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4250" y="2687573"/>
              <a:ext cx="4577080" cy="4170679"/>
            </a:xfrm>
            <a:custGeom>
              <a:avLst/>
              <a:gdLst/>
              <a:ahLst/>
              <a:cxnLst/>
              <a:rect l="l" t="t" r="r" b="b"/>
              <a:pathLst>
                <a:path w="4577080" h="4170679">
                  <a:moveTo>
                    <a:pt x="0" y="0"/>
                  </a:moveTo>
                  <a:lnTo>
                    <a:pt x="4762" y="4825"/>
                  </a:lnTo>
                  <a:lnTo>
                    <a:pt x="3336925" y="4170425"/>
                  </a:lnTo>
                  <a:lnTo>
                    <a:pt x="4576699" y="4170425"/>
                  </a:lnTo>
                  <a:lnTo>
                    <a:pt x="357124" y="90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8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6100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3584575" h="4279900">
                  <a:moveTo>
                    <a:pt x="0" y="0"/>
                  </a:moveTo>
                  <a:lnTo>
                    <a:pt x="0" y="4699"/>
                  </a:lnTo>
                  <a:lnTo>
                    <a:pt x="2693924" y="4279899"/>
                  </a:lnTo>
                  <a:lnTo>
                    <a:pt x="3584575" y="4279899"/>
                  </a:lnTo>
                  <a:lnTo>
                    <a:pt x="419100" y="176149"/>
                  </a:lnTo>
                  <a:lnTo>
                    <a:pt x="361950" y="95250"/>
                  </a:lnTo>
                  <a:lnTo>
                    <a:pt x="357187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99613" y="217169"/>
            <a:ext cx="5548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Palatino Linotype"/>
                <a:cs typeface="Palatino Linotype"/>
              </a:rPr>
              <a:t>LOKMANYA</a:t>
            </a:r>
            <a:r>
              <a:rPr sz="1600" spc="-85" dirty="0">
                <a:latin typeface="Palatino Linotype"/>
                <a:cs typeface="Palatino Linotype"/>
              </a:rPr>
              <a:t> </a:t>
            </a:r>
            <a:r>
              <a:rPr sz="1600" dirty="0">
                <a:latin typeface="Palatino Linotype"/>
                <a:cs typeface="Palatino Linotype"/>
              </a:rPr>
              <a:t>TILAK</a:t>
            </a:r>
            <a:r>
              <a:rPr sz="1600" spc="-65" dirty="0">
                <a:latin typeface="Palatino Linotype"/>
                <a:cs typeface="Palatino Linotype"/>
              </a:rPr>
              <a:t> </a:t>
            </a:r>
            <a:r>
              <a:rPr sz="1600" spc="-35" dirty="0">
                <a:latin typeface="Palatino Linotype"/>
                <a:cs typeface="Palatino Linotype"/>
              </a:rPr>
              <a:t>JANKALYAN</a:t>
            </a:r>
            <a:r>
              <a:rPr sz="1600" spc="-5" dirty="0">
                <a:latin typeface="Palatino Linotype"/>
                <a:cs typeface="Palatino Linotype"/>
              </a:rPr>
              <a:t> </a:t>
            </a:r>
            <a:r>
              <a:rPr sz="1600" dirty="0">
                <a:latin typeface="Palatino Linotype"/>
                <a:cs typeface="Palatino Linotype"/>
              </a:rPr>
              <a:t>SHIKSHAN</a:t>
            </a:r>
            <a:r>
              <a:rPr sz="1600" spc="-3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SANSTHA’S</a:t>
            </a:r>
            <a:endParaRPr sz="160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53783" y="3531108"/>
            <a:ext cx="3963670" cy="677545"/>
            <a:chOff x="6653783" y="3531108"/>
            <a:chExt cx="3963670" cy="67754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3783" y="3531108"/>
              <a:ext cx="552450" cy="6774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8227" y="3639324"/>
              <a:ext cx="1305305" cy="5112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5387" y="3944061"/>
              <a:ext cx="3184398" cy="4488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02167" y="3639324"/>
              <a:ext cx="381761" cy="51128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25611" y="3639324"/>
              <a:ext cx="2201418" cy="51128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21467" y="3639324"/>
              <a:ext cx="395477" cy="51128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832854" y="3688842"/>
            <a:ext cx="3636645" cy="258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5080" indent="-456565" algn="r">
              <a:lnSpc>
                <a:spcPct val="100000"/>
              </a:lnSpc>
              <a:spcBef>
                <a:spcPts val="100"/>
              </a:spcBef>
              <a:buClr>
                <a:srgbClr val="1382AC"/>
              </a:buClr>
              <a:buSzPct val="144444"/>
              <a:buFont typeface="Wingdings"/>
              <a:buChar char=""/>
              <a:tabLst>
                <a:tab pos="456565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Projectees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-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7th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Semester</a:t>
            </a:r>
            <a:r>
              <a:rPr sz="1800" u="sng" spc="-7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Sec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“B”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90"/>
              </a:spcBef>
              <a:buClr>
                <a:srgbClr val="1382AC"/>
              </a:buClr>
              <a:buFont typeface="Wingdings"/>
              <a:buChar char=""/>
            </a:pPr>
            <a:endParaRPr sz="1800">
              <a:latin typeface="Corbel"/>
              <a:cs typeface="Corbel"/>
            </a:endParaRPr>
          </a:p>
          <a:p>
            <a:pPr marL="342265" marR="5080" lvl="1" indent="-342265" algn="r">
              <a:lnSpc>
                <a:spcPct val="100000"/>
              </a:lnSpc>
              <a:spcBef>
                <a:spcPts val="5"/>
              </a:spcBef>
              <a:buClr>
                <a:srgbClr val="1382AC"/>
              </a:buClr>
              <a:buSzPct val="144444"/>
              <a:buFont typeface="Wingdings"/>
              <a:buChar char=""/>
              <a:tabLst>
                <a:tab pos="342265" algn="l"/>
              </a:tabLst>
            </a:pPr>
            <a:r>
              <a:rPr sz="1800" dirty="0">
                <a:latin typeface="Corbel"/>
                <a:cs typeface="Corbel"/>
              </a:rPr>
              <a:t>Sanchi</a:t>
            </a:r>
            <a:r>
              <a:rPr sz="1800" spc="-200" dirty="0">
                <a:latin typeface="Corbel"/>
                <a:cs typeface="Corbel"/>
              </a:rPr>
              <a:t> </a:t>
            </a:r>
            <a:r>
              <a:rPr sz="1800" spc="-25" dirty="0">
                <a:latin typeface="Corbel"/>
                <a:cs typeface="Corbel"/>
              </a:rPr>
              <a:t>Yerpude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(207)</a:t>
            </a:r>
            <a:endParaRPr sz="1800">
              <a:latin typeface="Corbel"/>
              <a:cs typeface="Corbel"/>
            </a:endParaRPr>
          </a:p>
          <a:p>
            <a:pPr marL="379095" marR="6350" lvl="2" indent="-379095" algn="r">
              <a:lnSpc>
                <a:spcPct val="100000"/>
              </a:lnSpc>
              <a:spcBef>
                <a:spcPts val="815"/>
              </a:spcBef>
              <a:buClr>
                <a:srgbClr val="1382AC"/>
              </a:buClr>
              <a:buSzPct val="144444"/>
              <a:buFont typeface="Wingdings"/>
              <a:buChar char=""/>
              <a:tabLst>
                <a:tab pos="379095" algn="l"/>
              </a:tabLst>
            </a:pPr>
            <a:r>
              <a:rPr sz="1800" spc="-10" dirty="0">
                <a:latin typeface="Corbel"/>
                <a:cs typeface="Corbel"/>
              </a:rPr>
              <a:t>Ankush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Raut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(218)</a:t>
            </a:r>
            <a:endParaRPr sz="1800">
              <a:latin typeface="Corbel"/>
              <a:cs typeface="Corbel"/>
            </a:endParaRPr>
          </a:p>
          <a:p>
            <a:pPr marL="342265" marR="5080" indent="-342265" algn="r">
              <a:lnSpc>
                <a:spcPct val="100000"/>
              </a:lnSpc>
              <a:spcBef>
                <a:spcPts val="815"/>
              </a:spcBef>
              <a:buClr>
                <a:srgbClr val="1382AC"/>
              </a:buClr>
              <a:buSzPct val="144444"/>
              <a:buFont typeface="Wingdings"/>
              <a:buChar char=""/>
              <a:tabLst>
                <a:tab pos="342265" algn="l"/>
              </a:tabLst>
            </a:pPr>
            <a:r>
              <a:rPr sz="1800" spc="-30" dirty="0">
                <a:latin typeface="Corbel"/>
                <a:cs typeface="Corbel"/>
              </a:rPr>
              <a:t>Yatharth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Goswami</a:t>
            </a:r>
            <a:r>
              <a:rPr sz="1800" spc="-10" dirty="0">
                <a:latin typeface="Corbel"/>
                <a:cs typeface="Corbel"/>
              </a:rPr>
              <a:t> (243)</a:t>
            </a:r>
            <a:endParaRPr sz="1800">
              <a:latin typeface="Corbel"/>
              <a:cs typeface="Corbel"/>
            </a:endParaRPr>
          </a:p>
          <a:p>
            <a:pPr marL="372745" marR="5080" lvl="1" indent="-372745" algn="r">
              <a:lnSpc>
                <a:spcPct val="100000"/>
              </a:lnSpc>
              <a:spcBef>
                <a:spcPts val="820"/>
              </a:spcBef>
              <a:buClr>
                <a:srgbClr val="1382AC"/>
              </a:buClr>
              <a:buSzPct val="144444"/>
              <a:buFont typeface="Wingdings"/>
              <a:buChar char=""/>
              <a:tabLst>
                <a:tab pos="372745" algn="l"/>
              </a:tabLst>
            </a:pPr>
            <a:r>
              <a:rPr sz="1800" spc="-10" dirty="0">
                <a:latin typeface="Corbel"/>
                <a:cs typeface="Corbel"/>
              </a:rPr>
              <a:t>Vaibhav</a:t>
            </a:r>
            <a:r>
              <a:rPr sz="1800" spc="-7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Ganvir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(255)</a:t>
            </a:r>
            <a:endParaRPr sz="1800">
              <a:latin typeface="Corbel"/>
              <a:cs typeface="Corbel"/>
            </a:endParaRPr>
          </a:p>
          <a:p>
            <a:pPr marL="342265" marR="6985" lvl="2" indent="-342265" algn="r">
              <a:lnSpc>
                <a:spcPct val="100000"/>
              </a:lnSpc>
              <a:spcBef>
                <a:spcPts val="815"/>
              </a:spcBef>
              <a:buClr>
                <a:srgbClr val="1382AC"/>
              </a:buClr>
              <a:buSzPct val="144444"/>
              <a:buFont typeface="Wingdings"/>
              <a:buChar char=""/>
              <a:tabLst>
                <a:tab pos="342265" algn="l"/>
              </a:tabLst>
            </a:pPr>
            <a:r>
              <a:rPr sz="1800" dirty="0">
                <a:latin typeface="Corbel"/>
                <a:cs typeface="Corbel"/>
              </a:rPr>
              <a:t>Rajeev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Lal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(256)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14576" y="428664"/>
            <a:ext cx="8172450" cy="87249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b="1" spc="-25" dirty="0">
                <a:latin typeface="Arial"/>
                <a:cs typeface="Arial"/>
              </a:rPr>
              <a:t>PRIYADARSHINI </a:t>
            </a:r>
            <a:r>
              <a:rPr b="1" dirty="0">
                <a:latin typeface="Arial"/>
                <a:cs typeface="Arial"/>
              </a:rPr>
              <a:t>COLLEGE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OF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ENGINEERING,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NAGPUR</a:t>
            </a:r>
          </a:p>
          <a:p>
            <a:pPr marL="154305" algn="ctr">
              <a:lnSpc>
                <a:spcPct val="100000"/>
              </a:lnSpc>
              <a:spcBef>
                <a:spcPts val="695"/>
              </a:spcBef>
            </a:pPr>
            <a:r>
              <a:rPr sz="1800" u="none" spc="-25" dirty="0"/>
              <a:t>DEPARTMENT</a:t>
            </a:r>
            <a:r>
              <a:rPr sz="1800" u="none" spc="-95" dirty="0"/>
              <a:t> </a:t>
            </a:r>
            <a:r>
              <a:rPr sz="1800" u="none" dirty="0"/>
              <a:t>OF</a:t>
            </a:r>
            <a:r>
              <a:rPr sz="1800" u="none" spc="-65" dirty="0"/>
              <a:t> </a:t>
            </a:r>
            <a:r>
              <a:rPr sz="1800" u="none" dirty="0"/>
              <a:t>COMPUTER</a:t>
            </a:r>
            <a:r>
              <a:rPr sz="1800" u="none" spc="-125" dirty="0"/>
              <a:t> </a:t>
            </a:r>
            <a:r>
              <a:rPr sz="1800" u="none" spc="-10" dirty="0"/>
              <a:t>TECHNOLOGY</a:t>
            </a:r>
            <a:r>
              <a:rPr sz="1800" u="none" dirty="0"/>
              <a:t> (Session</a:t>
            </a:r>
            <a:r>
              <a:rPr sz="1800" u="none" spc="-35" dirty="0"/>
              <a:t> </a:t>
            </a:r>
            <a:r>
              <a:rPr sz="1800" u="none" spc="-30" dirty="0"/>
              <a:t>2024-</a:t>
            </a:r>
            <a:r>
              <a:rPr sz="1800" u="none" spc="-25" dirty="0"/>
              <a:t>25)</a:t>
            </a:r>
            <a:endParaRPr sz="1800"/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8422" y="69621"/>
            <a:ext cx="1457071" cy="11949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137775" y="182397"/>
            <a:ext cx="1694815" cy="115834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52726" y="1539452"/>
            <a:ext cx="8714740" cy="14122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00"/>
              </a:spcBef>
            </a:pPr>
            <a:r>
              <a:rPr sz="2000" b="1" u="sng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Presentation</a:t>
            </a:r>
            <a:r>
              <a:rPr sz="2000" b="1" u="sng" spc="-55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 </a:t>
            </a:r>
            <a:r>
              <a:rPr sz="2000" b="1" u="sng" spc="-25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on:</a:t>
            </a:r>
            <a:endParaRPr sz="20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000" spc="-25" dirty="0">
                <a:latin typeface="Corbel"/>
                <a:cs typeface="Corbel"/>
              </a:rPr>
              <a:t>"</a:t>
            </a:r>
            <a:r>
              <a:rPr sz="3000" b="1" u="sng" spc="-2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Ayantra</a:t>
            </a:r>
            <a:r>
              <a:rPr sz="3000" u="sng" spc="-2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r>
              <a:rPr sz="3000" u="sng" spc="-12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Smart</a:t>
            </a:r>
            <a:r>
              <a:rPr sz="3000" u="sng" spc="-6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3000" u="sng" spc="-2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Ride-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Sharing</a:t>
            </a:r>
            <a:r>
              <a:rPr sz="3000" u="sng" spc="-4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and</a:t>
            </a:r>
            <a:r>
              <a:rPr sz="3000" u="sng" spc="-14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Car</a:t>
            </a:r>
            <a:r>
              <a:rPr sz="3000" u="sng" spc="-6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Rental</a:t>
            </a:r>
            <a:r>
              <a:rPr sz="3000" u="sng" spc="-6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Platform"</a:t>
            </a:r>
            <a:endParaRPr sz="3000" dirty="0">
              <a:latin typeface="Corbel"/>
              <a:cs typeface="Corbel"/>
            </a:endParaRPr>
          </a:p>
          <a:p>
            <a:pPr marR="245745" algn="ctr">
              <a:lnSpc>
                <a:spcPct val="100000"/>
              </a:lnSpc>
              <a:spcBef>
                <a:spcPts val="1015"/>
              </a:spcBef>
            </a:pPr>
            <a:r>
              <a:rPr sz="2000" b="1" u="sng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 </a:t>
            </a:r>
            <a:r>
              <a:rPr sz="2000" b="1" u="sng" spc="-10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Project</a:t>
            </a:r>
            <a:r>
              <a:rPr sz="2000" b="1" u="sng" spc="-70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 </a:t>
            </a:r>
            <a:r>
              <a:rPr sz="2000" b="1" u="sng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Guide</a:t>
            </a:r>
            <a:r>
              <a:rPr sz="2000" b="1" u="sng" spc="-15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 </a:t>
            </a:r>
            <a:r>
              <a:rPr sz="2000" b="1" u="sng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- </a:t>
            </a:r>
            <a:r>
              <a:rPr sz="2000" b="1" u="sng" spc="-10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Dr.(Mrs.)</a:t>
            </a:r>
            <a:r>
              <a:rPr sz="2000" b="1" u="sng" spc="5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 </a:t>
            </a:r>
            <a:r>
              <a:rPr sz="2000" b="1" u="sng" spc="-10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N.M.</a:t>
            </a:r>
            <a:r>
              <a:rPr sz="2000" b="1" u="sng" spc="-155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 </a:t>
            </a:r>
            <a:r>
              <a:rPr sz="2000" b="1" u="sng" spc="-10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Thakare</a:t>
            </a:r>
            <a:endParaRPr sz="2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2436813" cy="6858381"/>
            <a:chOff x="150812" y="0"/>
            <a:chExt cx="2436813" cy="6858381"/>
          </a:xfrm>
        </p:grpSpPr>
        <p:sp>
          <p:nvSpPr>
            <p:cNvPr id="3" name="object 3"/>
            <p:cNvSpPr/>
            <p:nvPr/>
          </p:nvSpPr>
          <p:spPr>
            <a:xfrm>
              <a:off x="457200" y="0"/>
              <a:ext cx="1122680" cy="5329555"/>
            </a:xfrm>
            <a:custGeom>
              <a:avLst/>
              <a:gdLst/>
              <a:ahLst/>
              <a:cxnLst/>
              <a:rect l="l" t="t" r="r" b="b"/>
              <a:pathLst>
                <a:path w="1122680" h="5329555">
                  <a:moveTo>
                    <a:pt x="1122426" y="0"/>
                  </a:moveTo>
                  <a:lnTo>
                    <a:pt x="868426" y="0"/>
                  </a:lnTo>
                  <a:lnTo>
                    <a:pt x="0" y="5286375"/>
                  </a:lnTo>
                  <a:lnTo>
                    <a:pt x="247650" y="5329301"/>
                  </a:lnTo>
                  <a:lnTo>
                    <a:pt x="1122426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0812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1117600" h="5276850">
                  <a:moveTo>
                    <a:pt x="1117600" y="0"/>
                  </a:moveTo>
                  <a:lnTo>
                    <a:pt x="865187" y="0"/>
                  </a:lnTo>
                  <a:lnTo>
                    <a:pt x="0" y="5238750"/>
                  </a:lnTo>
                  <a:lnTo>
                    <a:pt x="249237" y="5276850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812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1228725" h="1619250">
                  <a:moveTo>
                    <a:pt x="0" y="0"/>
                  </a:moveTo>
                  <a:lnTo>
                    <a:pt x="1174686" y="1619249"/>
                  </a:lnTo>
                  <a:lnTo>
                    <a:pt x="1228661" y="1619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5291201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974" y="1566799"/>
                  </a:lnTo>
                  <a:lnTo>
                    <a:pt x="1495425" y="1566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2130425" h="1571625">
                  <a:moveTo>
                    <a:pt x="0" y="0"/>
                  </a:moveTo>
                  <a:lnTo>
                    <a:pt x="0" y="4699"/>
                  </a:lnTo>
                  <a:lnTo>
                    <a:pt x="1495425" y="1571624"/>
                  </a:lnTo>
                  <a:lnTo>
                    <a:pt x="2130425" y="1571624"/>
                  </a:lnTo>
                  <a:lnTo>
                    <a:pt x="247650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8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812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695450" h="1619250">
                  <a:moveTo>
                    <a:pt x="0" y="0"/>
                  </a:moveTo>
                  <a:lnTo>
                    <a:pt x="1228661" y="1619249"/>
                  </a:lnTo>
                  <a:lnTo>
                    <a:pt x="1695386" y="1619249"/>
                  </a:lnTo>
                  <a:lnTo>
                    <a:pt x="292100" y="95250"/>
                  </a:lnTo>
                  <a:lnTo>
                    <a:pt x="244475" y="42799"/>
                  </a:lnTo>
                  <a:lnTo>
                    <a:pt x="249237" y="42799"/>
                  </a:lnTo>
                  <a:lnTo>
                    <a:pt x="249237" y="38100"/>
                  </a:lnTo>
                  <a:lnTo>
                    <a:pt x="244475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04429" y="370376"/>
            <a:ext cx="6121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b="1" dirty="0"/>
              <a:t>Functionality of the system</a:t>
            </a:r>
            <a:endParaRPr sz="4000" b="1" u="none" spc="-50" dirty="0"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1758099" y="1270899"/>
            <a:ext cx="5636261" cy="3443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r>
              <a:rPr lang="en-IN" b="1" dirty="0"/>
              <a:t>User Mobile Application (Completed):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E390E53E-C59B-5B9D-7B37-1DCB74EAB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429" y="1932007"/>
            <a:ext cx="5943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Compatibility: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Available on both iOS and Android for maximum accessibility.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login and account management.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Tracking: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Monitor your ride's progress in real time.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In-App Chat: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Easily communicate with your driver.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Payments: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Choose from various payment options.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Stay Informed: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Receive timely notifications.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Your Rides: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Access and manage your ride history.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 Your Account: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Update your profile and preferences.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C9D79C-F38C-FFBD-0D57-02FB9309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294745"/>
            <a:ext cx="3477835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0" y="304800"/>
            <a:ext cx="796188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IN" sz="4000" b="1" u="sng" dirty="0"/>
              <a:t>Current Achievement Highlights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B0E5A-5B3E-B793-A6EA-8B07EC26A15C}"/>
              </a:ext>
            </a:extLst>
          </p:cNvPr>
          <p:cNvSpPr txBox="1"/>
          <p:nvPr/>
        </p:nvSpPr>
        <p:spPr>
          <a:xfrm>
            <a:off x="1905000" y="1371600"/>
            <a:ext cx="93961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Successful User Application Implementation:</a:t>
            </a:r>
            <a:r>
              <a:rPr lang="en-US" dirty="0"/>
              <a:t> Delivered a robust and user-friendly mobile application.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Robust Backend Infrastructure:</a:t>
            </a:r>
            <a:r>
              <a:rPr lang="en-US" dirty="0"/>
              <a:t> Built a scalable and reliable backend system to support the application.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Communication System:</a:t>
            </a:r>
            <a:r>
              <a:rPr lang="en-US" dirty="0"/>
              <a:t> Enabled seamless and efficient communication between users and drivers.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Scalable Architecture:</a:t>
            </a:r>
            <a:r>
              <a:rPr lang="en-US" dirty="0"/>
              <a:t> Designed a system capable of handling increasing user loads and growth.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Cross-Platform Compatibility:</a:t>
            </a:r>
            <a:r>
              <a:rPr lang="en-US" dirty="0"/>
              <a:t> Ensured accessibility on both iOS and Android devices.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Optimized Performance Metrics:</a:t>
            </a:r>
            <a:r>
              <a:rPr lang="en-US" dirty="0"/>
              <a:t> Achieved high performance and responsiveness for a smooth user experience.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6476" y="438404"/>
            <a:ext cx="782472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3565" algn="l"/>
              </a:tabLst>
            </a:pPr>
            <a:r>
              <a:rPr lang="en-IN" sz="4000" b="1" u="sng" dirty="0"/>
              <a:t>Future Implementation Plans</a:t>
            </a:r>
            <a:endParaRPr sz="4000" b="1" u="sng" dirty="0">
              <a:latin typeface="Corbel"/>
              <a:cs typeface="Corbe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732B3-52A1-ABBE-93BA-69C4DA0B4313}"/>
              </a:ext>
            </a:extLst>
          </p:cNvPr>
          <p:cNvSpPr txBox="1"/>
          <p:nvPr/>
        </p:nvSpPr>
        <p:spPr>
          <a:xfrm>
            <a:off x="1676400" y="1371600"/>
            <a:ext cx="100345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Phase 3 Goals</a:t>
            </a:r>
          </a:p>
          <a:p>
            <a:endParaRPr lang="en-US" b="1" dirty="0"/>
          </a:p>
          <a:p>
            <a:r>
              <a:rPr lang="en-US" b="1" dirty="0"/>
              <a:t>Driver Application Development: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user-friendly mobile app for drivers, incorporating features like real-time navigation, order management, and efficient communication with dispatch.</a:t>
            </a:r>
          </a:p>
          <a:p>
            <a:endParaRPr lang="en-US" dirty="0"/>
          </a:p>
          <a:p>
            <a:r>
              <a:rPr lang="en-US" b="1" dirty="0"/>
              <a:t>Enhanced Admin Dashboard: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comprehensive admin dashboard with advanced analytics and reporting tools to monitor operations, identify trends, and make data-driven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Advanced Analytics Integration: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Leverage cutting-edge analytics techniques to gain deeper insights into customer behavior, optimize delivery routes, and improve overall operational efficiency.</a:t>
            </a:r>
          </a:p>
          <a:p>
            <a:endParaRPr lang="en-US" dirty="0"/>
          </a:p>
          <a:p>
            <a:r>
              <a:rPr lang="en-US" b="1" dirty="0"/>
              <a:t>Machine Learning Features: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machine learning algorithms to automate tasks, predict future trends, and personalize the user experience.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665858" y="412749"/>
            <a:ext cx="973772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678180" algn="l"/>
              </a:tabLst>
            </a:pPr>
            <a:r>
              <a:rPr sz="40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References:</a:t>
            </a:r>
            <a:endParaRPr sz="4000" dirty="0">
              <a:latin typeface="Corbel"/>
              <a:cs typeface="Corbel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782181F-6953-7A84-F72F-031DD5165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858" y="1219200"/>
            <a:ext cx="100584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Smith et al. (2023).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"Uber Clone with Flutter: Implementation and Best Practices"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https://medium.com/@zipprr/my-experience-using-flutter-to-develop-a-complete-via-clone-45d90f6392f9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Johnson &amp; Lee (2023).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"Firebase as Backend for Ride-Sharing Applications"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https://www.quora.com/Can-I-use-firebase-as-a-backend-for-my-Uber-like-mobile-app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Williams (2023).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"Real-time Location Tracking Optimization in Flutter"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https://medium.com/flutter-community/flutter-google-map-with-live-location-tracking-uber-style-12da38771829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Brown et al. (2023).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"Cross-Platform Development: Flutter vs Native"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https://www.geeksforgeeks.org/flutter-vs-native/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Davis &amp; Miller (2023).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"Firebase Authentication Systems in Transportation Apps"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https://medium.com/@gautammanak1/introduction-to-firebase-649e6b7c62bc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Nguyen &amp; Tran (2023).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"Building a Scalable Ride-Sharing App with Node.js and React Native"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Chen &amp; Wang (2023).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"Optimizing Real-Time Communication in Ride-Sharing Apps"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Kim &amp; Park (2023).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"Best Practices for User Interface Design in Ride-Sharing Apps"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670" y="1017079"/>
            <a:ext cx="6428739" cy="46186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757047-A442-EA17-1536-62D21F676B90}"/>
              </a:ext>
            </a:extLst>
          </p:cNvPr>
          <p:cNvSpPr txBox="1"/>
          <p:nvPr/>
        </p:nvSpPr>
        <p:spPr>
          <a:xfrm>
            <a:off x="1676400" y="228600"/>
            <a:ext cx="103631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9C857-3C56-280E-B908-A4C48C757582}"/>
              </a:ext>
            </a:extLst>
          </p:cNvPr>
          <p:cNvSpPr txBox="1"/>
          <p:nvPr/>
        </p:nvSpPr>
        <p:spPr>
          <a:xfrm>
            <a:off x="1676400" y="1698486"/>
            <a:ext cx="9525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About the Project</a:t>
            </a:r>
          </a:p>
          <a:p>
            <a:r>
              <a:rPr lang="en-US" dirty="0" err="1"/>
              <a:t>Ayantra</a:t>
            </a:r>
            <a:r>
              <a:rPr lang="en-US" dirty="0"/>
              <a:t> is an innovative mobile platform that transforms urban transportation by connecting riders with drivers through a secure and user-friendly application.</a:t>
            </a:r>
          </a:p>
          <a:p>
            <a:endParaRPr lang="en-US" dirty="0"/>
          </a:p>
          <a:p>
            <a:r>
              <a:rPr lang="en-US" b="1" dirty="0"/>
              <a:t>Key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Instant ride booking &amp; real-time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 payment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Live driver-rider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Cross-platform mobile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Automated fare calculation</a:t>
            </a:r>
          </a:p>
          <a:p>
            <a:r>
              <a:rPr lang="en-US" b="1" dirty="0"/>
              <a:t>Value Proposition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Safe and reliable transportation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Transparent pricing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Enhanced user convenience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Efficient urban mobility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Reduced environmental impact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12F85-B24A-7B35-0E93-E2ACF1ECCE40}"/>
              </a:ext>
            </a:extLst>
          </p:cNvPr>
          <p:cNvSpPr txBox="1"/>
          <p:nvPr/>
        </p:nvSpPr>
        <p:spPr>
          <a:xfrm>
            <a:off x="1676400" y="1093864"/>
            <a:ext cx="693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Ayantra</a:t>
            </a:r>
            <a:r>
              <a:rPr lang="en-US" sz="2000" b="1" dirty="0"/>
              <a:t>: Smart Ride-Sharing and Car Rental Platform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452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9800" y="228600"/>
            <a:ext cx="419544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4200" algn="l"/>
              </a:tabLst>
            </a:pPr>
            <a:r>
              <a:rPr sz="40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Literature</a:t>
            </a:r>
            <a:r>
              <a:rPr sz="4000" b="1" u="sng" spc="-13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40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review</a:t>
            </a:r>
            <a:r>
              <a:rPr sz="4000" b="1" u="sng" spc="-13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endParaRPr sz="4000" dirty="0">
              <a:latin typeface="Corbel"/>
              <a:cs typeface="Corbel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494D489-51AD-CF1B-7F71-072B73AFF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20722"/>
              </p:ext>
            </p:extLst>
          </p:nvPr>
        </p:nvGraphicFramePr>
        <p:xfrm>
          <a:off x="2057400" y="1219200"/>
          <a:ext cx="9601200" cy="4761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245185350"/>
                    </a:ext>
                  </a:extLst>
                </a:gridCol>
                <a:gridCol w="2275839">
                  <a:extLst>
                    <a:ext uri="{9D8B030D-6E8A-4147-A177-3AD203B41FA5}">
                      <a16:colId xmlns:a16="http://schemas.microsoft.com/office/drawing/2014/main" val="2395560559"/>
                    </a:ext>
                  </a:extLst>
                </a:gridCol>
                <a:gridCol w="4765041">
                  <a:extLst>
                    <a:ext uri="{9D8B030D-6E8A-4147-A177-3AD203B41FA5}">
                      <a16:colId xmlns:a16="http://schemas.microsoft.com/office/drawing/2014/main" val="3329343155"/>
                    </a:ext>
                  </a:extLst>
                </a:gridCol>
              </a:tblGrid>
              <a:tr h="385756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Authors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Key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879967"/>
                  </a:ext>
                </a:extLst>
              </a:tr>
              <a:tr h="1236533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"Uber Clone with Flutter"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/>
                        <a:t>Smith et al. (2023)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• Real-time tracking with 98% accuracy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Optimized battery consumption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Efficient route calculation </a:t>
                      </a:r>
                    </a:p>
                    <a:p>
                      <a:pPr algn="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356114"/>
                  </a:ext>
                </a:extLst>
              </a:tr>
              <a:tr h="1236533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"Firebase as Backend for Ride-Sharing"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Johnson &amp; Lee (2023) 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• 40% reduced latency using FCM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Improved data synchronization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Enhanced security protocols | </a:t>
                      </a:r>
                    </a:p>
                    <a:p>
                      <a:pPr algn="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615196"/>
                  </a:ext>
                </a:extLst>
              </a:tr>
              <a:tr h="951179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"Real-time Location Tracking in Flutter"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Williams (2023)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• Battery-efficient tracking</a:t>
                      </a:r>
                    </a:p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Improved location accuracy</a:t>
                      </a:r>
                    </a:p>
                    <a:p>
                      <a:pPr marL="285750" indent="-285750" algn="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Optimized background processes 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286261"/>
                  </a:ext>
                </a:extLst>
              </a:tr>
              <a:tr h="951179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"Cross-Platform Development with Flutter"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Brown et al. (2023)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• 30% faster development 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• Reduced code redundancy </a:t>
                      </a:r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• Better performance metrics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6918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FC7C8-5DEF-506A-9984-451C5A419C05}"/>
              </a:ext>
            </a:extLst>
          </p:cNvPr>
          <p:cNvSpPr txBox="1"/>
          <p:nvPr/>
        </p:nvSpPr>
        <p:spPr>
          <a:xfrm>
            <a:off x="1676400" y="1524000"/>
            <a:ext cx="10058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Aim</a:t>
            </a:r>
          </a:p>
          <a:p>
            <a:r>
              <a:rPr lang="en-US" dirty="0"/>
              <a:t>To develop a secure and efficient smart ride-sharing platform that connects riders and drivers through a user-friendly mobile application, providing real-time tracking, seamless payments, and reliable transportation services.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Objectives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dirty="0"/>
              <a:t> Build a cross-platform mobile application using Flutter with real-time tracking and intuitive interface.</a:t>
            </a:r>
          </a:p>
          <a:p>
            <a:pPr>
              <a:buFont typeface="+mj-lt"/>
              <a:buAutoNum type="arabicPeriod"/>
            </a:pPr>
            <a:r>
              <a:rPr lang="en-US" dirty="0"/>
              <a:t> Implement secure authentication and payment systems to ensure safe transactions.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 Develop scalable Firebase backend supporting 10,000+ concurrent users with &lt;100ms response time.</a:t>
            </a:r>
          </a:p>
          <a:p>
            <a:pPr>
              <a:buFont typeface="+mj-lt"/>
              <a:buAutoNum type="arabicPeriod"/>
            </a:pPr>
            <a:r>
              <a:rPr lang="en-US" dirty="0"/>
              <a:t> Create real-time communication system with in-app chat and push notifications.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 Integrate automated fare calculation and multiple payment options for user convenience.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35B00-C8D8-3801-3589-1B9CC03CB34D}"/>
              </a:ext>
            </a:extLst>
          </p:cNvPr>
          <p:cNvSpPr txBox="1"/>
          <p:nvPr/>
        </p:nvSpPr>
        <p:spPr>
          <a:xfrm>
            <a:off x="1828800" y="3048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/>
              <a:t>Aims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281391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6F6266-C532-FCE2-B09B-57C96A146D26}"/>
              </a:ext>
            </a:extLst>
          </p:cNvPr>
          <p:cNvSpPr txBox="1"/>
          <p:nvPr/>
        </p:nvSpPr>
        <p:spPr>
          <a:xfrm>
            <a:off x="1905000" y="1676400"/>
            <a:ext cx="609442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Technical Stack:</a:t>
            </a:r>
          </a:p>
          <a:p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F7491-9AF2-B736-9D34-3BCD441726DC}"/>
              </a:ext>
            </a:extLst>
          </p:cNvPr>
          <p:cNvSpPr txBox="1"/>
          <p:nvPr/>
        </p:nvSpPr>
        <p:spPr>
          <a:xfrm>
            <a:off x="1695254" y="228600"/>
            <a:ext cx="65139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/>
              <a:t>About Proposed System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3B7958-7D8C-DA81-3FEA-05516CB09F45}"/>
              </a:ext>
            </a:extLst>
          </p:cNvPr>
          <p:cNvSpPr/>
          <p:nvPr/>
        </p:nvSpPr>
        <p:spPr>
          <a:xfrm>
            <a:off x="2228654" y="2634792"/>
            <a:ext cx="3867346" cy="1828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</a:rPr>
              <a:t>Frontend Development: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Flutter 3.0 framework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Dart programming language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Material Design 3.0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Provider/</a:t>
            </a:r>
            <a:r>
              <a:rPr lang="en-IN" dirty="0" err="1">
                <a:solidFill>
                  <a:schemeClr val="tx1"/>
                </a:solidFill>
              </a:rPr>
              <a:t>GetX</a:t>
            </a:r>
            <a:r>
              <a:rPr lang="en-IN" dirty="0">
                <a:solidFill>
                  <a:schemeClr val="tx1"/>
                </a:solidFill>
              </a:rPr>
              <a:t> for state management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4003E4-FB98-04EF-0C60-6B47D2B224F8}"/>
              </a:ext>
            </a:extLst>
          </p:cNvPr>
          <p:cNvSpPr/>
          <p:nvPr/>
        </p:nvSpPr>
        <p:spPr>
          <a:xfrm>
            <a:off x="7315200" y="2710992"/>
            <a:ext cx="3733800" cy="1752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</a:rPr>
              <a:t>Backend Infrastructure: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Firebase Services Suite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Real-time database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Cloud storage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Authentication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33262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-838200" y="304800"/>
            <a:ext cx="1164970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7670">
              <a:lnSpc>
                <a:spcPct val="100000"/>
              </a:lnSpc>
              <a:spcBef>
                <a:spcPts val="95"/>
              </a:spcBef>
              <a:tabLst>
                <a:tab pos="3518535" algn="l"/>
              </a:tabLst>
            </a:pPr>
            <a:r>
              <a:rPr lang="en-IN" sz="4000" b="1" u="sng" dirty="0"/>
              <a:t>Requirements</a:t>
            </a:r>
            <a:endParaRPr sz="4000" b="1" u="sng" dirty="0">
              <a:latin typeface="Corbel"/>
              <a:cs typeface="Corbel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9686903-8912-96A3-48E7-1B27B539969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133600" y="1295400"/>
            <a:ext cx="68580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Frontend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Mobile Applications (iOS &amp; Android)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Framework: Flutter 3.0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Language: Dart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UI Components: Material Design 3.0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State Management: Provider/</a:t>
            </a:r>
            <a:r>
              <a:rPr lang="en-IN" dirty="0" err="1"/>
              <a:t>GetX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Maps Integration: Google Maps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Location Services: Geolocator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Backend Infrastructure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Firebase Services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Authentication: Firebase Auth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Database: Firebase Realtime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Storage: Firebase Cloud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Hosting: Firebase Hosting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Analytics: Firebase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Crashlytics: Firebase Crashlytics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10A631-C6A9-9609-D889-FD04B8C3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046773"/>
            <a:ext cx="3352800" cy="58088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-838200" y="304800"/>
            <a:ext cx="1164970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7670">
              <a:spcBef>
                <a:spcPts val="95"/>
              </a:spcBef>
              <a:tabLst>
                <a:tab pos="3518535" algn="l"/>
              </a:tabLst>
            </a:pPr>
            <a:r>
              <a:rPr lang="en-IN" sz="4000" b="1" u="sng" dirty="0"/>
              <a:t>Requirements</a:t>
            </a:r>
            <a:endParaRPr lang="en-IN" sz="4000" b="1" u="sng" dirty="0">
              <a:latin typeface="Corbel"/>
              <a:cs typeface="Corbel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9686903-8912-96A3-48E7-1B27B539969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24000" y="1483695"/>
            <a:ext cx="53340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Real-time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Messaging &amp; Notifications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Push Notifications: Firebase Cloud Messaging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Real-time Updates: </a:t>
            </a:r>
            <a:r>
              <a:rPr lang="en-IN" dirty="0" err="1"/>
              <a:t>WebSockets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In-app Chat: Firebase Real-time Database</a:t>
            </a:r>
          </a:p>
          <a:p>
            <a:pPr marL="457200" lvl="1"/>
            <a:endParaRPr lang="en-IN" dirty="0"/>
          </a:p>
          <a:p>
            <a:pPr marL="457200" lvl="1"/>
            <a:endParaRPr lang="en-IN" dirty="0"/>
          </a:p>
          <a:p>
            <a:r>
              <a:rPr lang="en-IN" b="1" dirty="0"/>
              <a:t>Development &amp;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Development Tools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IDE: Android Studio, VS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Version Control: Git &amp; 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CI/CD: Firebase App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Testing: Flutter Test Framework</a:t>
            </a:r>
          </a:p>
          <a:p>
            <a:endParaRPr lang="en-IN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29BA370-150F-C384-2D56-D279AD9DC09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0" y="1483695"/>
            <a:ext cx="5334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effectLst/>
              </a:rPr>
              <a:t>Security Implementation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Authentication &amp; Authorization </a:t>
            </a:r>
          </a:p>
          <a:p>
            <a:pPr marL="740664" indent="-283464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JWT Tokens</a:t>
            </a:r>
          </a:p>
          <a:p>
            <a:pPr marL="740664" indent="-283464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OAuth 2.0</a:t>
            </a:r>
          </a:p>
          <a:p>
            <a:pPr marL="740664" indent="-283464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SSL/TLS Encryption</a:t>
            </a:r>
          </a:p>
          <a:p>
            <a:pPr marL="740664" indent="-283464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Data Encryption at Rest</a:t>
            </a:r>
          </a:p>
          <a:p>
            <a:pPr marL="457200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IN" dirty="0">
              <a:effectLst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IN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effectLst/>
              </a:rPr>
              <a:t>APIs &amp; Third-party Services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Integration Services </a:t>
            </a:r>
          </a:p>
          <a:p>
            <a:pPr marL="740664" indent="-283464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Payment Gateway Integration</a:t>
            </a:r>
          </a:p>
          <a:p>
            <a:pPr marL="740664" indent="-283464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Google Maps Platform</a:t>
            </a:r>
          </a:p>
          <a:p>
            <a:pPr marL="740664" indent="-283464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Firebase APIs</a:t>
            </a:r>
          </a:p>
          <a:p>
            <a:r>
              <a:rPr lang="en-IN" dirty="0">
                <a:effectLst/>
              </a:rPr>
              <a:t>REST APIs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21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383540"/>
            <a:ext cx="83267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</a:tabLst>
            </a:pPr>
            <a:r>
              <a:rPr lang="en-IN" sz="4000" b="1" u="sng" dirty="0"/>
              <a:t>Implementation Process</a:t>
            </a:r>
            <a:endParaRPr sz="4000" b="1" u="sng" dirty="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2717" y="1494536"/>
            <a:ext cx="3618484" cy="451161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r>
              <a:rPr lang="en-IN" b="1" dirty="0"/>
              <a:t>Authentication System: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Email/Password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Phone verification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Social media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Secure token management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Real-time Features: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Live location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Dynamic pricing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Instant messaging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Push notifications</a:t>
            </a:r>
          </a:p>
          <a:p>
            <a:pPr marL="12700" marR="223520">
              <a:lnSpc>
                <a:spcPct val="80000"/>
              </a:lnSpc>
              <a:spcBef>
                <a:spcPts val="509"/>
              </a:spcBef>
            </a:pPr>
            <a:endParaRPr dirty="0">
              <a:latin typeface="Corbel"/>
              <a:cs typeface="Corbe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8E1E803-D1F8-7AC5-48FB-A1ADF262D7CA}"/>
              </a:ext>
            </a:extLst>
          </p:cNvPr>
          <p:cNvSpPr txBox="1"/>
          <p:nvPr/>
        </p:nvSpPr>
        <p:spPr>
          <a:xfrm>
            <a:off x="7086600" y="1219200"/>
            <a:ext cx="3618484" cy="200439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IN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effectLst/>
              </a:rPr>
              <a:t>Payment Integration: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• </a:t>
            </a:r>
            <a:r>
              <a:rPr lang="en-IN" dirty="0">
                <a:effectLst/>
              </a:rPr>
              <a:t>Multiple payment methods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• </a:t>
            </a:r>
            <a:r>
              <a:rPr lang="en-IN" dirty="0">
                <a:effectLst/>
              </a:rPr>
              <a:t>Secure transactions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• </a:t>
            </a:r>
            <a:r>
              <a:rPr lang="en-IN" dirty="0">
                <a:effectLst/>
              </a:rPr>
              <a:t>Transaction history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• </a:t>
            </a:r>
            <a:r>
              <a:rPr lang="en-IN" dirty="0">
                <a:effectLst/>
              </a:rPr>
              <a:t>Automated fare calculation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3116" y="748995"/>
            <a:ext cx="97155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  <a:tabLst>
                <a:tab pos="651510" algn="l"/>
              </a:tabLst>
            </a:pPr>
            <a:r>
              <a:rPr lang="en-IN" sz="4000" b="1" u="sng" dirty="0"/>
              <a:t>Application Performance Metrics</a:t>
            </a:r>
            <a:endParaRPr sz="4000" b="1" u="sng" dirty="0">
              <a:latin typeface="Corbel"/>
              <a:cs typeface="Corbel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2B8747-3E2D-1EDB-4BEA-FA4C9C2874DA}"/>
              </a:ext>
            </a:extLst>
          </p:cNvPr>
          <p:cNvSpPr/>
          <p:nvPr/>
        </p:nvSpPr>
        <p:spPr>
          <a:xfrm>
            <a:off x="1828800" y="2487891"/>
            <a:ext cx="3733800" cy="21006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Mobile Application: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App size: 25MB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Launch time: &lt;2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Optimized battery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Minimal network consumption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536CEF-0F75-4A59-95C3-AF0A510DF692}"/>
              </a:ext>
            </a:extLst>
          </p:cNvPr>
          <p:cNvSpPr/>
          <p:nvPr/>
        </p:nvSpPr>
        <p:spPr>
          <a:xfrm>
            <a:off x="6781800" y="2537382"/>
            <a:ext cx="4267200" cy="2001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IN" b="1" dirty="0">
              <a:solidFill>
                <a:schemeClr val="tx1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chemeClr val="tx1"/>
                </a:solidFill>
                <a:effectLst/>
              </a:rPr>
              <a:t>Backend Performance: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b="1" dirty="0">
              <a:solidFill>
                <a:schemeClr val="tx1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effectLst/>
              </a:rPr>
              <a:t>Response time: &lt;100ms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effectLst/>
              </a:rPr>
              <a:t>Support for 10,000+ concurrent users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effectLst/>
              </a:rPr>
              <a:t>Real-time data synchronization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effectLst/>
              </a:rPr>
              <a:t>99.9% server uptime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</TotalTime>
  <Words>1100</Words>
  <Application>Microsoft Office PowerPoint</Application>
  <PresentationFormat>Widescreen</PresentationFormat>
  <Paragraphs>216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Palatino Linotype</vt:lpstr>
      <vt:lpstr>Wingdings</vt:lpstr>
      <vt:lpstr>Office Theme</vt:lpstr>
      <vt:lpstr>PRIYADARSHINI COLLEGE OF ENGINEERING, NAGPUR DEPARTMENT OF COMPUTER TECHNOLOGY (Session 2024-25)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Functionality of the system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Sanchi Yerpude</dc:creator>
  <cp:lastModifiedBy>Radhika Bhoyar</cp:lastModifiedBy>
  <cp:revision>3</cp:revision>
  <dcterms:created xsi:type="dcterms:W3CDTF">2024-10-16T15:22:15Z</dcterms:created>
  <dcterms:modified xsi:type="dcterms:W3CDTF">2024-10-18T14:53:02Z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2024-10-16T00:00:00Z</vt:filetime>
  </property>
  <property fmtid="{D5CDD505-2E9C-101B-9397-08002B2CF9AE}" pid="5" name="Producer">
    <vt:lpwstr>Microsoft® PowerPoint® 2021</vt:lpwstr>
  </property>
</Properties>
</file>