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70" r:id="rId8"/>
    <p:sldId id="271" r:id="rId9"/>
    <p:sldId id="262" r:id="rId10"/>
    <p:sldId id="261" r:id="rId11"/>
    <p:sldId id="263" r:id="rId12"/>
    <p:sldId id="272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00891-D8B7-4613-9FED-0B51A88DF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FCB68-981F-4097-BC56-F4BF211B2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2BC41-7D62-4E4B-9E73-35BF02A8B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3EB7-A547-441A-B664-4214AF46408D}" type="datetimeFigureOut">
              <a:rPr lang="en-IN" smtClean="0"/>
              <a:t>07-06-2020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32E92-62F7-4495-B490-0E48073E6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0B1B4-9EF9-4E74-890A-5A410DC4F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BB4B-13ED-4A5F-A543-7630CF345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238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E36B0-D9CD-4A44-A962-A76831C50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A3330-3EEE-45F2-B851-5DE15FD3E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B334A-0423-43E2-8D29-083C660A9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3EB7-A547-441A-B664-4214AF46408D}" type="datetimeFigureOut">
              <a:rPr lang="en-IN" smtClean="0"/>
              <a:t>07-06-2020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24501-114B-4F43-960F-59D2E0511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01153-777F-404C-8A3A-CBD9C34CC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BB4B-13ED-4A5F-A543-7630CF345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856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103EC2-7578-4052-B697-8F07F681E2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2F3AB-4EB6-44FF-A948-918852459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C35B1-94E3-42A5-9E5D-D9DCA6E8B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3EB7-A547-441A-B664-4214AF46408D}" type="datetimeFigureOut">
              <a:rPr lang="en-IN" smtClean="0"/>
              <a:t>07-06-2020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221F4-DA8B-4DF6-A998-CDAB20BCF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B54A1-FEE7-4B98-BA7A-8CA114B26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BB4B-13ED-4A5F-A543-7630CF345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470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A1C6F-42A9-40DB-BC3D-3EC6CBB3C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DE169-8D3B-41E7-9B14-89EF0BF2E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AE50-2902-4283-ACDE-1610EE6A2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3EB7-A547-441A-B664-4214AF46408D}" type="datetimeFigureOut">
              <a:rPr lang="en-IN" smtClean="0"/>
              <a:t>07-06-2020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B490B-FD87-4734-AC78-285521838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1D1A7-77AF-40B8-88A7-A1D178049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BB4B-13ED-4A5F-A543-7630CF345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61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9CDAD-69A3-43AB-BEBE-AA4BD5403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3D2F2-6F9E-4726-9742-73A01CA89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CB469-A350-4D67-B338-DACA256A0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3EB7-A547-441A-B664-4214AF46408D}" type="datetimeFigureOut">
              <a:rPr lang="en-IN" smtClean="0"/>
              <a:t>07-06-2020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AF824-4988-4557-B3FB-71F7A03EF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6FE6A-9E9A-4939-BB97-8D01437CE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BB4B-13ED-4A5F-A543-7630CF345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788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279D3-CAA3-49E9-B5F7-033E7B048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1BBED-3ED6-4AA8-9D67-CC11BFF155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ED0D5-B054-4833-93DC-EF44AEFC2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0F968-A397-48AD-BCA7-F17C0BA44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3EB7-A547-441A-B664-4214AF46408D}" type="datetimeFigureOut">
              <a:rPr lang="en-IN" smtClean="0"/>
              <a:t>07-06-2020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CC382-DF3D-472F-AB11-D33C51810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4AB4A-D5F6-400F-88FC-3848670B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BB4B-13ED-4A5F-A543-7630CF345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567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5162-7B13-480B-B979-485DDDFBB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C14C5-C7A3-4750-B9DB-E942FEE6B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28653F-815F-4CB2-B005-625DAFA5E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84D2D4-3A21-447F-BADE-0569EF87CF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2E5DBA-34A6-4FCE-A00E-43F0ACA9F3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8ABE5D-6ED6-475A-8EA1-55EC8D0BE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3EB7-A547-441A-B664-4214AF46408D}" type="datetimeFigureOut">
              <a:rPr lang="en-IN" smtClean="0"/>
              <a:t>07-06-2020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5DF687-A0F2-4AF3-9437-282FF0D8C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64943E-423F-431E-B0A4-F14B45EE4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BB4B-13ED-4A5F-A543-7630CF345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068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D4AAC-369F-4EA0-831A-5E425F08B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ED2B28-0EBD-443E-A3C0-8181FF89A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3EB7-A547-441A-B664-4214AF46408D}" type="datetimeFigureOut">
              <a:rPr lang="en-IN" smtClean="0"/>
              <a:t>07-06-2020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762910-21D3-49DE-8271-651D1DD84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081204-7B0A-4691-B55A-49BDBC21E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BB4B-13ED-4A5F-A543-7630CF345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99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05CD4E-2F65-491E-B024-5E96CC7B9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3EB7-A547-441A-B664-4214AF46408D}" type="datetimeFigureOut">
              <a:rPr lang="en-IN" smtClean="0"/>
              <a:t>07-06-2020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090E55-84AF-4330-8325-D49824E48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AA1F5A-C393-4ED8-9A83-ACF937284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BB4B-13ED-4A5F-A543-7630CF345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088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8EC67-AD4D-46DF-AEA2-245AA020C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8F4F8-5022-499B-B085-27780713C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65C71-5340-426E-8E6C-579E5057C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DAB91A-8993-4B4F-A522-14230250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3EB7-A547-441A-B664-4214AF46408D}" type="datetimeFigureOut">
              <a:rPr lang="en-IN" smtClean="0"/>
              <a:t>07-06-2020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7000F-16B8-4887-A6A7-8D99FD6B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203DF-3A38-4C34-806E-C31C02B8E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BB4B-13ED-4A5F-A543-7630CF345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505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219BE-F816-4DCE-A123-D9093F6F1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9A8D31-EFDD-44D7-96F3-0476A0FFD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59DA8-04DF-4007-98EC-DAB8AFE91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A80D1-3A8B-407F-84C8-89024A50A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3EB7-A547-441A-B664-4214AF46408D}" type="datetimeFigureOut">
              <a:rPr lang="en-IN" smtClean="0"/>
              <a:t>07-06-2020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37D87-7DEE-4107-8B97-E6307D4BD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53D19-EADB-4E33-839E-8CCA23CDC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BB4B-13ED-4A5F-A543-7630CF345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61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B80F87-5F5A-4955-A2EC-C83BFC6AF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F95C0-9CC0-45F1-9552-B89DD9703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AFA59-D16D-41EF-B9BB-FE4AC87A83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53EB7-A547-441A-B664-4214AF46408D}" type="datetimeFigureOut">
              <a:rPr lang="en-IN" smtClean="0"/>
              <a:t>07-06-2020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BABA3-E67B-4AD7-800B-2F46E64D3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09554-160C-4F90-AD83-3AB76F7B6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0BB4B-13ED-4A5F-A543-7630CF345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21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AC356-232A-4B08-95D1-1BEE8002E1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BAYESIAN REGRESSION AND BITCOIN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C9FAC-094A-4453-89D9-B4F7DC9865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AUTHORS - </a:t>
            </a:r>
            <a:r>
              <a:rPr lang="en-IN" dirty="0" err="1"/>
              <a:t>Devavrat</a:t>
            </a:r>
            <a:r>
              <a:rPr lang="en-IN" dirty="0"/>
              <a:t> Shah, Kang Zhang</a:t>
            </a:r>
          </a:p>
          <a:p>
            <a:r>
              <a:rPr lang="en-IN" dirty="0"/>
              <a:t>IMPLEMENTED BY – Radhika Jain(177249)</a:t>
            </a:r>
          </a:p>
        </p:txBody>
      </p:sp>
    </p:spTree>
    <p:extLst>
      <p:ext uri="{BB962C8B-B14F-4D97-AF65-F5344CB8AC3E}">
        <p14:creationId xmlns:p14="http://schemas.microsoft.com/office/powerpoint/2010/main" val="1122544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E0753-E121-4585-B440-D6CE7F68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BITCOIN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C9B9C-8CA7-41A7-B954-DAA13F8EB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At each </a:t>
            </a:r>
            <a:r>
              <a:rPr lang="en-US" dirty="0"/>
              <a:t>time instance, we predict the average price movement over the 10 seconds interval, say </a:t>
            </a:r>
            <a:r>
              <a:rPr lang="en-US" dirty="0" err="1"/>
              <a:t>Δp</a:t>
            </a:r>
            <a:r>
              <a:rPr lang="en-US" dirty="0"/>
              <a:t>, using Bayesian regression – </a:t>
            </a:r>
          </a:p>
          <a:p>
            <a:r>
              <a:rPr lang="en-US" dirty="0"/>
              <a:t>For a threshold t -</a:t>
            </a:r>
          </a:p>
          <a:p>
            <a:r>
              <a:rPr lang="en-US" dirty="0"/>
              <a:t>If </a:t>
            </a:r>
            <a:r>
              <a:rPr lang="en-US" dirty="0" err="1"/>
              <a:t>Δp</a:t>
            </a:r>
            <a:r>
              <a:rPr lang="en-US" dirty="0"/>
              <a:t> &gt; t, then we buy a bitcoin </a:t>
            </a:r>
          </a:p>
          <a:p>
            <a:r>
              <a:rPr lang="en-US" dirty="0"/>
              <a:t>If </a:t>
            </a:r>
            <a:r>
              <a:rPr lang="en-US" dirty="0" err="1"/>
              <a:t>Δp</a:t>
            </a:r>
            <a:r>
              <a:rPr lang="en-US" i="1" dirty="0"/>
              <a:t> &lt; </a:t>
            </a:r>
            <a:r>
              <a:rPr lang="en-US" dirty="0"/>
              <a:t>−</a:t>
            </a:r>
            <a:r>
              <a:rPr lang="en-US" i="1" dirty="0"/>
              <a:t>t</a:t>
            </a:r>
            <a:r>
              <a:rPr lang="en-US" dirty="0"/>
              <a:t>, then we sell a bitcoin </a:t>
            </a:r>
          </a:p>
          <a:p>
            <a:r>
              <a:rPr lang="en-US" dirty="0"/>
              <a:t>Else do nothing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2686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0D8E0-19F0-4520-8327-2E1DC71FB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PRICE CHANGE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9B48B3-4039-4523-9111-0AD3FE5D5F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Average price change </a:t>
                </a:r>
                <a:r>
                  <a:rPr lang="en-US" dirty="0" err="1"/>
                  <a:t>Δp</a:t>
                </a:r>
                <a:r>
                  <a:rPr lang="en-US" dirty="0"/>
                  <a:t> over 20 second intervals is calculated using Bayesian Regression</a:t>
                </a:r>
              </a:p>
              <a:p>
                <a:r>
                  <a:rPr lang="en-IN" dirty="0"/>
                  <a:t>From past data 3 subsets are generated –</a:t>
                </a:r>
              </a:p>
              <a:p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of time-length 30 minutes,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of time-length 60 minutes,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of time-length 120 minutes</a:t>
                </a:r>
              </a:p>
              <a:p>
                <a:r>
                  <a:rPr lang="en-IN" dirty="0"/>
                  <a:t>Average price change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/>
                          <m:t>Δ</m:t>
                        </m:r>
                        <m:r>
                          <m:rPr>
                            <m:nor/>
                          </m:rPr>
                          <a:rPr lang="en-US" dirty="0"/>
                          <m:t>p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IN" dirty="0"/>
                  <a:t> for 1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is calculated using past data of 30, 60 and 120 minutes denoted by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IN" dirty="0"/>
                  <a:t> in Bayesian Regression equation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9B48B3-4039-4523-9111-0AD3FE5D5F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9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1869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122BD-8BBB-4F98-BBF8-A931C52FC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PRICE CHANGE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325830-0A56-4533-83D5-E1AAA6B802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final estimate(average) </a:t>
                </a:r>
                <a:r>
                  <a:rPr lang="en-US" dirty="0" err="1"/>
                  <a:t>Δp</a:t>
                </a:r>
                <a:r>
                  <a:rPr lang="en-US" dirty="0"/>
                  <a:t> is given by-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where </a:t>
                </a:r>
                <a:r>
                  <a:rPr lang="en-US" b="1" dirty="0"/>
                  <a:t>w </a:t>
                </a:r>
                <a:r>
                  <a:rPr lang="en-US" dirty="0"/>
                  <a:t>= (</a:t>
                </a:r>
                <a:r>
                  <a:rPr lang="en-US" i="1" dirty="0"/>
                  <a:t>w</a:t>
                </a:r>
                <a:r>
                  <a:rPr lang="en-US" dirty="0"/>
                  <a:t>0</a:t>
                </a:r>
                <a:r>
                  <a:rPr lang="en-US" i="1" dirty="0"/>
                  <a:t>, . . . ,w</a:t>
                </a:r>
                <a:r>
                  <a:rPr lang="en-US" dirty="0"/>
                  <a:t>4) are learnt parameters</a:t>
                </a:r>
              </a:p>
              <a:p>
                <a:r>
                  <a:rPr lang="en-US" dirty="0"/>
                  <a:t>The parameters w are found by finding the best linear fit over all points in the datasets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i="1" dirty="0"/>
                  <a:t> , </a:t>
                </a:r>
                <a:r>
                  <a:rPr lang="en-US" dirty="0"/>
                  <a:t>1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/>
                  <a:t>j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3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325830-0A56-4533-83D5-E1AAA6B802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5721E99-2907-46CF-AF29-BEAEA75A8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687" y="2358887"/>
            <a:ext cx="4306956" cy="107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661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04067-4062-4A19-83B1-375B3F098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AD047-3007-400E-956F-510873A6D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using Euclidean distance in Bayesian Regression as given earlier similarity measure is used for faster computation</a:t>
            </a:r>
          </a:p>
          <a:p>
            <a:r>
              <a:rPr lang="en-US" dirty="0"/>
              <a:t>Similarity between a and b is given by –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D58787-C085-4CAB-B130-967F6A708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351" y="3564125"/>
            <a:ext cx="6905719" cy="197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299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96501-5E82-4C07-950D-E343EABA0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8FD1A-B8E4-4623-AE35-01D798A9C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containing prices of Bitcoin in interval of 20 seconds.</a:t>
            </a:r>
          </a:p>
          <a:p>
            <a:r>
              <a:rPr lang="en-US" dirty="0"/>
              <a:t>Found out price variations over past 30, 60, 120 minutes from dataset and divided data into test and train.</a:t>
            </a:r>
          </a:p>
          <a:p>
            <a:r>
              <a:rPr lang="en-US" dirty="0"/>
              <a:t>Computed the price variations (Δp1 , Δp2 , and Δp3 ) for train data using Bayesian Regression equation. </a:t>
            </a:r>
          </a:p>
          <a:p>
            <a:r>
              <a:rPr lang="en-US" dirty="0"/>
              <a:t>Euclidean distance is replaced by similarity measure in Bayesian Regression.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1429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C6D8A-1D89-4E02-8926-467AEA2C2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1FBAC-C0C0-4709-B1D1-CB2F6B4C9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Computed the linear regression parameters (w0, w1, w2, w3) by finding the best linear fit using the </a:t>
            </a:r>
            <a:r>
              <a:rPr lang="en-US" dirty="0" err="1"/>
              <a:t>ols</a:t>
            </a:r>
            <a:r>
              <a:rPr lang="en-US" dirty="0"/>
              <a:t>(ordinary least squares) function of </a:t>
            </a:r>
            <a:r>
              <a:rPr lang="en-US" dirty="0" err="1"/>
              <a:t>statsmodels.formula.api</a:t>
            </a:r>
            <a:r>
              <a:rPr lang="en-US" dirty="0"/>
              <a:t> with Δp1 , Δp2, and Δp3 are used to fit data.</a:t>
            </a:r>
          </a:p>
          <a:p>
            <a:r>
              <a:rPr lang="en-US" dirty="0"/>
              <a:t>Used the linear regression parameters computed and Bayesian Regression estimates, to predict the price variations for the test dataset. r was omitted from equation.</a:t>
            </a:r>
          </a:p>
          <a:p>
            <a:r>
              <a:rPr lang="en-US" dirty="0"/>
              <a:t>Computed the mean squared error (MSE) for the test dataset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5682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22453-67E2-432D-917D-7F2852C91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D679D-8FAA-48E4-90AC-9AD39DCD6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Squared Error = 0.9531988371215904‬</a:t>
            </a:r>
          </a:p>
          <a:p>
            <a:r>
              <a:rPr lang="en-US" dirty="0"/>
              <a:t>Parameters of Model -</a:t>
            </a:r>
          </a:p>
          <a:p>
            <a:r>
              <a:rPr lang="en-IN" dirty="0"/>
              <a:t>Intercept    -0.307294</a:t>
            </a:r>
          </a:p>
          <a:p>
            <a:r>
              <a:rPr lang="en-IN" dirty="0"/>
              <a:t>deltaP90     14.254037</a:t>
            </a:r>
          </a:p>
          <a:p>
            <a:r>
              <a:rPr lang="en-IN" dirty="0"/>
              <a:t>deltaP180   -25.938119</a:t>
            </a:r>
          </a:p>
          <a:p>
            <a:r>
              <a:rPr lang="en-IN" dirty="0"/>
              <a:t>deltaP360    13.255519</a:t>
            </a:r>
          </a:p>
        </p:txBody>
      </p:sp>
    </p:spTree>
    <p:extLst>
      <p:ext uri="{BB962C8B-B14F-4D97-AF65-F5344CB8AC3E}">
        <p14:creationId xmlns:p14="http://schemas.microsoft.com/office/powerpoint/2010/main" val="1492122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0E27E-147B-47A4-96F5-09330FF72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91488E-401E-4F97-BC35-BED15A34EA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171" y="1501300"/>
            <a:ext cx="4877911" cy="3531405"/>
          </a:xfrm>
        </p:spPr>
      </p:pic>
    </p:spTree>
    <p:extLst>
      <p:ext uri="{BB962C8B-B14F-4D97-AF65-F5344CB8AC3E}">
        <p14:creationId xmlns:p14="http://schemas.microsoft.com/office/powerpoint/2010/main" val="619882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37D29-F555-4740-A726-A263E56C5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B7AF2-C9AC-4612-8D97-1C086B556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use Bayesian Regression for predicting the value of Bitcoin. In prior works Bayesian Regression was used for binary classification. Here it is used to predict real values.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0672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8F87E-B1BB-4010-99B1-2EC58E8CF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C28F60-3A46-47F0-970F-0185D4B2FC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Given: </a:t>
                </a:r>
                <a:r>
                  <a:rPr lang="en-US" i="1" dirty="0"/>
                  <a:t>n </a:t>
                </a:r>
                <a:r>
                  <a:rPr lang="en-US" dirty="0"/>
                  <a:t>training labeled data points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i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for some fixed 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IN" dirty="0"/>
              </a:p>
              <a:p>
                <a:r>
                  <a:rPr lang="en-IN" dirty="0"/>
                  <a:t>Goal: </a:t>
                </a:r>
                <a:r>
                  <a:rPr lang="en-US" dirty="0"/>
                  <a:t>to use this training data to predict the unknown 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for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.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C28F60-3A46-47F0-970F-0185D4B2FC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4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1488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CD8E5-6C93-427F-A3B4-EE9A13ACA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REGRESSION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53FA9F-BD5B-4ED6-B686-99229A0146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Prediction value: </a:t>
                </a:r>
                <a:r>
                  <a:rPr lang="en-IN" i="1" dirty="0"/>
                  <a:t>y </a:t>
                </a:r>
                <a:r>
                  <a:rPr lang="en-IN" dirty="0"/>
                  <a:t>= </a:t>
                </a:r>
                <a:r>
                  <a:rPr lang="en-IN" i="1" dirty="0"/>
                  <a:t>f</a:t>
                </a:r>
                <a:r>
                  <a:rPr lang="en-IN" dirty="0"/>
                  <a:t>(</a:t>
                </a:r>
                <a:r>
                  <a:rPr lang="en-IN" i="1" dirty="0"/>
                  <a:t>x</a:t>
                </a:r>
                <a:r>
                  <a:rPr lang="en-IN" dirty="0"/>
                  <a:t>) +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dirty="0"/>
                  <a:t> where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dirty="0"/>
                  <a:t> is Gaussian noise</a:t>
                </a:r>
              </a:p>
              <a:p>
                <a:r>
                  <a:rPr lang="en-IN" dirty="0"/>
                  <a:t>Using method of least squares</a:t>
                </a:r>
              </a:p>
              <a:p>
                <a:pPr marL="0" indent="0">
                  <a:buNone/>
                </a:pPr>
                <a:r>
                  <a:rPr lang="en-IN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𝐿𝑆</m:t>
                        </m:r>
                      </m:sub>
                    </m:sSub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</m:func>
                      </m:e>
                      <m:sub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IN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sSubSup>
                              <m:sSub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IN" dirty="0"/>
              </a:p>
              <a:p>
                <a:r>
                  <a:rPr lang="en-IN" dirty="0"/>
                  <a:t>Using Lasso Regularization</a:t>
                </a:r>
              </a:p>
              <a:p>
                <a:pPr marL="0" indent="0">
                  <a:buNone/>
                </a:pPr>
                <a:r>
                  <a:rPr lang="en-IN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𝐴𝑆𝑆𝑂</m:t>
                        </m:r>
                      </m:sub>
                    </m:sSub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</m:func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sSubSup>
                              <m:sSub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IN" dirty="0"/>
                  <a:t>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λ</m:t>
                    </m:r>
                    <m:sSub>
                      <m:sSub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IN" dirty="0"/>
              </a:p>
              <a:p>
                <a:r>
                  <a:rPr lang="en-IN" dirty="0"/>
                  <a:t> </a:t>
                </a:r>
                <a:r>
                  <a:rPr lang="en-US" dirty="0"/>
                  <a:t>The key to success for this method is the ability to choose a reasonable parametric function to estimate parameters</a:t>
                </a:r>
              </a:p>
              <a:p>
                <a:r>
                  <a:rPr lang="en-US" dirty="0"/>
                  <a:t>Given the number of dimensions a Bitcoin transaction has this method will not work and Bayesian Regression is used instead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53FA9F-BD5B-4ED6-B686-99229A0146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9655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44D1E-6126-4754-9AD0-8224F6B5B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SOURCE MODEL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EFDBF5-3DED-47F1-B1FF-747802B372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Based on “underlying” patterns in data</a:t>
                </a:r>
              </a:p>
              <a:p>
                <a:r>
                  <a:rPr lang="en-IN" i="1" dirty="0"/>
                  <a:t>K </a:t>
                </a:r>
                <a:r>
                  <a:rPr lang="en-IN" dirty="0"/>
                  <a:t>distinct latent sources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i="1" dirty="0"/>
                  <a:t>, . . 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IN" i="1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over </a:t>
                </a:r>
                <a:r>
                  <a:rPr lang="en-IN" dirty="0"/>
                  <a:t>{1</a:t>
                </a:r>
                <a:r>
                  <a:rPr lang="en-IN" i="1" dirty="0"/>
                  <a:t>, . . . ,K</a:t>
                </a:r>
                <a:r>
                  <a:rPr lang="en-IN" dirty="0"/>
                  <a:t>}</a:t>
                </a:r>
                <a:endParaRPr lang="en-IN" i="1" dirty="0"/>
              </a:p>
              <a:p>
                <a:r>
                  <a:rPr lang="en-IN" dirty="0"/>
                  <a:t>Associated probabilities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l-GR" i="1" dirty="0"/>
                  <a:t>, . . 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IN" dirty="0"/>
                  <a:t>}</a:t>
                </a:r>
              </a:p>
              <a:p>
                <a:r>
                  <a:rPr lang="en-IN" dirty="0"/>
                  <a:t>K latent distributions </a:t>
                </a:r>
                <a:r>
                  <a:rPr lang="en-US" dirty="0"/>
                  <a:t>over R, denoted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/>
                  <a:t>, . . 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en-US" i="1" dirty="0"/>
              </a:p>
              <a:p>
                <a:r>
                  <a:rPr lang="en-IN" dirty="0"/>
                  <a:t>Data </a:t>
                </a:r>
                <a:r>
                  <a:rPr lang="en-US" dirty="0"/>
                  <a:t>point (</a:t>
                </a:r>
                <a:r>
                  <a:rPr lang="en-US" i="1" dirty="0"/>
                  <a:t>x, y</a:t>
                </a:r>
                <a:r>
                  <a:rPr lang="en-US" dirty="0"/>
                  <a:t>) is generated as follows-</a:t>
                </a:r>
              </a:p>
              <a:p>
                <a:r>
                  <a:rPr lang="en-US" dirty="0"/>
                  <a:t>For </a:t>
                </a:r>
                <a:r>
                  <a:rPr lang="en-IN" i="1" dirty="0"/>
                  <a:t>T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dirty="0"/>
                  <a:t> {1</a:t>
                </a:r>
                <a:r>
                  <a:rPr lang="en-IN" i="1" dirty="0"/>
                  <a:t>, . . . ,K</a:t>
                </a:r>
                <a:r>
                  <a:rPr lang="en-IN" dirty="0"/>
                  <a:t>} with P(</a:t>
                </a:r>
                <a:r>
                  <a:rPr lang="en-IN" i="1" dirty="0"/>
                  <a:t>T </a:t>
                </a:r>
                <a:r>
                  <a:rPr lang="en-IN" dirty="0"/>
                  <a:t>= </a:t>
                </a:r>
                <a:r>
                  <a:rPr lang="en-IN" i="1" dirty="0"/>
                  <a:t>k</a:t>
                </a:r>
                <a:r>
                  <a:rPr lang="en-IN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i="1" dirty="0"/>
                  <a:t> </a:t>
                </a:r>
                <a:r>
                  <a:rPr lang="en-IN" dirty="0"/>
                  <a:t>for 1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IN" dirty="0"/>
                  <a:t> </a:t>
                </a:r>
                <a:r>
                  <a:rPr lang="en-IN" i="1" dirty="0"/>
                  <a:t>k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IN" dirty="0"/>
                  <a:t> </a:t>
                </a:r>
                <a:r>
                  <a:rPr lang="en-IN" i="1" dirty="0"/>
                  <a:t>K</a:t>
                </a:r>
                <a:endParaRPr lang="en-IN" dirty="0"/>
              </a:p>
              <a:p>
                <a:r>
                  <a:rPr lang="en-IN" dirty="0"/>
                  <a:t> </a:t>
                </a:r>
                <a:r>
                  <a:rPr lang="en-IN" i="1" dirty="0"/>
                  <a:t>x </a:t>
                </a:r>
                <a:r>
                  <a:rPr lang="en-IN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IN" i="1" dirty="0"/>
                  <a:t> </a:t>
                </a:r>
                <a:r>
                  <a:rPr lang="en-IN" dirty="0"/>
                  <a:t>+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, where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is Gaussian noise</a:t>
                </a: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EFDBF5-3DED-47F1-B1FF-747802B372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7037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728BA-6E06-454F-ABF3-72FCFF1CC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REGRESSION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34733A-E0D2-4A08-8D96-568488F5A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108" y="1602692"/>
            <a:ext cx="10333384" cy="392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46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A79DF-1934-435D-96EA-1CAFD7AB1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REGRESSION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CC9833-60BA-4AD9-8403-18CAE466A3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Problem - lack of knowledge of </a:t>
                </a:r>
                <a:r>
                  <a:rPr lang="en-US" i="1" dirty="0"/>
                  <a:t>K</a:t>
                </a:r>
                <a:r>
                  <a:rPr lang="en-US" dirty="0"/>
                  <a:t>, sources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i="1" dirty="0"/>
                  <a:t>, . . 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/>
                  <a:t>), probabilities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l-GR" i="1" dirty="0"/>
                  <a:t>, . . 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/>
                  <a:t>) and probability </a:t>
                </a:r>
                <a:r>
                  <a:rPr lang="en-IN" dirty="0"/>
                  <a:t>distributions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/>
                  <a:t>, . . 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en-US" i="1" dirty="0">
                  <a:ea typeface="Cambria Math" panose="02040503050406030204" pitchFamily="18" charset="0"/>
                </a:endParaRPr>
              </a:p>
              <a:p>
                <a:r>
                  <a:rPr lang="en-IN" dirty="0"/>
                  <a:t>To overcome it empirical data is used for estimating conditional distribution given in equation</a:t>
                </a:r>
              </a:p>
              <a:p>
                <a:r>
                  <a:rPr lang="en-IN" dirty="0"/>
                  <a:t>Empirical conditional probability is given as-</a:t>
                </a: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CC9833-60BA-4AD9-8403-18CAE466A3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262A6DA-6C82-4B80-8291-12CBFE66A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661" y="4479235"/>
            <a:ext cx="6292582" cy="169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930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E4FC8-5493-47E0-9063-AE8406648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REGRESSION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6991DC-38E9-4CC1-A247-FB702F22E1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a binary classifier 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IN" dirty="0"/>
                  <a:t>the classification ratio is –</a:t>
                </a:r>
              </a:p>
              <a:p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If ratio &gt; 1 classify as y=1 else y=0</a:t>
                </a:r>
              </a:p>
              <a:p>
                <a:r>
                  <a:rPr lang="en-US" dirty="0"/>
                  <a:t>To estimate the conditional expectation of </a:t>
                </a:r>
                <a:r>
                  <a:rPr lang="en-IN" i="1" dirty="0"/>
                  <a:t>y</a:t>
                </a:r>
                <a:r>
                  <a:rPr lang="en-IN" dirty="0"/>
                  <a:t>, given observation </a:t>
                </a:r>
                <a:r>
                  <a:rPr lang="en-IN" i="1" dirty="0"/>
                  <a:t>x</a:t>
                </a:r>
              </a:p>
              <a:p>
                <a:endParaRPr lang="en-IN" i="1" dirty="0"/>
              </a:p>
              <a:p>
                <a:endParaRPr lang="en-IN" i="1" dirty="0"/>
              </a:p>
              <a:p>
                <a:r>
                  <a:rPr lang="en-IN" dirty="0"/>
                  <a:t>It is a linear estimator</a:t>
                </a: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6991DC-38E9-4CC1-A247-FB702F22E1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3B4ACE0-51B4-456C-B0A3-2A8E4ABB7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467" y="2199861"/>
            <a:ext cx="5606115" cy="12291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CF0952-C74A-4CB9-BEE8-EB86879A9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2160" y="4398112"/>
            <a:ext cx="4418797" cy="91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343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9BF13-B72B-4914-BC46-089D8F486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OF BITCOIN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8B7FA-029D-4C4D-ADE1-23049F1F8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Latent Source Model models “</a:t>
            </a:r>
            <a:r>
              <a:rPr lang="en-US" dirty="0" err="1"/>
              <a:t>undelying</a:t>
            </a:r>
            <a:r>
              <a:rPr lang="en-US" dirty="0"/>
              <a:t>” patterns in past data leading to price variation</a:t>
            </a:r>
          </a:p>
          <a:p>
            <a:r>
              <a:rPr lang="en-US" dirty="0"/>
              <a:t>Developing patterns with help from human experts or identifying patterns explicitly can be challenging</a:t>
            </a:r>
          </a:p>
          <a:p>
            <a:r>
              <a:rPr lang="en-US" dirty="0"/>
              <a:t>Bayesian Regression uses existing patterns in data without explicitly finding them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9604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2881</TotalTime>
  <Words>828</Words>
  <Application>Microsoft Office PowerPoint</Application>
  <PresentationFormat>Widescreen</PresentationFormat>
  <Paragraphs>80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BAYESIAN REGRESSION AND BITCOIN</vt:lpstr>
      <vt:lpstr>GOAL</vt:lpstr>
      <vt:lpstr>THE PROBLEM</vt:lpstr>
      <vt:lpstr>CLASSICAL REGRESSION</vt:lpstr>
      <vt:lpstr>LATENT SOURCE MODEL</vt:lpstr>
      <vt:lpstr>BAYESIAN REGRESSION</vt:lpstr>
      <vt:lpstr>BAYESIAN REGRESSION</vt:lpstr>
      <vt:lpstr>BAYESIAN REGRESSION</vt:lpstr>
      <vt:lpstr>PREDICTION OF BITCOIN</vt:lpstr>
      <vt:lpstr>BITCOIN ALGORITHM</vt:lpstr>
      <vt:lpstr>PREDICTING PRICE CHANGE</vt:lpstr>
      <vt:lpstr>PREDICTING PRICE CHANGE</vt:lpstr>
      <vt:lpstr>SIMILARITY</vt:lpstr>
      <vt:lpstr>IMPLEMENTATION</vt:lpstr>
      <vt:lpstr>IMPLEMENTATION</vt:lpstr>
      <vt:lpstr>RESULTS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REGRESSION AND BITCOIN</dc:title>
  <dc:creator>Radhika Jain</dc:creator>
  <cp:lastModifiedBy>Radhika Jain</cp:lastModifiedBy>
  <cp:revision>40</cp:revision>
  <dcterms:created xsi:type="dcterms:W3CDTF">2020-06-03T14:42:50Z</dcterms:created>
  <dcterms:modified xsi:type="dcterms:W3CDTF">2020-06-07T18:31:35Z</dcterms:modified>
</cp:coreProperties>
</file>