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p:spPr>
        <p:txBody>
          <a:bodyPr/>
          <a:lstStyle/>
          <a:p>
            <a:endParaRPr lang="en-US"/>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r>
              <a:rPr lang="en-US" altLang="en-US" smtClean="0"/>
              <a:t>Click to edit Master title style</a:t>
            </a:r>
            <a:endParaRPr lang="en-US" altLang="en-US"/>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a:lvl1pPr>
          </a:lstStyle>
          <a:p>
            <a:r>
              <a:rPr lang="en-US" altLang="en-US" smtClean="0"/>
              <a:t>Click to edit Master subtitle style</a:t>
            </a:r>
            <a:endParaRPr lang="en-US" altLang="en-US"/>
          </a:p>
        </p:txBody>
      </p:sp>
      <p:sp>
        <p:nvSpPr>
          <p:cNvPr id="66565" name="Rectangle 5"/>
          <p:cNvSpPr>
            <a:spLocks noGrp="1" noChangeArrowheads="1"/>
          </p:cNvSpPr>
          <p:nvPr>
            <p:ph type="dt" sz="half" idx="2"/>
          </p:nvPr>
        </p:nvSpPr>
        <p:spPr/>
        <p:txBody>
          <a:bodyPr/>
          <a:lstStyle>
            <a:lvl1pPr>
              <a:defRPr/>
            </a:lvl1pPr>
          </a:lstStyle>
          <a:p>
            <a:fld id="{290D0DFE-868E-41C6-BC33-EF9B2C2CC815}" type="datetimeFigureOut">
              <a:rPr lang="en-US" smtClean="0"/>
              <a:t>5/9/2021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EFD13BED-9082-4FCB-A431-88424D402EE3}"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p:spPr>
        <p:txBody>
          <a:bodyPr/>
          <a:lstStyle/>
          <a:p>
            <a:endParaRPr lang="en-US"/>
          </a:p>
        </p:txBody>
      </p:sp>
      <p:grpSp>
        <p:nvGrpSpPr>
          <p:cNvPr id="2"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66571" name="Oval 11"/>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66572" name="Oval 12"/>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66573" name="Oval 13"/>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66574" name="Oval 14"/>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66575" name="Oval 15"/>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66576" name="Oval 16"/>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66577" name="Oval 17"/>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66578" name="Oval 18"/>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66579" name="Oval 19"/>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66580" name="Oval 20"/>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66581" name="Oval 21"/>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66582" name="Oval 22"/>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66583" name="Oval 23"/>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66584" name="Oval 24"/>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66585" name="Oval 25"/>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66586" name="Oval 26"/>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66587" name="Oval 27"/>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66588" name="Oval 28"/>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66589" name="Oval 29"/>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66590" name="Oval 30"/>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66591" name="Oval 31"/>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66592" name="Oval 32"/>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66593" name="Oval 33"/>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66594" name="Oval 34"/>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66595" name="Oval 35"/>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66596" name="Oval 36"/>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66597" name="Oval 37"/>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66598" name="Oval 38"/>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66599" name="Oval 39"/>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66600" name="Oval 40"/>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grpSp>
        <p:nvGrpSpPr>
          <p:cNvPr id="3"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66603" name="Oval 43"/>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66604" name="Oval 44"/>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66605" name="Oval 45"/>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66606" name="Oval 46"/>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66607" name="Oval 47"/>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66608" name="Oval 48"/>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66609" name="Oval 49"/>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66610" name="Oval 50"/>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66611" name="Oval 51"/>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66612" name="Oval 52"/>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66613" name="Oval 53"/>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66614" name="Oval 54"/>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66615" name="Oval 55"/>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66616" name="Oval 56"/>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66617" name="Oval 57"/>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66618" name="Oval 58"/>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66619" name="Oval 59"/>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66620" name="Oval 60"/>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66621" name="Oval 61"/>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66622" name="Oval 62"/>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66623" name="Oval 63"/>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66624" name="Oval 64"/>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66625" name="Oval 65"/>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66626" name="Oval 66"/>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66627" name="Oval 67"/>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66628" name="Oval 68"/>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66629" name="Oval 69"/>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66630" name="Oval 70"/>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66631" name="Oval 71"/>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66632" name="Oval 72"/>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90D0DFE-868E-41C6-BC33-EF9B2C2CC815}" type="datetimeFigureOut">
              <a:rPr lang="en-US" smtClean="0"/>
              <a:t>5/9/2021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D13BED-9082-4FCB-A431-88424D402EE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90D0DFE-868E-41C6-BC33-EF9B2C2CC815}" type="datetimeFigureOut">
              <a:rPr lang="en-US" smtClean="0"/>
              <a:t>5/9/2021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D13BED-9082-4FCB-A431-88424D402EE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290D0DFE-868E-41C6-BC33-EF9B2C2CC815}" type="datetimeFigureOut">
              <a:rPr lang="en-US" smtClean="0"/>
              <a:t>5/9/2021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EFD13BED-9082-4FCB-A431-88424D402EE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90D0DFE-868E-41C6-BC33-EF9B2C2CC815}" type="datetimeFigureOut">
              <a:rPr lang="en-US" smtClean="0"/>
              <a:t>5/9/2021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D13BED-9082-4FCB-A431-88424D402EE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90D0DFE-868E-41C6-BC33-EF9B2C2CC815}" type="datetimeFigureOut">
              <a:rPr lang="en-US" smtClean="0"/>
              <a:t>5/9/2021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D13BED-9082-4FCB-A431-88424D402EE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290D0DFE-868E-41C6-BC33-EF9B2C2CC815}" type="datetimeFigureOut">
              <a:rPr lang="en-US" smtClean="0"/>
              <a:t>5/9/2021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FD13BED-9082-4FCB-A431-88424D402EE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290D0DFE-868E-41C6-BC33-EF9B2C2CC815}" type="datetimeFigureOut">
              <a:rPr lang="en-US" smtClean="0"/>
              <a:t>5/9/2021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FD13BED-9082-4FCB-A431-88424D402EE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290D0DFE-868E-41C6-BC33-EF9B2C2CC815}" type="datetimeFigureOut">
              <a:rPr lang="en-US" smtClean="0"/>
              <a:t>5/9/2021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FD13BED-9082-4FCB-A431-88424D402EE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90D0DFE-868E-41C6-BC33-EF9B2C2CC815}" type="datetimeFigureOut">
              <a:rPr lang="en-US" smtClean="0"/>
              <a:t>5/9/2021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FD13BED-9082-4FCB-A431-88424D402EE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90D0DFE-868E-41C6-BC33-EF9B2C2CC815}" type="datetimeFigureOut">
              <a:rPr lang="en-US" smtClean="0"/>
              <a:t>5/9/2021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FD13BED-9082-4FCB-A431-88424D402EE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90D0DFE-868E-41C6-BC33-EF9B2C2CC815}" type="datetimeFigureOut">
              <a:rPr lang="en-US" smtClean="0"/>
              <a:t>5/9/2021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FD13BED-9082-4FCB-A431-88424D402EE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p:spPr>
        <p:txBody>
          <a:bodyPr/>
          <a:lstStyle/>
          <a:p>
            <a:endParaRPr lang="en-US"/>
          </a:p>
        </p:txBody>
      </p:sp>
      <p:sp>
        <p:nvSpPr>
          <p:cNvPr id="65539"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endParaRPr lang="en-US" altLang="en-US" smtClean="0"/>
          </a:p>
        </p:txBody>
      </p:sp>
      <p:sp>
        <p:nvSpPr>
          <p:cNvPr id="65540"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6554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fld id="{290D0DFE-868E-41C6-BC33-EF9B2C2CC815}" type="datetimeFigureOut">
              <a:rPr lang="en-US" smtClean="0"/>
              <a:t>5/9/2021</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EFD13BED-9082-4FCB-A431-88424D402EE3}" type="slidenum">
              <a:rPr lang="en-US" smtClean="0"/>
              <a:t>‹#›</a:t>
            </a:fld>
            <a:endParaRPr lang="en-US"/>
          </a:p>
        </p:txBody>
      </p:sp>
      <p:grpSp>
        <p:nvGrpSpPr>
          <p:cNvPr id="2"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65546"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65547"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65548"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65549"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65550"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65551"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65552"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65553"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65554"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65555"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65556"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6555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65558"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65559"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65560"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6556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65562"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65563"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65564"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6556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65566"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65567"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65568"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65569"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65570"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65571"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65572"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65573"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65574"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65575"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iming>
    <p:tnLst>
      <p:par>
        <p:cTn id="1" dur="indefinite" restart="never" nodeType="tmRoot"/>
      </p:par>
    </p:tnLst>
  </p:timing>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defRPr>
      </a:lvl2pPr>
      <a:lvl3pPr algn="l" rtl="0" eaLnBrk="1" fontAlgn="base" hangingPunct="1">
        <a:spcBef>
          <a:spcPct val="0"/>
        </a:spcBef>
        <a:spcAft>
          <a:spcPct val="0"/>
        </a:spcAft>
        <a:defRPr sz="3900" b="1">
          <a:solidFill>
            <a:schemeClr val="tx2"/>
          </a:solidFill>
          <a:latin typeface="Arial" charset="0"/>
        </a:defRPr>
      </a:lvl3pPr>
      <a:lvl4pPr algn="l" rtl="0" eaLnBrk="1" fontAlgn="base" hangingPunct="1">
        <a:spcBef>
          <a:spcPct val="0"/>
        </a:spcBef>
        <a:spcAft>
          <a:spcPct val="0"/>
        </a:spcAft>
        <a:defRPr sz="3900" b="1">
          <a:solidFill>
            <a:schemeClr val="tx2"/>
          </a:solidFill>
          <a:latin typeface="Arial" charset="0"/>
        </a:defRPr>
      </a:lvl4pPr>
      <a:lvl5pPr algn="l" rtl="0" eaLnBrk="1" fontAlgn="base" hangingPunct="1">
        <a:spcBef>
          <a:spcPct val="0"/>
        </a:spcBef>
        <a:spcAft>
          <a:spcPct val="0"/>
        </a:spcAft>
        <a:defRPr sz="3900" b="1">
          <a:solidFill>
            <a:schemeClr val="tx2"/>
          </a:solidFill>
          <a:latin typeface="Arial"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FullStack</a:t>
            </a:r>
            <a:r>
              <a:rPr lang="en-US" dirty="0" smtClean="0"/>
              <a:t>-II Project Presentation</a:t>
            </a:r>
            <a:endParaRPr lang="en-US" dirty="0"/>
          </a:p>
        </p:txBody>
      </p:sp>
      <p:sp>
        <p:nvSpPr>
          <p:cNvPr id="3" name="Subtitle 2"/>
          <p:cNvSpPr>
            <a:spLocks noGrp="1"/>
          </p:cNvSpPr>
          <p:nvPr>
            <p:ph type="subTitle" idx="1"/>
          </p:nvPr>
        </p:nvSpPr>
        <p:spPr>
          <a:xfrm>
            <a:off x="428596" y="3049588"/>
            <a:ext cx="8215369" cy="2951180"/>
          </a:xfrm>
        </p:spPr>
        <p:txBody>
          <a:bodyPr/>
          <a:lstStyle/>
          <a:p>
            <a:pPr algn="ctr"/>
            <a:r>
              <a:rPr lang="en-US" b="1" dirty="0" smtClean="0">
                <a:latin typeface="Bahnschrift Condensed" pitchFamily="34" charset="0"/>
              </a:rPr>
              <a:t>Project Name: “</a:t>
            </a:r>
            <a:r>
              <a:rPr lang="en-US" b="1" dirty="0" err="1" smtClean="0">
                <a:latin typeface="Bahnschrift Condensed" pitchFamily="34" charset="0"/>
              </a:rPr>
              <a:t>Picsgram</a:t>
            </a:r>
            <a:r>
              <a:rPr lang="en-US" b="1" dirty="0" smtClean="0">
                <a:latin typeface="Bahnschrift Condensed" pitchFamily="34" charset="0"/>
              </a:rPr>
              <a:t>- An Image </a:t>
            </a:r>
            <a:r>
              <a:rPr lang="en-US" b="1" dirty="0" err="1" smtClean="0">
                <a:latin typeface="Bahnschrift Condensed" pitchFamily="34" charset="0"/>
              </a:rPr>
              <a:t>uploader</a:t>
            </a:r>
            <a:r>
              <a:rPr lang="en-US" b="1" dirty="0" smtClean="0">
                <a:latin typeface="Bahnschrift Condensed" pitchFamily="34" charset="0"/>
              </a:rPr>
              <a:t>”</a:t>
            </a:r>
          </a:p>
          <a:p>
            <a:pPr algn="ctr"/>
            <a:endParaRPr lang="en-US" b="1" dirty="0" smtClean="0">
              <a:latin typeface="Bahnschrift Condensed" pitchFamily="34" charset="0"/>
            </a:endParaRPr>
          </a:p>
          <a:p>
            <a:pPr algn="l"/>
            <a:r>
              <a:rPr lang="en-US" sz="2000" dirty="0" smtClean="0"/>
              <a:t>Submitted To: Mr. </a:t>
            </a:r>
            <a:r>
              <a:rPr lang="en-US" sz="2000" dirty="0" err="1" smtClean="0"/>
              <a:t>Pankaj</a:t>
            </a:r>
            <a:r>
              <a:rPr lang="en-US" sz="2000" dirty="0" smtClean="0"/>
              <a:t> </a:t>
            </a:r>
            <a:r>
              <a:rPr lang="en-US" sz="2000" dirty="0" err="1" smtClean="0"/>
              <a:t>Kapoor</a:t>
            </a:r>
            <a:r>
              <a:rPr lang="en-US" sz="2000" dirty="0" smtClean="0"/>
              <a:t>                      Made by: </a:t>
            </a:r>
            <a:r>
              <a:rPr lang="en-US" sz="2000" dirty="0" err="1" smtClean="0"/>
              <a:t>Gauri</a:t>
            </a:r>
            <a:r>
              <a:rPr lang="en-US" sz="2000" dirty="0" smtClean="0"/>
              <a:t> </a:t>
            </a:r>
            <a:r>
              <a:rPr lang="en-US" sz="2000" dirty="0" err="1" smtClean="0"/>
              <a:t>Agrawal</a:t>
            </a:r>
            <a:endParaRPr lang="en-US" sz="2000" dirty="0" smtClean="0"/>
          </a:p>
          <a:p>
            <a:r>
              <a:rPr lang="en-US" sz="2000" dirty="0" err="1" smtClean="0"/>
              <a:t>Nidhi</a:t>
            </a:r>
            <a:r>
              <a:rPr lang="en-US" sz="2000" dirty="0" smtClean="0"/>
              <a:t> Jain</a:t>
            </a:r>
          </a:p>
          <a:p>
            <a:r>
              <a:rPr lang="en-US" sz="2000" dirty="0" err="1" smtClean="0"/>
              <a:t>Radhika</a:t>
            </a:r>
            <a:r>
              <a:rPr lang="en-US" sz="2000" dirty="0" smtClean="0"/>
              <a:t> </a:t>
            </a:r>
            <a:r>
              <a:rPr lang="en-US" sz="2000" dirty="0" err="1" smtClean="0"/>
              <a:t>Bansal</a:t>
            </a:r>
            <a:endParaRPr lang="en-US" sz="2000" dirty="0" smtClean="0"/>
          </a:p>
          <a:p>
            <a:r>
              <a:rPr lang="en-US" sz="2000" dirty="0" err="1" smtClean="0"/>
              <a:t>Sakshi</a:t>
            </a:r>
            <a:r>
              <a:rPr lang="en-US" sz="2000" dirty="0" smtClean="0"/>
              <a:t> </a:t>
            </a:r>
            <a:r>
              <a:rPr lang="en-US" sz="2000" dirty="0" err="1" smtClean="0"/>
              <a:t>Bhardwaj</a:t>
            </a:r>
            <a:endParaRPr lang="en-US" sz="2000" dirty="0" smtClean="0"/>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image-gallery-app1111.herokuapp.com-2021.05.09-20_37_54.png"/>
          <p:cNvPicPr>
            <a:picLocks noChangeAspect="1"/>
          </p:cNvPicPr>
          <p:nvPr/>
        </p:nvPicPr>
        <p:blipFill>
          <a:blip r:embed="rId2"/>
          <a:stretch>
            <a:fillRect/>
          </a:stretch>
        </p:blipFill>
        <p:spPr>
          <a:xfrm>
            <a:off x="428596" y="428604"/>
            <a:ext cx="8358246" cy="5000660"/>
          </a:xfrm>
          <a:prstGeom prst="rect">
            <a:avLst/>
          </a:prstGeom>
        </p:spPr>
      </p:pic>
      <p:sp>
        <p:nvSpPr>
          <p:cNvPr id="3" name="TextBox 2"/>
          <p:cNvSpPr txBox="1"/>
          <p:nvPr/>
        </p:nvSpPr>
        <p:spPr>
          <a:xfrm>
            <a:off x="357158" y="5715016"/>
            <a:ext cx="8358246" cy="923330"/>
          </a:xfrm>
          <a:prstGeom prst="rect">
            <a:avLst/>
          </a:prstGeom>
          <a:noFill/>
        </p:spPr>
        <p:txBody>
          <a:bodyPr wrap="square" rtlCol="0">
            <a:spAutoFit/>
          </a:bodyPr>
          <a:lstStyle/>
          <a:p>
            <a:r>
              <a:rPr lang="en-US" dirty="0" smtClean="0"/>
              <a:t>This is the Gallery page where the user can see the uploaded image in the form of cards. Firstly, these images are stored in the database and then after rendered on the screen for viewing.</a:t>
            </a:r>
            <a:endParaRPr lang="en-US" dirty="0"/>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04" y="2714620"/>
            <a:ext cx="6072230" cy="1323439"/>
          </a:xfrm>
          <a:prstGeom prst="rect">
            <a:avLst/>
          </a:prstGeom>
          <a:noFill/>
        </p:spPr>
        <p:txBody>
          <a:bodyPr wrap="square" rtlCol="0">
            <a:spAutoFit/>
          </a:bodyPr>
          <a:lstStyle/>
          <a:p>
            <a:r>
              <a:rPr lang="en-US" sz="8000" dirty="0" smtClean="0">
                <a:solidFill>
                  <a:schemeClr val="tx2"/>
                </a:solidFill>
                <a:latin typeface="Algerian" pitchFamily="82" charset="0"/>
              </a:rPr>
              <a:t>Thank You</a:t>
            </a:r>
            <a:endParaRPr lang="en-US" sz="8000" dirty="0">
              <a:solidFill>
                <a:schemeClr val="tx2"/>
              </a:solidFill>
              <a:latin typeface="Algerian" pitchFamily="82" charset="0"/>
            </a:endParaRP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sz="2000" dirty="0" smtClean="0"/>
              <a:t>We have created a React based Application. </a:t>
            </a:r>
          </a:p>
          <a:p>
            <a:r>
              <a:rPr lang="en-US" sz="2000" dirty="0" smtClean="0"/>
              <a:t>We are creating an image uploading and viewing application in which user can:</a:t>
            </a:r>
          </a:p>
          <a:p>
            <a:pPr lvl="1">
              <a:buFont typeface="Wingdings" pitchFamily="2" charset="2"/>
              <a:buChar char="v"/>
            </a:pPr>
            <a:r>
              <a:rPr lang="en-US" sz="1800" dirty="0" smtClean="0"/>
              <a:t>Upload an image of one’s own choice and displaying the preview of the image before uploading.</a:t>
            </a:r>
          </a:p>
          <a:p>
            <a:pPr lvl="1">
              <a:buFont typeface="Wingdings" pitchFamily="2" charset="2"/>
              <a:buChar char="v"/>
            </a:pPr>
            <a:r>
              <a:rPr lang="en-US" sz="1800" dirty="0" smtClean="0"/>
              <a:t>Getting the notification of successfully uploading the image.</a:t>
            </a:r>
          </a:p>
          <a:p>
            <a:pPr lvl="1">
              <a:buFont typeface="Wingdings" pitchFamily="2" charset="2"/>
              <a:buChar char="v"/>
            </a:pPr>
            <a:r>
              <a:rPr lang="en-US" sz="1800" dirty="0" smtClean="0"/>
              <a:t>Viewing all the uploaded images in the gallery section</a:t>
            </a:r>
            <a:r>
              <a:rPr lang="en-US" sz="1800" dirty="0" smtClean="0"/>
              <a:t>.</a:t>
            </a:r>
            <a:endParaRPr lang="en-US" sz="1500" dirty="0" smtClean="0"/>
          </a:p>
          <a:p>
            <a:r>
              <a:rPr lang="en-US" sz="2000" dirty="0" smtClean="0"/>
              <a:t>We have created an eye-</a:t>
            </a:r>
            <a:r>
              <a:rPr lang="en-US" sz="2000" dirty="0" err="1" smtClean="0"/>
              <a:t>captivative</a:t>
            </a:r>
            <a:r>
              <a:rPr lang="en-US" sz="2000" dirty="0" smtClean="0"/>
              <a:t> user interface with soothing color and textures.</a:t>
            </a:r>
          </a:p>
          <a:p>
            <a:r>
              <a:rPr lang="en-US" sz="2000" dirty="0" smtClean="0"/>
              <a:t>Our objective is to create an </a:t>
            </a:r>
            <a:r>
              <a:rPr lang="en-US" sz="2000" dirty="0" err="1" smtClean="0"/>
              <a:t>uploader</a:t>
            </a:r>
            <a:r>
              <a:rPr lang="en-US" sz="2000" dirty="0" smtClean="0"/>
              <a:t> and a gallery viewer using the backend technologies which can be the major part of our life and can be taken to a large scale in future.</a:t>
            </a:r>
          </a:p>
          <a:p>
            <a:pPr>
              <a:buNone/>
            </a:pPr>
            <a:endParaRPr lang="en-US" sz="2000" dirty="0" smtClean="0"/>
          </a:p>
          <a:p>
            <a:endParaRPr lang="en-US" sz="2000" dirty="0" smtClean="0"/>
          </a:p>
          <a:p>
            <a:pPr>
              <a:buNone/>
            </a:pPr>
            <a:endParaRPr lang="en-US" sz="2000" dirty="0" smtClean="0"/>
          </a:p>
          <a:p>
            <a:pPr>
              <a:buNone/>
            </a:pPr>
            <a:endParaRPr lang="en-US" sz="2000" dirty="0"/>
          </a:p>
        </p:txBody>
      </p:sp>
    </p:spTree>
  </p:cSld>
  <p:clrMapOvr>
    <a:masterClrMapping/>
  </p:clrMapOvr>
  <p:transition>
    <p:check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a:spcAft>
                <a:spcPts val="600"/>
              </a:spcAft>
            </a:pPr>
            <a:r>
              <a:rPr lang="en-US" sz="2000" dirty="0" smtClean="0"/>
              <a:t>For any developer who envisions building an application, uploading images is a major component they have to take into account. </a:t>
            </a:r>
            <a:endParaRPr lang="en-US" sz="2000" dirty="0" smtClean="0"/>
          </a:p>
          <a:p>
            <a:pPr>
              <a:spcBef>
                <a:spcPts val="600"/>
              </a:spcBef>
              <a:spcAft>
                <a:spcPts val="600"/>
              </a:spcAft>
            </a:pPr>
            <a:r>
              <a:rPr lang="en-US" sz="2000" dirty="0" smtClean="0"/>
              <a:t>It </a:t>
            </a:r>
            <a:r>
              <a:rPr lang="en-US" sz="2000" dirty="0" smtClean="0"/>
              <a:t>is an essential requirement while creating a complete application</a:t>
            </a:r>
            <a:r>
              <a:rPr lang="en-US" sz="2000" dirty="0" smtClean="0"/>
              <a:t>.</a:t>
            </a:r>
          </a:p>
          <a:p>
            <a:pPr>
              <a:spcAft>
                <a:spcPts val="600"/>
              </a:spcAft>
            </a:pPr>
            <a:r>
              <a:rPr lang="en-US" sz="2000" dirty="0" smtClean="0"/>
              <a:t>File uploading means a user from a client machine wants to upload files to the server. For example, users can upload images, videos, etc on </a:t>
            </a:r>
            <a:r>
              <a:rPr lang="en-US" sz="2000" dirty="0" err="1" smtClean="0"/>
              <a:t>Facebook</a:t>
            </a:r>
            <a:r>
              <a:rPr lang="en-US" sz="2000" dirty="0" smtClean="0"/>
              <a:t>, </a:t>
            </a:r>
            <a:r>
              <a:rPr lang="en-US" sz="2000" dirty="0" err="1" smtClean="0"/>
              <a:t>Instagram</a:t>
            </a:r>
            <a:r>
              <a:rPr lang="en-US" sz="2000" dirty="0" smtClean="0"/>
              <a:t>.</a:t>
            </a:r>
          </a:p>
          <a:p>
            <a:r>
              <a:rPr lang="en-US" sz="2000" dirty="0" smtClean="0"/>
              <a:t>This application will also help the designers, the illustrators and the photographers to get motivation and also fulfill their need where photographers can showcase their skills by uploading the pictures and reaching to a large public, whereas, these pictures can be used by the designers and illustrators in their projects and they can get an idea from them.</a:t>
            </a:r>
            <a:endParaRPr lang="en-US" sz="2000" dirty="0"/>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pPr>
              <a:spcAft>
                <a:spcPts val="600"/>
              </a:spcAft>
            </a:pPr>
            <a:r>
              <a:rPr lang="en-US" sz="2000" dirty="0" smtClean="0"/>
              <a:t>We have used backend technologies to design the user interface and to connect it to the server and making things available to the public on Internet.</a:t>
            </a:r>
          </a:p>
          <a:p>
            <a:r>
              <a:rPr lang="en-US" sz="2000" dirty="0" smtClean="0"/>
              <a:t>The technologies used are:</a:t>
            </a:r>
          </a:p>
          <a:p>
            <a:pPr lvl="1">
              <a:buFont typeface="Wingdings" pitchFamily="2" charset="2"/>
              <a:buChar char="v"/>
            </a:pPr>
            <a:r>
              <a:rPr lang="en-US" sz="2000" dirty="0" err="1" smtClean="0"/>
              <a:t>ReactJS</a:t>
            </a:r>
            <a:endParaRPr lang="en-US" sz="2000" dirty="0" smtClean="0"/>
          </a:p>
          <a:p>
            <a:pPr lvl="1">
              <a:buFont typeface="Wingdings" pitchFamily="2" charset="2"/>
              <a:buChar char="v"/>
            </a:pPr>
            <a:r>
              <a:rPr lang="en-US" sz="2000" dirty="0" err="1" smtClean="0"/>
              <a:t>MongoDB</a:t>
            </a:r>
            <a:endParaRPr lang="en-US" sz="2000" dirty="0" smtClean="0"/>
          </a:p>
          <a:p>
            <a:pPr lvl="1">
              <a:buFont typeface="Wingdings" pitchFamily="2" charset="2"/>
              <a:buChar char="v"/>
            </a:pPr>
            <a:r>
              <a:rPr lang="en-US" sz="2000" dirty="0" err="1" smtClean="0"/>
              <a:t>ExpressJS</a:t>
            </a:r>
            <a:endParaRPr lang="en-US" sz="2000" dirty="0" smtClean="0"/>
          </a:p>
          <a:p>
            <a:pPr lvl="1">
              <a:buNone/>
            </a:pPr>
            <a:endParaRPr lang="en-US" sz="2000" dirty="0"/>
          </a:p>
        </p:txBody>
      </p:sp>
      <p:pic>
        <p:nvPicPr>
          <p:cNvPr id="4" name="Content Placeholder 5">
            <a:extLst>
              <a:ext uri="{FF2B5EF4-FFF2-40B4-BE49-F238E27FC236}">
                <a16:creationId xmlns:a16="http://schemas.microsoft.com/office/drawing/2014/main" xmlns="" id="{B5696A6B-4EA9-4B6A-970E-27DC511B1CC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bwMode="auto">
          <a:xfrm>
            <a:off x="4232790" y="2643182"/>
            <a:ext cx="4417524" cy="3214710"/>
          </a:xfrm>
          <a:prstGeom prst="round2DiagRect">
            <a:avLst>
              <a:gd name="adj1" fmla="val 16667"/>
              <a:gd name="adj2" fmla="val 23463"/>
            </a:avLst>
          </a:prstGeom>
          <a:noFill/>
          <a:ln w="88900" cap="sq">
            <a:solidFill>
              <a:srgbClr val="FFFFFF"/>
            </a:solidFill>
            <a:miter lim="800000"/>
            <a:headEnd/>
            <a:tailEnd/>
          </a:ln>
          <a:effectLst>
            <a:outerShdw blurRad="254000" algn="tl" rotWithShape="0">
              <a:srgbClr val="000000">
                <a:alpha val="43000"/>
              </a:srgbClr>
            </a:outerShdw>
          </a:effectLst>
        </p:spPr>
      </p:pic>
    </p:spTree>
  </p:cSld>
  <p:clrMapOvr>
    <a:masterClrMapping/>
  </p:clrMapOvr>
  <p:transition>
    <p:whee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ReactJS</a:t>
            </a:r>
            <a:endParaRPr lang="en-US" sz="3200" dirty="0"/>
          </a:p>
        </p:txBody>
      </p:sp>
      <p:sp>
        <p:nvSpPr>
          <p:cNvPr id="3" name="Content Placeholder 2"/>
          <p:cNvSpPr>
            <a:spLocks noGrp="1"/>
          </p:cNvSpPr>
          <p:nvPr>
            <p:ph idx="1"/>
          </p:nvPr>
        </p:nvSpPr>
        <p:spPr>
          <a:xfrm>
            <a:off x="3643306" y="1643050"/>
            <a:ext cx="5286412" cy="4857784"/>
          </a:xfrm>
        </p:spPr>
        <p:txBody>
          <a:bodyPr/>
          <a:lstStyle/>
          <a:p>
            <a:pPr>
              <a:spcAft>
                <a:spcPts val="600"/>
              </a:spcAft>
            </a:pPr>
            <a:r>
              <a:rPr lang="en-US" sz="1800" dirty="0" smtClean="0"/>
              <a:t>To start building a user interface, you might use R</a:t>
            </a:r>
            <a:r>
              <a:rPr lang="en-US" sz="1800" dirty="0" smtClean="0"/>
              <a:t>eact, </a:t>
            </a:r>
            <a:r>
              <a:rPr lang="en-US" sz="1800" dirty="0" smtClean="0"/>
              <a:t>a JavaScript library for building flexible and reusable components</a:t>
            </a:r>
            <a:r>
              <a:rPr lang="en-US" sz="1800" dirty="0" smtClean="0"/>
              <a:t>.</a:t>
            </a:r>
          </a:p>
          <a:p>
            <a:pPr>
              <a:spcAft>
                <a:spcPts val="600"/>
              </a:spcAft>
            </a:pPr>
            <a:r>
              <a:rPr lang="en-US" sz="1800" dirty="0" smtClean="0"/>
              <a:t>React.js is now one of the most battle-tested and matured frontend frameworks in the world and express.js is it's counterpart among backend/server frameworks</a:t>
            </a:r>
            <a:r>
              <a:rPr lang="en-US" sz="1800" dirty="0" smtClean="0"/>
              <a:t>.</a:t>
            </a:r>
          </a:p>
          <a:p>
            <a:r>
              <a:rPr lang="en-US" sz="1800" dirty="0" smtClean="0"/>
              <a:t>It lets you compose complex UIs from small and isolated pieces of code called “components</a:t>
            </a:r>
            <a:r>
              <a:rPr lang="en-US" sz="1800" dirty="0" smtClean="0"/>
              <a:t>” that are easy to render on the browser. We have designed </a:t>
            </a:r>
            <a:r>
              <a:rPr lang="en-US" sz="1800" dirty="0" smtClean="0"/>
              <a:t>different components for our application where the related content </a:t>
            </a:r>
            <a:r>
              <a:rPr lang="en-US" sz="1800" dirty="0" smtClean="0"/>
              <a:t>renders like Header component, </a:t>
            </a:r>
            <a:r>
              <a:rPr lang="en-US" sz="1800" dirty="0" err="1" smtClean="0"/>
              <a:t>UploadForm</a:t>
            </a:r>
            <a:r>
              <a:rPr lang="en-US" sz="1800" dirty="0" smtClean="0"/>
              <a:t> component, Gallery component, etc.</a:t>
            </a:r>
            <a:endParaRPr lang="en-US" sz="1800" dirty="0" smtClean="0"/>
          </a:p>
          <a:p>
            <a:pPr>
              <a:buNone/>
            </a:pPr>
            <a:endParaRPr lang="en-US" sz="1800" dirty="0"/>
          </a:p>
        </p:txBody>
      </p:sp>
      <p:pic>
        <p:nvPicPr>
          <p:cNvPr id="5" name="Picture 4" descr="react logo.png"/>
          <p:cNvPicPr>
            <a:picLocks noChangeAspect="1"/>
          </p:cNvPicPr>
          <p:nvPr/>
        </p:nvPicPr>
        <p:blipFill>
          <a:blip r:embed="rId2"/>
          <a:stretch>
            <a:fillRect/>
          </a:stretch>
        </p:blipFill>
        <p:spPr>
          <a:xfrm>
            <a:off x="333351" y="2857496"/>
            <a:ext cx="3167047" cy="200026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dirty="0" err="1" smtClean="0"/>
              <a:t>MongoDB</a:t>
            </a:r>
            <a:endParaRPr lang="en-US" sz="3200" dirty="0"/>
          </a:p>
        </p:txBody>
      </p:sp>
      <p:sp>
        <p:nvSpPr>
          <p:cNvPr id="8" name="Content Placeholder 7"/>
          <p:cNvSpPr>
            <a:spLocks noGrp="1"/>
          </p:cNvSpPr>
          <p:nvPr>
            <p:ph idx="1"/>
          </p:nvPr>
        </p:nvSpPr>
        <p:spPr>
          <a:xfrm>
            <a:off x="3786182" y="1643050"/>
            <a:ext cx="5000660" cy="4572032"/>
          </a:xfrm>
        </p:spPr>
        <p:txBody>
          <a:bodyPr/>
          <a:lstStyle/>
          <a:p>
            <a:pPr>
              <a:spcAft>
                <a:spcPts val="600"/>
              </a:spcAft>
            </a:pPr>
            <a:r>
              <a:rPr lang="en-US" sz="1800" dirty="0" err="1" smtClean="0"/>
              <a:t>MongoDB</a:t>
            </a:r>
            <a:r>
              <a:rPr lang="en-US" sz="1800" dirty="0" smtClean="0"/>
              <a:t> is a general purpose, document-based, distributed database built for modern application developers and for the cloud era</a:t>
            </a:r>
            <a:r>
              <a:rPr lang="en-US" sz="1800" dirty="0" smtClean="0"/>
              <a:t>.</a:t>
            </a:r>
          </a:p>
          <a:p>
            <a:pPr>
              <a:spcAft>
                <a:spcPts val="600"/>
              </a:spcAft>
            </a:pPr>
            <a:r>
              <a:rPr lang="en-US" sz="1800" dirty="0" err="1" smtClean="0"/>
              <a:t>MongoDB</a:t>
            </a:r>
            <a:r>
              <a:rPr lang="en-US" sz="1800" dirty="0" smtClean="0"/>
              <a:t> is a document database, which means it stores data in JSON-like documents. We believe this is the most natural way to think about data, and is much more expressive and powerful than </a:t>
            </a:r>
            <a:r>
              <a:rPr lang="en-US" sz="1800" dirty="0" smtClean="0"/>
              <a:t>the </a:t>
            </a:r>
            <a:r>
              <a:rPr lang="en-US" sz="1800" dirty="0" smtClean="0"/>
              <a:t>traditional row/column model</a:t>
            </a:r>
            <a:r>
              <a:rPr lang="en-US" sz="1800" dirty="0" smtClean="0"/>
              <a:t>.</a:t>
            </a:r>
          </a:p>
          <a:p>
            <a:pPr lvl="0"/>
            <a:r>
              <a:rPr lang="en-US" sz="1800" dirty="0" smtClean="0"/>
              <a:t>We need to deploy it on the cloud to make it work so we use </a:t>
            </a:r>
            <a:r>
              <a:rPr lang="en-US" sz="1800" dirty="0" err="1" smtClean="0"/>
              <a:t>MongoDB</a:t>
            </a:r>
            <a:r>
              <a:rPr lang="en-US" sz="1800" dirty="0" smtClean="0"/>
              <a:t> Atlas for this, that stores the images on the cloud or when online.</a:t>
            </a:r>
          </a:p>
          <a:p>
            <a:endParaRPr lang="en-US" sz="1800" dirty="0"/>
          </a:p>
        </p:txBody>
      </p:sp>
      <p:pic>
        <p:nvPicPr>
          <p:cNvPr id="11" name="Picture 10" descr="mongo-logo.png"/>
          <p:cNvPicPr>
            <a:picLocks noChangeAspect="1"/>
          </p:cNvPicPr>
          <p:nvPr/>
        </p:nvPicPr>
        <p:blipFill>
          <a:blip r:embed="rId2"/>
          <a:stretch>
            <a:fillRect/>
          </a:stretch>
        </p:blipFill>
        <p:spPr>
          <a:xfrm>
            <a:off x="857224" y="2214554"/>
            <a:ext cx="2428892" cy="242889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wheel spokes="8"/>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ExpressJS</a:t>
            </a:r>
            <a:endParaRPr lang="en-US" sz="3200" dirty="0"/>
          </a:p>
        </p:txBody>
      </p:sp>
      <p:sp>
        <p:nvSpPr>
          <p:cNvPr id="3" name="Content Placeholder 2"/>
          <p:cNvSpPr>
            <a:spLocks noGrp="1"/>
          </p:cNvSpPr>
          <p:nvPr>
            <p:ph idx="1"/>
          </p:nvPr>
        </p:nvSpPr>
        <p:spPr>
          <a:xfrm>
            <a:off x="3714744" y="1714488"/>
            <a:ext cx="4972056" cy="4572032"/>
          </a:xfrm>
        </p:spPr>
        <p:txBody>
          <a:bodyPr/>
          <a:lstStyle/>
          <a:p>
            <a:pPr>
              <a:spcAft>
                <a:spcPts val="600"/>
              </a:spcAft>
            </a:pPr>
            <a:r>
              <a:rPr lang="en-US" sz="2000" dirty="0" smtClean="0"/>
              <a:t>Express is a minimal and flexible Node.js web application framework that provides a robust set of features for web and mobile applications</a:t>
            </a:r>
            <a:r>
              <a:rPr lang="en-US" sz="2000" dirty="0" smtClean="0"/>
              <a:t>.</a:t>
            </a:r>
          </a:p>
          <a:p>
            <a:pPr>
              <a:spcAft>
                <a:spcPts val="600"/>
              </a:spcAft>
            </a:pPr>
            <a:r>
              <a:rPr lang="en-US" sz="2000" dirty="0" smtClean="0"/>
              <a:t>It is flexible as there are numerous modules available on </a:t>
            </a:r>
            <a:r>
              <a:rPr lang="en-US" sz="2000" dirty="0" err="1" smtClean="0"/>
              <a:t>npm</a:t>
            </a:r>
            <a:r>
              <a:rPr lang="en-US" sz="2000" dirty="0" smtClean="0"/>
              <a:t>, which can be directly plugged into Express</a:t>
            </a:r>
            <a:r>
              <a:rPr lang="en-US" sz="2000" dirty="0" smtClean="0"/>
              <a:t>.</a:t>
            </a:r>
          </a:p>
          <a:p>
            <a:r>
              <a:rPr lang="en-US" sz="2000" dirty="0" smtClean="0"/>
              <a:t>It makes it easier to organize your application’s functionality with middle ware and routing; it adds helpful utilities to Node.js HTTP objects; it facilitates the rendering of dynamic HTTP objects.</a:t>
            </a:r>
            <a:endParaRPr lang="en-US" sz="2000" dirty="0"/>
          </a:p>
        </p:txBody>
      </p:sp>
      <p:pic>
        <p:nvPicPr>
          <p:cNvPr id="5" name="Picture 4" descr="express-logo.png"/>
          <p:cNvPicPr>
            <a:picLocks noChangeAspect="1"/>
          </p:cNvPicPr>
          <p:nvPr/>
        </p:nvPicPr>
        <p:blipFill>
          <a:blip r:embed="rId2"/>
          <a:stretch>
            <a:fillRect/>
          </a:stretch>
        </p:blipFill>
        <p:spPr>
          <a:xfrm>
            <a:off x="357158" y="2285992"/>
            <a:ext cx="3071834" cy="239315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plit orient="ver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488"/>
            <a:ext cx="7543800" cy="1857388"/>
          </a:xfrm>
        </p:spPr>
        <p:txBody>
          <a:bodyPr/>
          <a:lstStyle/>
          <a:p>
            <a:pPr algn="ctr"/>
            <a:r>
              <a:rPr lang="en-US" sz="5400" dirty="0" smtClean="0"/>
              <a:t>User Interface Implementations</a:t>
            </a:r>
            <a:endParaRPr lang="en-US" sz="5400" dirty="0"/>
          </a:p>
        </p:txBody>
      </p:sp>
      <p:pic>
        <p:nvPicPr>
          <p:cNvPr id="3" name="Picture 2" descr="ui-in-blog-e1577968131857.jpg"/>
          <p:cNvPicPr>
            <a:picLocks noChangeAspect="1"/>
          </p:cNvPicPr>
          <p:nvPr/>
        </p:nvPicPr>
        <p:blipFill>
          <a:blip r:embed="rId2"/>
          <a:stretch>
            <a:fillRect/>
          </a:stretch>
        </p:blipFill>
        <p:spPr>
          <a:xfrm>
            <a:off x="1643042" y="3857628"/>
            <a:ext cx="5857916" cy="250983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image-gallery-app1111.herokuapp.com-2021.05.09-20_37_03.png"/>
          <p:cNvPicPr>
            <a:picLocks noChangeAspect="1"/>
          </p:cNvPicPr>
          <p:nvPr/>
        </p:nvPicPr>
        <p:blipFill>
          <a:blip r:embed="rId2"/>
          <a:stretch>
            <a:fillRect/>
          </a:stretch>
        </p:blipFill>
        <p:spPr>
          <a:xfrm>
            <a:off x="428596" y="500042"/>
            <a:ext cx="8429684" cy="461227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571472" y="5429264"/>
            <a:ext cx="8286808" cy="1200329"/>
          </a:xfrm>
          <a:prstGeom prst="rect">
            <a:avLst/>
          </a:prstGeom>
          <a:noFill/>
        </p:spPr>
        <p:txBody>
          <a:bodyPr wrap="square" rtlCol="0">
            <a:spAutoFit/>
          </a:bodyPr>
          <a:lstStyle/>
          <a:p>
            <a:r>
              <a:rPr lang="en-US" dirty="0" smtClean="0"/>
              <a:t>This is the main page of the application where user can upload an image on clicking the plus symbol and also show the name of the file in the sidebar, after which the upload button is enabled and the image will get uploaded with a notification.</a:t>
            </a:r>
            <a:endParaRPr lang="en-US" dirty="0"/>
          </a:p>
        </p:txBody>
      </p:sp>
    </p:spTree>
  </p:cSld>
  <p:clrMapOvr>
    <a:masterClrMapping/>
  </p:clrMapOvr>
  <p:transition>
    <p:newsflash/>
  </p:transition>
  <p:timing>
    <p:tnLst>
      <p:par>
        <p:cTn id="1" dur="indefinite" restart="never" nodeType="tmRoot"/>
      </p:par>
    </p:tnLst>
  </p:timing>
</p:sld>
</file>

<file path=ppt/theme/theme1.xml><?xml version="1.0" encoding="utf-8"?>
<a:theme xmlns:a="http://schemas.openxmlformats.org/drawingml/2006/main" name="Theme1">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Theme1</Template>
  <TotalTime>141</TotalTime>
  <Words>533</Words>
  <Application>Microsoft Office PowerPoint</Application>
  <PresentationFormat>On-screen Show (4:3)</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Theme1</vt:lpstr>
      <vt:lpstr>FullStack-II Project Presentation</vt:lpstr>
      <vt:lpstr>Objective</vt:lpstr>
      <vt:lpstr>Motivation</vt:lpstr>
      <vt:lpstr>Technologies Used</vt:lpstr>
      <vt:lpstr>ReactJS</vt:lpstr>
      <vt:lpstr>MongoDB</vt:lpstr>
      <vt:lpstr>ExpressJS</vt:lpstr>
      <vt:lpstr>User Interface Implementations</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Radhika Bansal</dc:creator>
  <cp:lastModifiedBy>Radhika Bansal</cp:lastModifiedBy>
  <cp:revision>19</cp:revision>
  <dcterms:created xsi:type="dcterms:W3CDTF">2021-05-09T12:58:24Z</dcterms:created>
  <dcterms:modified xsi:type="dcterms:W3CDTF">2021-05-09T15:19:58Z</dcterms:modified>
</cp:coreProperties>
</file>