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5" autoAdjust="0"/>
    <p:restoredTop sz="94660"/>
  </p:normalViewPr>
  <p:slideViewPr>
    <p:cSldViewPr snapToGrid="0">
      <p:cViewPr varScale="1">
        <p:scale>
          <a:sx n="79" d="100"/>
          <a:sy n="79" d="100"/>
        </p:scale>
        <p:origin x="4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DA64-9ABD-4AF0-9139-05639A7DB107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867A-D19A-4978-BD06-47CE526F5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65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DA64-9ABD-4AF0-9139-05639A7DB107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867A-D19A-4978-BD06-47CE526F5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27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DA64-9ABD-4AF0-9139-05639A7DB107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867A-D19A-4978-BD06-47CE526F5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31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DA64-9ABD-4AF0-9139-05639A7DB107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867A-D19A-4978-BD06-47CE526F5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59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DA64-9ABD-4AF0-9139-05639A7DB107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867A-D19A-4978-BD06-47CE526F5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75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DA64-9ABD-4AF0-9139-05639A7DB107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867A-D19A-4978-BD06-47CE526F5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2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DA64-9ABD-4AF0-9139-05639A7DB107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867A-D19A-4978-BD06-47CE526F5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28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DA64-9ABD-4AF0-9139-05639A7DB107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867A-D19A-4978-BD06-47CE526F5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25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DA64-9ABD-4AF0-9139-05639A7DB107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867A-D19A-4978-BD06-47CE526F5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68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DA64-9ABD-4AF0-9139-05639A7DB107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867A-D19A-4978-BD06-47CE526F5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25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9DA64-9ABD-4AF0-9139-05639A7DB107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867A-D19A-4978-BD06-47CE526F5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59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9DA64-9ABD-4AF0-9139-05639A7DB107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5867A-D19A-4978-BD06-47CE526F5B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63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6348" y="3109748"/>
            <a:ext cx="8806736" cy="638504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Calibri bold" panose="020F0702030404030204" pitchFamily="34" charset="0"/>
                <a:cs typeface="Calibri bold" panose="020F0702030404030204" pitchFamily="34" charset="0"/>
              </a:rPr>
              <a:t>Normalization</a:t>
            </a:r>
            <a:r>
              <a:rPr lang="en-US" sz="4000" b="1" dirty="0" smtClean="0">
                <a:solidFill>
                  <a:srgbClr val="92D050"/>
                </a:solidFill>
                <a:latin typeface="Arial Black" panose="020B0A04020102020204" pitchFamily="34" charset="0"/>
                <a:ea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b="1" dirty="0" err="1" smtClean="0">
                <a:solidFill>
                  <a:srgbClr val="92D050"/>
                </a:solidFill>
                <a:latin typeface="Arial Black" panose="020B0A04020102020204" pitchFamily="34" charset="0"/>
                <a:ea typeface="Calibri bold" panose="020F0702030404030204" pitchFamily="34" charset="0"/>
                <a:cs typeface="Calibri bold" panose="020F0702030404030204" pitchFamily="34" charset="0"/>
              </a:rPr>
              <a:t>vs</a:t>
            </a:r>
            <a:r>
              <a:rPr lang="en-US" sz="4000" b="1" dirty="0" smtClean="0">
                <a:solidFill>
                  <a:srgbClr val="92D050"/>
                </a:solidFill>
                <a:latin typeface="Arial Black" panose="020B0A04020102020204" pitchFamily="34" charset="0"/>
                <a:ea typeface="Calibri bold" panose="020F0702030404030204" pitchFamily="34" charset="0"/>
                <a:cs typeface="Calibri bold" panose="020F0702030404030204" pitchFamily="34" charset="0"/>
              </a:rPr>
              <a:t> </a:t>
            </a:r>
            <a:r>
              <a:rPr lang="en-US" sz="4000" b="1" dirty="0" err="1" smtClean="0">
                <a:solidFill>
                  <a:srgbClr val="92D050"/>
                </a:solidFill>
                <a:latin typeface="Arial Black" panose="020B0A04020102020204" pitchFamily="34" charset="0"/>
                <a:ea typeface="Calibri bold" panose="020F0702030404030204" pitchFamily="34" charset="0"/>
                <a:cs typeface="Calibri bold" panose="020F0702030404030204" pitchFamily="34" charset="0"/>
              </a:rPr>
              <a:t>Denormalization</a:t>
            </a:r>
            <a:endParaRPr lang="en-IN" sz="4000" dirty="0">
              <a:solidFill>
                <a:srgbClr val="92D050"/>
              </a:solidFill>
              <a:latin typeface="Arial Black" panose="020B0A04020102020204" pitchFamily="34" charset="0"/>
              <a:ea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13834" y="6345238"/>
            <a:ext cx="3978166" cy="512762"/>
          </a:xfrm>
        </p:spPr>
        <p:txBody>
          <a:bodyPr/>
          <a:lstStyle/>
          <a:p>
            <a:r>
              <a:rPr lang="en-IN" dirty="0" smtClean="0">
                <a:solidFill>
                  <a:srgbClr val="00B0F0"/>
                </a:solidFill>
              </a:rPr>
              <a:t>Presented by: </a:t>
            </a:r>
            <a:r>
              <a:rPr lang="en-IN" dirty="0" err="1">
                <a:solidFill>
                  <a:srgbClr val="00B0F0"/>
                </a:solidFill>
              </a:rPr>
              <a:t>R</a:t>
            </a:r>
            <a:r>
              <a:rPr lang="en-IN" dirty="0" err="1" smtClean="0">
                <a:solidFill>
                  <a:srgbClr val="00B0F0"/>
                </a:solidFill>
              </a:rPr>
              <a:t>adhika</a:t>
            </a:r>
            <a:r>
              <a:rPr lang="en-IN" dirty="0" smtClean="0">
                <a:solidFill>
                  <a:srgbClr val="00B0F0"/>
                </a:solidFill>
              </a:rPr>
              <a:t> </a:t>
            </a:r>
            <a:r>
              <a:rPr lang="en-IN" dirty="0">
                <a:solidFill>
                  <a:srgbClr val="00B0F0"/>
                </a:solidFill>
              </a:rPr>
              <a:t>P</a:t>
            </a:r>
            <a:r>
              <a:rPr lang="en-IN" dirty="0" smtClean="0">
                <a:solidFill>
                  <a:srgbClr val="00B0F0"/>
                </a:solidFill>
              </a:rPr>
              <a:t>atel 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35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FFFF00"/>
                </a:solidFill>
                <a:latin typeface="Franklin Gothic Demi Cond" panose="020B0706030402020204" pitchFamily="34" charset="0"/>
                <a:ea typeface="Calibri bold" panose="020F0702030404030204" pitchFamily="34" charset="0"/>
                <a:cs typeface="Calibri bold" panose="020F0702030404030204" pitchFamily="34" charset="0"/>
              </a:rPr>
              <a:t>When to Use 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7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  <a:latin typeface="Franklin Gothic Demi Cond" panose="020B0706030402020204" pitchFamily="34" charset="0"/>
                <a:ea typeface="Calibri bold" panose="020F0702030404030204" pitchFamily="34" charset="0"/>
                <a:cs typeface="Calibri bold" panose="020F0702030404030204" pitchFamily="34" charset="0"/>
              </a:rPr>
              <a:t>Normalization</a:t>
            </a:r>
            <a:r>
              <a:rPr lang="en-IN" b="1" dirty="0" smtClean="0">
                <a:solidFill>
                  <a:schemeClr val="bg1"/>
                </a:solidFill>
                <a:latin typeface="Franklin Gothic Demi Cond" panose="020B0706030402020204" pitchFamily="34" charset="0"/>
                <a:ea typeface="Calibri bold" panose="020F0702030404030204" pitchFamily="34" charset="0"/>
                <a:cs typeface="Calibri bold" panose="020F0702030404030204" pitchFamily="34" charset="0"/>
              </a:rPr>
              <a:t>:</a:t>
            </a:r>
            <a:endParaRPr lang="en-IN" b="1" dirty="0">
              <a:solidFill>
                <a:schemeClr val="bg1"/>
              </a:solidFill>
              <a:latin typeface="Franklin Gothic Demi Cond" panose="020B0706030402020204" pitchFamily="34" charset="0"/>
              <a:ea typeface="Calibri bold" panose="020F0702030404030204" pitchFamily="34" charset="0"/>
              <a:cs typeface="Calibri bold" panose="020F07020304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Frequent updates/inserts.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Need for consistent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Transactional systems.</a:t>
            </a:r>
          </a:p>
          <a:p>
            <a:endParaRPr lang="en-US" b="1" dirty="0" smtClean="0">
              <a:solidFill>
                <a:schemeClr val="bg1"/>
              </a:solidFill>
              <a:latin typeface="Franklin Gothic Demi Cond" panose="020B0706030402020204" pitchFamily="34" charset="0"/>
              <a:ea typeface="Calibri bold" panose="020F0702030404030204" pitchFamily="34" charset="0"/>
              <a:cs typeface="Calibri bold" panose="020F0702030404030204" pitchFamily="34" charset="0"/>
            </a:endParaRPr>
          </a:p>
          <a:p>
            <a:pPr marL="0" indent="0">
              <a:buNone/>
            </a:pPr>
            <a:r>
              <a:rPr lang="en-IN" b="1" dirty="0" err="1">
                <a:solidFill>
                  <a:schemeClr val="bg1"/>
                </a:solidFill>
                <a:latin typeface="Franklin Gothic Demi Cond" panose="020B0706030402020204" pitchFamily="34" charset="0"/>
                <a:ea typeface="Calibri bold" panose="020F0702030404030204" pitchFamily="34" charset="0"/>
                <a:cs typeface="Calibri bold" panose="020F0702030404030204" pitchFamily="34" charset="0"/>
              </a:rPr>
              <a:t>Denormalization</a:t>
            </a:r>
            <a:r>
              <a:rPr lang="en-IN" b="1" dirty="0" smtClean="0">
                <a:solidFill>
                  <a:schemeClr val="bg1"/>
                </a:solidFill>
                <a:latin typeface="Franklin Gothic Demi Cond" panose="020B0706030402020204" pitchFamily="34" charset="0"/>
                <a:ea typeface="Calibri bold" panose="020F0702030404030204" pitchFamily="34" charset="0"/>
                <a:cs typeface="Calibri bold" panose="020F070203040403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Frequent reads.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Large-scale analytics.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Reporting tools and dashboards.</a:t>
            </a:r>
          </a:p>
          <a:p>
            <a:pPr marL="0" indent="0">
              <a:buNone/>
            </a:pPr>
            <a:endParaRPr lang="en-IN" b="1" dirty="0" smtClean="0">
              <a:solidFill>
                <a:schemeClr val="bg1"/>
              </a:solidFill>
              <a:latin typeface="Franklin Gothic Demi Cond" panose="020B0706030402020204" pitchFamily="34" charset="0"/>
              <a:ea typeface="Calibri bold" panose="020F0702030404030204" pitchFamily="34" charset="0"/>
              <a:cs typeface="Calibri bold" panose="020F0702030404030204" pitchFamily="34" charset="0"/>
            </a:endParaRPr>
          </a:p>
          <a:p>
            <a:pPr marL="0" indent="0">
              <a:buNone/>
            </a:pPr>
            <a:endParaRPr lang="en-IN" b="1" dirty="0">
              <a:solidFill>
                <a:schemeClr val="bg1"/>
              </a:solidFill>
              <a:latin typeface="Franklin Gothic Demi Cond" panose="020B0706030402020204" pitchFamily="34" charset="0"/>
              <a:ea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52400" y="1524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52400" y="1682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04800" y="3048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04800" y="320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5720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457200" y="473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609600" y="6096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609600" y="6254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4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FFFF00"/>
                </a:solidFill>
                <a:latin typeface="Franklin Gothic Demi Cond" panose="020B0706030402020204" pitchFamily="34" charset="0"/>
                <a:ea typeface="Calibri bold" panose="020F0702030404030204" pitchFamily="34" charset="0"/>
                <a:cs typeface="Calibri bold" panose="020F070203040403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Both have specific use-cases in data science.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Use normalization for integrity, </a:t>
            </a:r>
            <a:r>
              <a:rPr lang="en-US" dirty="0" err="1">
                <a:solidFill>
                  <a:schemeClr val="bg1"/>
                </a:solidFill>
              </a:rPr>
              <a:t>denormalization</a:t>
            </a:r>
            <a:r>
              <a:rPr lang="en-US" dirty="0">
                <a:solidFill>
                  <a:schemeClr val="bg1"/>
                </a:solidFill>
              </a:rPr>
              <a:t> for performance.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Choose based on your project needs.</a:t>
            </a:r>
          </a:p>
        </p:txBody>
      </p:sp>
    </p:spTree>
    <p:extLst>
      <p:ext uri="{BB962C8B-B14F-4D97-AF65-F5344CB8AC3E}">
        <p14:creationId xmlns:p14="http://schemas.microsoft.com/office/powerpoint/2010/main" val="209883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b="1" dirty="0" smtClean="0">
                <a:solidFill>
                  <a:srgbClr val="FFFF00"/>
                </a:solidFill>
                <a:latin typeface="Franklin Gothic Demi Cond" panose="020B0706030402020204" pitchFamily="34" charset="0"/>
                <a:ea typeface="Calibri bold" panose="020F0702030404030204" pitchFamily="34" charset="0"/>
                <a:cs typeface="Calibri bold" panose="020F0702030404030204" pitchFamily="34" charset="0"/>
              </a:rPr>
              <a:t>Introduction</a:t>
            </a:r>
            <a:endParaRPr lang="en-IN" dirty="0">
              <a:solidFill>
                <a:srgbClr val="FFFF00"/>
              </a:solidFill>
              <a:latin typeface="Franklin Gothic Demi Cond" panose="020B0706030402020204" pitchFamily="34" charset="0"/>
              <a:ea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In Data Science, managing data efficiently is crucial.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SQL databases are widely used for storing structured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bg1"/>
                </a:solidFill>
              </a:rPr>
              <a:t>Two key concepts in database design: </a:t>
            </a:r>
            <a:r>
              <a:rPr lang="en-US" b="1" dirty="0" smtClean="0">
                <a:solidFill>
                  <a:schemeClr val="bg1"/>
                </a:solidFill>
              </a:rPr>
              <a:t>Normalization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b="1" dirty="0" err="1" smtClean="0">
                <a:solidFill>
                  <a:schemeClr val="bg1"/>
                </a:solidFill>
              </a:rPr>
              <a:t>Denormalization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37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FFFF00"/>
                </a:solidFill>
                <a:latin typeface="Franklin Gothic Demi Cond" panose="020B0706030402020204" pitchFamily="34" charset="0"/>
                <a:ea typeface="Calibri bold" panose="020F0702030404030204" pitchFamily="34" charset="0"/>
                <a:cs typeface="Calibri bold" panose="020F0702030404030204" pitchFamily="34" charset="0"/>
              </a:rPr>
              <a:t>What is Normalization?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Organizing data to reduce redundancy.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Dividing a large table into smaller, related tables.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Aimed at improving data integrity.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88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FFFF00"/>
                </a:solidFill>
                <a:latin typeface="Franklin Gothic Demi Cond" panose="020B0706030402020204" pitchFamily="34" charset="0"/>
                <a:ea typeface="Calibri bold" panose="020F0702030404030204" pitchFamily="34" charset="0"/>
                <a:cs typeface="Calibri bold" panose="020F0702030404030204" pitchFamily="34" charset="0"/>
              </a:rPr>
              <a:t>Types of Normalization</a:t>
            </a:r>
            <a:endParaRPr lang="en-US" b="1" dirty="0">
              <a:solidFill>
                <a:srgbClr val="FFFF00"/>
              </a:solidFill>
              <a:latin typeface="Franklin Gothic Demi Cond" panose="020B0706030402020204" pitchFamily="34" charset="0"/>
              <a:ea typeface="Calibri bold" panose="020F0702030404030204" pitchFamily="34" charset="0"/>
              <a:cs typeface="Calibri bold" panose="020F070203040403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120554"/>
              </p:ext>
            </p:extLst>
          </p:nvPr>
        </p:nvGraphicFramePr>
        <p:xfrm>
          <a:off x="1462630" y="1808834"/>
          <a:ext cx="9266740" cy="4384920"/>
        </p:xfrm>
        <a:graphic>
          <a:graphicData uri="http://schemas.openxmlformats.org/drawingml/2006/table">
            <a:tbl>
              <a:tblPr/>
              <a:tblGrid>
                <a:gridCol w="2316685"/>
                <a:gridCol w="2316685"/>
                <a:gridCol w="2316685"/>
                <a:gridCol w="2316685"/>
              </a:tblGrid>
              <a:tr h="322321"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chemeClr val="bg2"/>
                          </a:solidFill>
                        </a:rPr>
                        <a:t>Normal Form</a:t>
                      </a:r>
                      <a:endParaRPr lang="en-IN" sz="1600" dirty="0">
                        <a:solidFill>
                          <a:schemeClr val="bg2"/>
                        </a:solidFill>
                      </a:endParaRP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chemeClr val="bg2"/>
                          </a:solidFill>
                        </a:rPr>
                        <a:t>Full Name</a:t>
                      </a:r>
                      <a:endParaRPr lang="en-IN" sz="1600">
                        <a:solidFill>
                          <a:schemeClr val="bg2"/>
                        </a:solidFill>
                      </a:endParaRP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chemeClr val="bg2"/>
                          </a:solidFill>
                        </a:rPr>
                        <a:t>Rule</a:t>
                      </a:r>
                      <a:endParaRPr lang="en-IN" sz="1600">
                        <a:solidFill>
                          <a:schemeClr val="bg2"/>
                        </a:solidFill>
                      </a:endParaRP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chemeClr val="bg2"/>
                          </a:solidFill>
                        </a:rPr>
                        <a:t>Main Goal</a:t>
                      </a:r>
                      <a:endParaRPr lang="en-IN" sz="1600">
                        <a:solidFill>
                          <a:schemeClr val="bg2"/>
                        </a:solidFill>
                      </a:endParaRP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5803"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chemeClr val="bg2"/>
                          </a:solidFill>
                        </a:rPr>
                        <a:t>1NF</a:t>
                      </a:r>
                      <a:endParaRPr lang="en-IN" sz="1600">
                        <a:solidFill>
                          <a:schemeClr val="bg2"/>
                        </a:solidFill>
                      </a:endParaRP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2"/>
                          </a:solidFill>
                        </a:rPr>
                        <a:t>First Normal Form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2"/>
                          </a:solidFill>
                        </a:rPr>
                        <a:t>Only atomic (single) values in each cell. No repeating groups.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2"/>
                          </a:solidFill>
                        </a:rPr>
                        <a:t>Eliminate repeating columns, ensure atomicity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5803"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chemeClr val="bg2"/>
                          </a:solidFill>
                        </a:rPr>
                        <a:t>2NF</a:t>
                      </a:r>
                      <a:endParaRPr lang="en-IN" sz="1600" dirty="0">
                        <a:solidFill>
                          <a:schemeClr val="bg2"/>
                        </a:solidFill>
                      </a:endParaRP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2"/>
                          </a:solidFill>
                        </a:rPr>
                        <a:t>Second Normal Form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2"/>
                          </a:solidFill>
                        </a:rPr>
                        <a:t>Must be in 1NF. No partial dependency on a composite primary key.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2"/>
                          </a:solidFill>
                        </a:rPr>
                        <a:t>Eliminate partial dependencies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5803"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chemeClr val="bg2"/>
                          </a:solidFill>
                        </a:rPr>
                        <a:t>3NF</a:t>
                      </a:r>
                      <a:endParaRPr lang="en-IN" sz="1600" dirty="0">
                        <a:solidFill>
                          <a:schemeClr val="bg2"/>
                        </a:solidFill>
                      </a:endParaRP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2"/>
                          </a:solidFill>
                        </a:rPr>
                        <a:t>Third Normal Form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2"/>
                          </a:solidFill>
                        </a:rPr>
                        <a:t>Must be in 2NF. No transitive dependency on primary key.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2"/>
                          </a:solidFill>
                        </a:rPr>
                        <a:t>Eliminate transitive dependencies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5803"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chemeClr val="bg2"/>
                          </a:solidFill>
                        </a:rPr>
                        <a:t>BCNF</a:t>
                      </a:r>
                      <a:endParaRPr lang="en-IN" sz="1600">
                        <a:solidFill>
                          <a:schemeClr val="bg2"/>
                        </a:solidFill>
                      </a:endParaRP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2"/>
                          </a:solidFill>
                        </a:rPr>
                        <a:t>Boyce-</a:t>
                      </a:r>
                      <a:r>
                        <a:rPr lang="en-IN" sz="1600" dirty="0" err="1">
                          <a:solidFill>
                            <a:schemeClr val="bg2"/>
                          </a:solidFill>
                        </a:rPr>
                        <a:t>Codd</a:t>
                      </a:r>
                      <a:r>
                        <a:rPr lang="en-IN" sz="1600" dirty="0">
                          <a:solidFill>
                            <a:schemeClr val="bg2"/>
                          </a:solidFill>
                        </a:rPr>
                        <a:t> Normal Form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2"/>
                          </a:solidFill>
                        </a:rPr>
                        <a:t>Must be in 3NF. Every determinant must be a candidate key.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bg2"/>
                          </a:solidFill>
                        </a:rPr>
                        <a:t>Handle anomalies not covered by 3NF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5803">
                <a:tc>
                  <a:txBody>
                    <a:bodyPr/>
                    <a:lstStyle/>
                    <a:p>
                      <a:r>
                        <a:rPr lang="en-IN" sz="1600" b="1">
                          <a:solidFill>
                            <a:schemeClr val="bg2"/>
                          </a:solidFill>
                        </a:rPr>
                        <a:t>4NF</a:t>
                      </a:r>
                      <a:endParaRPr lang="en-IN" sz="1600">
                        <a:solidFill>
                          <a:schemeClr val="bg2"/>
                        </a:solidFill>
                      </a:endParaRP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chemeClr val="bg2"/>
                          </a:solidFill>
                        </a:rPr>
                        <a:t>Fourth Normal Form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/>
                          </a:solidFill>
                        </a:rPr>
                        <a:t>Must be in BCNF. No multi-valued dependencies.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bg2"/>
                          </a:solidFill>
                        </a:rPr>
                        <a:t>Eliminate multi-valued dependency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44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FF00"/>
                </a:solidFill>
                <a:latin typeface="Franklin Gothic Demi Cond" panose="020B0706030402020204" pitchFamily="34" charset="0"/>
                <a:ea typeface="Calibri bold" panose="020F0702030404030204" pitchFamily="34" charset="0"/>
                <a:cs typeface="Calibri bold" panose="020F0702030404030204" pitchFamily="34" charset="0"/>
              </a:rPr>
              <a:t>Example of </a:t>
            </a:r>
            <a:r>
              <a:rPr lang="en-US" b="1" dirty="0" smtClean="0">
                <a:solidFill>
                  <a:srgbClr val="FFFF00"/>
                </a:solidFill>
                <a:latin typeface="Franklin Gothic Demi Cond" panose="020B0706030402020204" pitchFamily="34" charset="0"/>
                <a:ea typeface="Calibri bold" panose="020F0702030404030204" pitchFamily="34" charset="0"/>
                <a:cs typeface="Calibri bold" panose="020F0702030404030204" pitchFamily="34" charset="0"/>
              </a:rPr>
              <a:t>Normalization</a:t>
            </a:r>
            <a:endParaRPr lang="en-US" b="1" dirty="0">
              <a:solidFill>
                <a:srgbClr val="FFFF00"/>
              </a:solidFill>
              <a:latin typeface="Franklin Gothic Demi Cond" panose="020B0706030402020204" pitchFamily="34" charset="0"/>
              <a:ea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err="1" smtClean="0">
                <a:solidFill>
                  <a:schemeClr val="bg1"/>
                </a:solidFill>
                <a:latin typeface="Franklin Gothic Demi Cond" panose="020B0706030402020204" pitchFamily="34" charset="0"/>
                <a:ea typeface="Calibri bold" panose="020F0702030404030204" pitchFamily="34" charset="0"/>
                <a:cs typeface="Calibri bold" panose="020F0702030404030204" pitchFamily="34" charset="0"/>
              </a:rPr>
              <a:t>Unnormalized</a:t>
            </a:r>
            <a:r>
              <a:rPr lang="en-US" b="1" dirty="0" smtClean="0">
                <a:solidFill>
                  <a:schemeClr val="bg1"/>
                </a:solidFill>
                <a:latin typeface="Franklin Gothic Demi Cond" panose="020B0706030402020204" pitchFamily="34" charset="0"/>
                <a:ea typeface="Calibri bold" panose="020F0702030404030204" pitchFamily="34" charset="0"/>
                <a:cs typeface="Calibri bold" panose="020F0702030404030204" pitchFamily="34" charset="0"/>
              </a:rPr>
              <a:t> Table:</a:t>
            </a:r>
            <a:endParaRPr lang="en-IN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bg1"/>
                </a:solidFill>
              </a:rPr>
              <a:t>Customer(ID</a:t>
            </a:r>
            <a:r>
              <a:rPr lang="en-IN" dirty="0">
                <a:solidFill>
                  <a:schemeClr val="bg1"/>
                </a:solidFill>
              </a:rPr>
              <a:t>, Name, Product1, Product2)</a:t>
            </a:r>
          </a:p>
          <a:p>
            <a:pPr marL="0" indent="0">
              <a:buNone/>
            </a:pPr>
            <a:endParaRPr lang="en-IN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  <a:latin typeface="Franklin Gothic Demi Cond" panose="020B0706030402020204" pitchFamily="34" charset="0"/>
                <a:ea typeface="Calibri bold" panose="020F0702030404030204" pitchFamily="34" charset="0"/>
                <a:cs typeface="Calibri bold" panose="020F0702030404030204" pitchFamily="34" charset="0"/>
              </a:rPr>
              <a:t>Normalized Tables</a:t>
            </a:r>
            <a:r>
              <a:rPr lang="en-IN" b="1" dirty="0" smtClean="0">
                <a:solidFill>
                  <a:schemeClr val="bg1"/>
                </a:solidFill>
                <a:latin typeface="Franklin Gothic Demi Cond" panose="020B0706030402020204" pitchFamily="34" charset="0"/>
                <a:ea typeface="Calibri bold" panose="020F0702030404030204" pitchFamily="34" charset="0"/>
                <a:cs typeface="Calibri bold" panose="020F0702030404030204" pitchFamily="34" charset="0"/>
              </a:rPr>
              <a:t>:</a:t>
            </a:r>
            <a:endParaRPr lang="en-IN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Customer(ID, Name)Product(</a:t>
            </a:r>
            <a:r>
              <a:rPr lang="en-IN" dirty="0" err="1">
                <a:solidFill>
                  <a:schemeClr val="bg1"/>
                </a:solidFill>
              </a:rPr>
              <a:t>ProductID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ProductName</a:t>
            </a:r>
            <a:r>
              <a:rPr lang="en-IN" dirty="0">
                <a:solidFill>
                  <a:schemeClr val="bg1"/>
                </a:solidFill>
              </a:rPr>
              <a:t>)</a:t>
            </a:r>
            <a:r>
              <a:rPr lang="en-IN" dirty="0" err="1">
                <a:solidFill>
                  <a:schemeClr val="bg1"/>
                </a:solidFill>
              </a:rPr>
              <a:t>CustomerProduct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 err="1">
                <a:solidFill>
                  <a:schemeClr val="bg1"/>
                </a:solidFill>
              </a:rPr>
              <a:t>CustomerID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ProductID</a:t>
            </a:r>
            <a:r>
              <a:rPr lang="en-IN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322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FFFF00"/>
                </a:solidFill>
                <a:latin typeface="Franklin Gothic Demi Cond" panose="020B0706030402020204" pitchFamily="34" charset="0"/>
                <a:ea typeface="Calibri bold" panose="020F0702030404030204" pitchFamily="34" charset="0"/>
                <a:cs typeface="Calibri bold" panose="020F0702030404030204" pitchFamily="34" charset="0"/>
              </a:rPr>
              <a:t>What is </a:t>
            </a:r>
            <a:r>
              <a:rPr lang="en-IN" b="1" dirty="0" err="1">
                <a:solidFill>
                  <a:srgbClr val="FFFF00"/>
                </a:solidFill>
                <a:latin typeface="Franklin Gothic Demi Cond" panose="020B0706030402020204" pitchFamily="34" charset="0"/>
                <a:ea typeface="Calibri bold" panose="020F0702030404030204" pitchFamily="34" charset="0"/>
                <a:cs typeface="Calibri bold" panose="020F0702030404030204" pitchFamily="34" charset="0"/>
              </a:rPr>
              <a:t>Denormalization</a:t>
            </a:r>
            <a:r>
              <a:rPr lang="en-IN" b="1" dirty="0">
                <a:solidFill>
                  <a:srgbClr val="FFFF00"/>
                </a:solidFill>
                <a:latin typeface="Franklin Gothic Demi Cond" panose="020B0706030402020204" pitchFamily="34" charset="0"/>
                <a:ea typeface="Calibri bold" panose="020F0702030404030204" pitchFamily="34" charset="0"/>
                <a:cs typeface="Calibri bold" panose="020F0702030404030204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Combining tables to reduce joins.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Involves introducing redundancy.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Speeds up data retrieval.</a:t>
            </a:r>
          </a:p>
        </p:txBody>
      </p:sp>
    </p:spTree>
    <p:extLst>
      <p:ext uri="{BB962C8B-B14F-4D97-AF65-F5344CB8AC3E}">
        <p14:creationId xmlns:p14="http://schemas.microsoft.com/office/powerpoint/2010/main" val="160438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FF00"/>
                </a:solidFill>
                <a:latin typeface="Franklin Gothic Demi Cond" panose="020B0706030402020204" pitchFamily="34" charset="0"/>
                <a:ea typeface="Calibri bold" panose="020F0702030404030204" pitchFamily="34" charset="0"/>
                <a:cs typeface="Calibri bold" panose="020F0702030404030204" pitchFamily="34" charset="0"/>
              </a:rPr>
              <a:t>Why </a:t>
            </a:r>
            <a:r>
              <a:rPr lang="en-US" b="1" dirty="0" err="1">
                <a:solidFill>
                  <a:srgbClr val="FFFF00"/>
                </a:solidFill>
                <a:latin typeface="Franklin Gothic Demi Cond" panose="020B0706030402020204" pitchFamily="34" charset="0"/>
                <a:ea typeface="Calibri bold" panose="020F0702030404030204" pitchFamily="34" charset="0"/>
                <a:cs typeface="Calibri bold" panose="020F0702030404030204" pitchFamily="34" charset="0"/>
              </a:rPr>
              <a:t>Denormalize</a:t>
            </a:r>
            <a:r>
              <a:rPr lang="en-US" b="1" dirty="0">
                <a:solidFill>
                  <a:srgbClr val="FFFF00"/>
                </a:solidFill>
                <a:latin typeface="Franklin Gothic Demi Cond" panose="020B0706030402020204" pitchFamily="34" charset="0"/>
                <a:ea typeface="Calibri bold" panose="020F0702030404030204" pitchFamily="34" charset="0"/>
                <a:cs typeface="Calibri bold" panose="020F0702030404030204" pitchFamily="34" charset="0"/>
              </a:rPr>
              <a:t> in Data Science?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Faster query performance in large datasets.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Reduces need for complex joins in reports.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Ideal for read-heavy environments like dashboards</a:t>
            </a:r>
          </a:p>
        </p:txBody>
      </p:sp>
    </p:spTree>
    <p:extLst>
      <p:ext uri="{BB962C8B-B14F-4D97-AF65-F5344CB8AC3E}">
        <p14:creationId xmlns:p14="http://schemas.microsoft.com/office/powerpoint/2010/main" val="33310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FF00"/>
                </a:solidFill>
                <a:latin typeface="Franklin Gothic Demi Cond" panose="020B0706030402020204" pitchFamily="34" charset="0"/>
                <a:ea typeface="Calibri bold" panose="020F0702030404030204" pitchFamily="34" charset="0"/>
                <a:cs typeface="Calibri bold" panose="020F0702030404030204" pitchFamily="34" charset="0"/>
              </a:rPr>
              <a:t>Example of </a:t>
            </a:r>
            <a:r>
              <a:rPr lang="en-US" b="1" dirty="0" err="1" smtClean="0">
                <a:solidFill>
                  <a:srgbClr val="FFFF00"/>
                </a:solidFill>
                <a:latin typeface="Franklin Gothic Demi Cond" panose="020B0706030402020204" pitchFamily="34" charset="0"/>
                <a:ea typeface="Calibri bold" panose="020F0702030404030204" pitchFamily="34" charset="0"/>
                <a:cs typeface="Calibri bold" panose="020F0702030404030204" pitchFamily="34" charset="0"/>
              </a:rPr>
              <a:t>Denormalization</a:t>
            </a:r>
            <a:endParaRPr lang="en-US" b="1" dirty="0">
              <a:solidFill>
                <a:srgbClr val="FFFF00"/>
              </a:solidFill>
              <a:latin typeface="Franklin Gothic Demi Cond" panose="020B0706030402020204" pitchFamily="34" charset="0"/>
              <a:ea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Franklin Gothic Demi Cond" panose="020B0706030402020204" pitchFamily="34" charset="0"/>
                <a:ea typeface="Calibri bold" panose="020F0702030404030204" pitchFamily="34" charset="0"/>
                <a:cs typeface="Calibri bold" panose="020F0702030404030204" pitchFamily="34" charset="0"/>
              </a:rPr>
              <a:t>Normalized Tables: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Sales(</a:t>
            </a:r>
            <a:r>
              <a:rPr lang="en-IN" dirty="0" err="1">
                <a:solidFill>
                  <a:schemeClr val="bg1"/>
                </a:solidFill>
              </a:rPr>
              <a:t>SaleID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CustomerID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ProductID</a:t>
            </a:r>
            <a:r>
              <a:rPr lang="en-IN" dirty="0">
                <a:solidFill>
                  <a:schemeClr val="bg1"/>
                </a:solidFill>
              </a:rPr>
              <a:t>)Customer(</a:t>
            </a:r>
            <a:r>
              <a:rPr lang="en-IN" dirty="0" err="1">
                <a:solidFill>
                  <a:schemeClr val="bg1"/>
                </a:solidFill>
              </a:rPr>
              <a:t>CustomerID</a:t>
            </a:r>
            <a:r>
              <a:rPr lang="en-IN" dirty="0">
                <a:solidFill>
                  <a:schemeClr val="bg1"/>
                </a:solidFill>
              </a:rPr>
              <a:t>, Name)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latin typeface="Franklin Gothic Demi Cond" panose="020B0706030402020204" pitchFamily="34" charset="0"/>
              <a:ea typeface="Calibri bold" panose="020F0702030404030204" pitchFamily="34" charset="0"/>
              <a:cs typeface="Calibri bold" panose="020F0702030404030204" pitchFamily="34" charset="0"/>
            </a:endParaRPr>
          </a:p>
          <a:p>
            <a:pPr marL="0" indent="0">
              <a:buNone/>
            </a:pPr>
            <a:r>
              <a:rPr lang="en-IN" b="1" dirty="0" err="1">
                <a:solidFill>
                  <a:schemeClr val="bg1"/>
                </a:solidFill>
                <a:latin typeface="Franklin Gothic Demi Cond" panose="020B0706030402020204" pitchFamily="34" charset="0"/>
                <a:ea typeface="Calibri bold" panose="020F0702030404030204" pitchFamily="34" charset="0"/>
                <a:cs typeface="Calibri bold" panose="020F0702030404030204" pitchFamily="34" charset="0"/>
              </a:rPr>
              <a:t>Denormalized</a:t>
            </a:r>
            <a:r>
              <a:rPr lang="en-IN" b="1" dirty="0">
                <a:solidFill>
                  <a:schemeClr val="bg1"/>
                </a:solidFill>
                <a:latin typeface="Franklin Gothic Demi Cond" panose="020B0706030402020204" pitchFamily="34" charset="0"/>
                <a:ea typeface="Calibri bold" panose="020F0702030404030204" pitchFamily="34" charset="0"/>
                <a:cs typeface="Calibri bold" panose="020F0702030404030204" pitchFamily="34" charset="0"/>
              </a:rPr>
              <a:t> Table: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Sales(</a:t>
            </a:r>
            <a:r>
              <a:rPr lang="en-IN" dirty="0" err="1">
                <a:solidFill>
                  <a:schemeClr val="bg1"/>
                </a:solidFill>
              </a:rPr>
              <a:t>SaleID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CustomerName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ProductID</a:t>
            </a:r>
            <a:r>
              <a:rPr lang="en-IN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099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FFFF00"/>
                </a:solidFill>
                <a:latin typeface="Franklin Gothic Demi Cond" panose="020B0706030402020204" pitchFamily="34" charset="0"/>
                <a:ea typeface="Calibri bold" panose="020F0702030404030204" pitchFamily="34" charset="0"/>
                <a:cs typeface="Calibri bold" panose="020F0702030404030204" pitchFamily="34" charset="0"/>
              </a:rPr>
              <a:t>Comparison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549197"/>
              </p:ext>
            </p:extLst>
          </p:nvPr>
        </p:nvGraphicFramePr>
        <p:xfrm>
          <a:off x="838200" y="2130501"/>
          <a:ext cx="10515600" cy="3169920"/>
        </p:xfrm>
        <a:graphic>
          <a:graphicData uri="http://schemas.openxmlformats.org/drawingml/2006/table">
            <a:tbl>
              <a:tblPr/>
              <a:tblGrid>
                <a:gridCol w="3505200"/>
                <a:gridCol w="3505200"/>
                <a:gridCol w="3505200"/>
              </a:tblGrid>
              <a:tr h="429968">
                <a:tc>
                  <a:txBody>
                    <a:bodyPr/>
                    <a:lstStyle/>
                    <a:p>
                      <a:r>
                        <a:rPr lang="en-IN" sz="3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Normalization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3200" b="1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Denormalization</a:t>
                      </a:r>
                      <a:endParaRPr lang="en-IN" sz="3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28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Redundancy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2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Storage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Efficient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More storage needed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28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Query Speed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Slower (more joins)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Faster (less joins)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sz="28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Data Integrity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6904">
                <a:tc>
                  <a:txBody>
                    <a:bodyPr/>
                    <a:lstStyle/>
                    <a:p>
                      <a:r>
                        <a:rPr lang="en-IN" sz="2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Use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OLTP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OLAP / Reporting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93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364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Calibri</vt:lpstr>
      <vt:lpstr>Calibri bold</vt:lpstr>
      <vt:lpstr>Calibri Light</vt:lpstr>
      <vt:lpstr>Franklin Gothic Demi Cond</vt:lpstr>
      <vt:lpstr>Wingdings</vt:lpstr>
      <vt:lpstr>Office Theme</vt:lpstr>
      <vt:lpstr>Normalization vs Denormalization</vt:lpstr>
      <vt:lpstr>Introduction</vt:lpstr>
      <vt:lpstr>What is Normalization?</vt:lpstr>
      <vt:lpstr>Types of Normalization</vt:lpstr>
      <vt:lpstr>Example of Normalization</vt:lpstr>
      <vt:lpstr>What is Denormalization?</vt:lpstr>
      <vt:lpstr>Why Denormalize in Data Science?</vt:lpstr>
      <vt:lpstr>Example of Denormalization</vt:lpstr>
      <vt:lpstr>Comparison Table</vt:lpstr>
      <vt:lpstr>When to Use What?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 vs Denormalization in SQL (For Data Science)</dc:title>
  <dc:creator>Dell</dc:creator>
  <cp:lastModifiedBy>Dell</cp:lastModifiedBy>
  <cp:revision>6</cp:revision>
  <dcterms:created xsi:type="dcterms:W3CDTF">2025-06-26T11:47:23Z</dcterms:created>
  <dcterms:modified xsi:type="dcterms:W3CDTF">2025-06-26T14:09:45Z</dcterms:modified>
</cp:coreProperties>
</file>