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64" r:id="rId2"/>
    <p:sldId id="276" r:id="rId3"/>
    <p:sldId id="298" r:id="rId4"/>
    <p:sldId id="282" r:id="rId5"/>
    <p:sldId id="315" r:id="rId6"/>
    <p:sldId id="372" r:id="rId7"/>
    <p:sldId id="369" r:id="rId8"/>
    <p:sldId id="400" r:id="rId9"/>
    <p:sldId id="399" r:id="rId10"/>
    <p:sldId id="370" r:id="rId11"/>
    <p:sldId id="386" r:id="rId12"/>
    <p:sldId id="371" r:id="rId13"/>
    <p:sldId id="373" r:id="rId14"/>
    <p:sldId id="382" r:id="rId15"/>
    <p:sldId id="374" r:id="rId16"/>
    <p:sldId id="375" r:id="rId17"/>
    <p:sldId id="381" r:id="rId18"/>
    <p:sldId id="376" r:id="rId19"/>
    <p:sldId id="377" r:id="rId20"/>
    <p:sldId id="380" r:id="rId21"/>
    <p:sldId id="378" r:id="rId22"/>
    <p:sldId id="379" r:id="rId23"/>
    <p:sldId id="385" r:id="rId24"/>
    <p:sldId id="387" r:id="rId25"/>
    <p:sldId id="388" r:id="rId26"/>
    <p:sldId id="389" r:id="rId27"/>
    <p:sldId id="390" r:id="rId28"/>
    <p:sldId id="391" r:id="rId29"/>
    <p:sldId id="392" r:id="rId30"/>
    <p:sldId id="395" r:id="rId31"/>
    <p:sldId id="396" r:id="rId32"/>
    <p:sldId id="397" r:id="rId33"/>
    <p:sldId id="398" r:id="rId34"/>
    <p:sldId id="403" r:id="rId35"/>
    <p:sldId id="402" r:id="rId36"/>
    <p:sldId id="383" r:id="rId37"/>
    <p:sldId id="287" r:id="rId38"/>
    <p:sldId id="295" r:id="rId39"/>
    <p:sldId id="339" r:id="rId40"/>
    <p:sldId id="340" r:id="rId41"/>
    <p:sldId id="314" r:id="rId42"/>
  </p:sldIdLst>
  <p:sldSz cx="12188825" cy="6858000"/>
  <p:notesSz cx="6858000" cy="9144000"/>
  <p:defaultTextStyle>
    <a:defPPr rtl="0">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pos="3903">
          <p15:clr>
            <a:srgbClr val="A4A3A4"/>
          </p15:clr>
        </p15:guide>
        <p15:guide id="2" orient="horz" pos="2083">
          <p15:clr>
            <a:srgbClr val="A4A3A4"/>
          </p15:clr>
        </p15:guide>
      </p15:sldGuideLst>
    </p:ext>
    <p:ext uri="{2D200454-40CA-4A62-9FC3-DE9A4176ACB9}">
      <p15:notesGuideLst xmlns:p15="http://schemas.microsoft.com/office/powerpoint/2012/main">
        <p15:guide id="1" orient="horz" pos="2777">
          <p15:clr>
            <a:srgbClr val="A4A3A4"/>
          </p15:clr>
        </p15:guide>
        <p15:guide id="2" pos="21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6197" autoAdjust="0"/>
  </p:normalViewPr>
  <p:slideViewPr>
    <p:cSldViewPr showGuides="1">
      <p:cViewPr varScale="1">
        <p:scale>
          <a:sx n="73" d="100"/>
          <a:sy n="73" d="100"/>
        </p:scale>
        <p:origin x="402" y="72"/>
      </p:cViewPr>
      <p:guideLst>
        <p:guide pos="3903"/>
        <p:guide orient="horz" pos="2083"/>
      </p:guideLst>
    </p:cSldViewPr>
  </p:slideViewPr>
  <p:notesTextViewPr>
    <p:cViewPr>
      <p:scale>
        <a:sx n="1" d="1"/>
        <a:sy n="1" d="1"/>
      </p:scale>
      <p:origin x="0" y="0"/>
    </p:cViewPr>
  </p:notesTextViewPr>
  <p:notesViewPr>
    <p:cSldViewPr>
      <p:cViewPr varScale="1">
        <p:scale>
          <a:sx n="90" d="100"/>
          <a:sy n="90" d="100"/>
        </p:scale>
        <p:origin x="3024" y="96"/>
      </p:cViewPr>
      <p:guideLst>
        <p:guide orient="horz" pos="2777"/>
        <p:guide pos="219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C46FA63-D707-4B8C-96CC-B557CA336FCE}" type="datetime1">
              <a:rPr lang="en-GB" smtClean="0">
                <a:solidFill>
                  <a:schemeClr val="tx2"/>
                </a:solidFill>
              </a:rPr>
              <a:t>17/05/2023</a:t>
            </a:fld>
            <a:endParaRPr lang="en-GB"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73B178AC-64BE-41F2-A7AE-E34946EE79F8}" type="datetime1">
              <a:rPr lang="en-GB" noProof="0" smtClean="0"/>
              <a:t>17/05/2023</a:t>
            </a:fld>
            <a:endParaRPr lang="en-GB" noProof="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t>‹#›</a:t>
            </a:fld>
            <a:endParaRPr lang="en-GB" noProof="0" dirty="0"/>
          </a:p>
        </p:txBody>
      </p:sp>
    </p:spTree>
  </p:cSld>
  <p:clrMap bg1="lt1" tx1="dk1" bg2="lt2" tx2="dk2" accent1="accent1" accent2="accent2" accent3="accent3" accent4="accent4" accent5="accent5" accent6="accent6" hlink="hlink" folHlink="folHlink"/>
  <p:hf hdr="0" ftr="0"/>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73B178AC-64BE-41F2-A7AE-E34946EE79F8}" type="datetime1">
              <a:rPr lang="en-GB" noProof="0" smtClean="0"/>
              <a:t>17/05/2023</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t>37</a:t>
            </a:fld>
            <a:endParaRPr lang="en-GB" noProof="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rtlCol="0">
            <a:normAutofit/>
          </a:bodyPr>
          <a:lstStyle>
            <a:lvl1pPr>
              <a:lnSpc>
                <a:spcPct val="90000"/>
              </a:lnSpc>
              <a:defRPr sz="5400" cap="none" baseline="0"/>
            </a:lvl1pPr>
          </a:lstStyle>
          <a:p>
            <a:pPr rtl="0"/>
            <a:r>
              <a:rPr lang="en-GB"/>
              <a:t>Click to edit Master title style</a:t>
            </a:r>
          </a:p>
        </p:txBody>
      </p:sp>
      <p:sp>
        <p:nvSpPr>
          <p:cNvPr id="3" name="Subtitle 2"/>
          <p:cNvSpPr>
            <a:spLocks noGrp="1"/>
          </p:cNvSpPr>
          <p:nvPr>
            <p:ph type="subTitle" idx="1"/>
          </p:nvPr>
        </p:nvSpPr>
        <p:spPr>
          <a:xfrm>
            <a:off x="4672383" y="4927600"/>
            <a:ext cx="7008574" cy="1244600"/>
          </a:xfrm>
        </p:spPr>
        <p:txBody>
          <a:bodyPr rtlCol="0">
            <a:normAutofit/>
          </a:bodyPr>
          <a:lstStyle>
            <a:lvl1pPr marL="0" indent="0" algn="l">
              <a:spcBef>
                <a:spcPts val="0"/>
              </a:spcBef>
              <a:buNone/>
              <a:defRPr sz="2800" b="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en-GB"/>
              <a:t>Click to edit Master subtitle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90C41E57-B869-4F93-A8CB-3B07FB29569D}" type="datetime1">
              <a:rPr lang="en-GB" noProof="0" smtClean="0"/>
              <a:t>17/05/2023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117309" y="274638"/>
            <a:ext cx="8532178" cy="5897561"/>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EB115EE6-DD38-46E5-A28F-7057CB4AE61C}" type="datetime1">
              <a:rPr lang="en-GB" noProof="0" smtClean="0"/>
              <a:t>17/05/2023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B43BBB81-C700-4083-8127-E310BD1DC13C}" type="datetime1">
              <a:rPr lang="en-GB" noProof="0" smtClean="0"/>
              <a:t>17/05/2023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A60BA0E-20D0-4E7C-B286-26C960A6788F}"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rtlCol="0" anchor="t">
            <a:normAutofit/>
          </a:bodyPr>
          <a:lstStyle>
            <a:lvl1pPr algn="l">
              <a:defRPr sz="5400" b="0" cap="none" baseline="0"/>
            </a:lvl1pPr>
          </a:lstStyle>
          <a:p>
            <a:pPr rtl="0"/>
            <a:r>
              <a:rPr lang="en-GB"/>
              <a:t>Click to edit Master title style</a:t>
            </a:r>
          </a:p>
        </p:txBody>
      </p:sp>
      <p:sp>
        <p:nvSpPr>
          <p:cNvPr id="3" name="Text Placeholder 2"/>
          <p:cNvSpPr>
            <a:spLocks noGrp="1"/>
          </p:cNvSpPr>
          <p:nvPr>
            <p:ph type="body" idx="1"/>
          </p:nvPr>
        </p:nvSpPr>
        <p:spPr>
          <a:xfrm>
            <a:off x="812589" y="3124200"/>
            <a:ext cx="7008574" cy="1296987"/>
          </a:xfrm>
        </p:spPr>
        <p:txBody>
          <a:bodyPr rtlCol="0" anchor="b">
            <a:normAutofit/>
          </a:bodyPr>
          <a:lstStyle>
            <a:lvl1pPr marL="0" indent="0">
              <a:spcBef>
                <a:spcPts val="0"/>
              </a:spcBef>
              <a:buNone/>
              <a:defRPr sz="2800">
                <a:solidFill>
                  <a:schemeClr val="tx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en-GB"/>
              <a:t>Click to edit Master text styles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117309" y="1701800"/>
            <a:ext cx="4977104" cy="4470400"/>
          </a:xfrm>
        </p:spPr>
        <p:txBody>
          <a:bodyPr rtlCol="0">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97559" y="1701800"/>
            <a:ext cx="4977104" cy="4470400"/>
          </a:xfrm>
        </p:spPr>
        <p:txBody>
          <a:bodyPr rtlCol="0">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47CAB8BD-5A87-4DB5-924A-8B2AB5CF8B74}" type="datetime1">
              <a:rPr lang="en-GB" noProof="0" smtClean="0"/>
              <a:t>17/05/2023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21372" y="1608836"/>
            <a:ext cx="4973041" cy="512064"/>
          </a:xfrm>
        </p:spPr>
        <p:txBody>
          <a:bodyPr rtlCol="0"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rtl="0"/>
            <a:r>
              <a:rPr lang="en-GB" noProof="0"/>
              <a:t>Click to edit Master text styles</a:t>
            </a:r>
          </a:p>
        </p:txBody>
      </p:sp>
      <p:sp>
        <p:nvSpPr>
          <p:cNvPr id="4" name="Content Placeholder 3"/>
          <p:cNvSpPr>
            <a:spLocks noGrp="1"/>
          </p:cNvSpPr>
          <p:nvPr>
            <p:ph sz="half" idx="2"/>
          </p:nvPr>
        </p:nvSpPr>
        <p:spPr>
          <a:xfrm>
            <a:off x="1117309" y="2209800"/>
            <a:ext cx="4977104" cy="3962400"/>
          </a:xfrm>
        </p:spPr>
        <p:txBody>
          <a:bodyPr rtlCol="0">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301622" y="1608836"/>
            <a:ext cx="4973041" cy="512064"/>
          </a:xfrm>
        </p:spPr>
        <p:txBody>
          <a:bodyPr rtlCol="0"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rtl="0"/>
            <a:r>
              <a:rPr lang="en-GB" noProof="0"/>
              <a:t>Click to edit Master text styles</a:t>
            </a:r>
          </a:p>
        </p:txBody>
      </p:sp>
      <p:sp>
        <p:nvSpPr>
          <p:cNvPr id="6" name="Content Placeholder 5"/>
          <p:cNvSpPr>
            <a:spLocks noGrp="1"/>
          </p:cNvSpPr>
          <p:nvPr>
            <p:ph sz="quarter" idx="4"/>
          </p:nvPr>
        </p:nvSpPr>
        <p:spPr>
          <a:xfrm>
            <a:off x="6297559" y="2209800"/>
            <a:ext cx="4977104" cy="3962400"/>
          </a:xfrm>
        </p:spPr>
        <p:txBody>
          <a:bodyPr rtlCol="0">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9831163F-A609-4965-981E-2512858A6B0B}" type="datetime1">
              <a:rPr lang="en-GB" noProof="0" smtClean="0"/>
              <a:t>17/05/2023</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2AAD07FA-60A0-4513-81AF-BDF95D9090DF}" type="datetime1">
              <a:rPr lang="en-GB" noProof="0" smtClean="0"/>
              <a:t>17/05/2023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AEA9B41F-141C-4F65-BC2A-BC13EF27A4D7}" type="datetime1">
              <a:rPr lang="en-GB" noProof="0" smtClean="0"/>
              <a:t>17/05/2023</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304721" y="1701800"/>
            <a:ext cx="3351927" cy="28448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4469236" y="482600"/>
            <a:ext cx="6805427" cy="5892800"/>
          </a:xfrm>
        </p:spPr>
        <p:txBody>
          <a:bodyPr rtlCol="0">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304721" y="4648200"/>
            <a:ext cx="3351927" cy="1727200"/>
          </a:xfrm>
        </p:spPr>
        <p:txBody>
          <a:bodyPr rtlCol="0">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10E95AA2-CDD5-40B0-B1CF-38A42C9DCC78}" type="datetime1">
              <a:rPr lang="en-GB" noProof="0" smtClean="0"/>
              <a:t>17/05/2023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2437765" y="4800600"/>
            <a:ext cx="7313295" cy="7620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Picture Placeholder 2"/>
          <p:cNvSpPr>
            <a:spLocks noGrp="1"/>
          </p:cNvSpPr>
          <p:nvPr>
            <p:ph type="pic" idx="1"/>
          </p:nvPr>
        </p:nvSpPr>
        <p:spPr>
          <a:xfrm>
            <a:off x="2437765" y="279401"/>
            <a:ext cx="7313295" cy="4448175"/>
          </a:xfrm>
        </p:spPr>
        <p:txBody>
          <a:bodyPr rtlCol="0">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2437765" y="5562600"/>
            <a:ext cx="7313295" cy="812800"/>
          </a:xfrm>
        </p:spPr>
        <p:txBody>
          <a:bodyPr rtlCol="0">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AF96DEFE-052F-4B34-8EAC-A263CB86F3A5}" type="datetime1">
              <a:rPr lang="en-GB" noProof="0" smtClean="0"/>
              <a:t>17/05/2023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CF860746-45FF-4F3F-9CE0-E6B542C01EBE}" type="datetime1">
              <a:rPr lang="en-GB" noProof="0" smtClean="0"/>
              <a:t>17/05/2023</a:t>
            </a:fld>
            <a:endParaRPr lang="en-GB" noProof="0"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pPr rtl="0"/>
            <a:endParaRPr lang="en-GB" noProof="0"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pPr rtl="0"/>
            <a:fld id="{EB37DED6-D4C7-42EE-AB49-D2E39E64FDE4}" type="slidenum">
              <a:rPr lang="en-GB" noProof="0" smtClean="0"/>
              <a:t>‹#›</a:t>
            </a:fld>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219200" rtl="0" eaLnBrk="1" latinLnBrk="0" hangingPunct="1">
        <a:lnSpc>
          <a:spcPct val="85000"/>
        </a:lnSpc>
        <a:spcBef>
          <a:spcPct val="0"/>
        </a:spcBef>
        <a:buNone/>
        <a:defRPr sz="4400" kern="1200" cap="none" baseline="0">
          <a:solidFill>
            <a:schemeClr val="tx1"/>
          </a:solidFill>
          <a:latin typeface="+mj-lt"/>
          <a:ea typeface="+mj-ea"/>
          <a:cs typeface="+mj-cs"/>
        </a:defRPr>
      </a:lvl1pPr>
    </p:titleStyle>
    <p:bodyStyle>
      <a:lvl1pPr marL="304800" indent="-304800" algn="l" defTabSz="1219200" rtl="0" eaLnBrk="1" latinLnBrk="0" hangingPunct="1">
        <a:lnSpc>
          <a:spcPct val="95000"/>
        </a:lnSpc>
        <a:spcBef>
          <a:spcPts val="1865"/>
        </a:spcBef>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SzPct val="100000"/>
        <a:buFont typeface="Century Gothic" panose="020B0502020202020204"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SzPct val="100000"/>
        <a:buFont typeface="Century Gothic" panose="020B0502020202020204"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SzPct val="100000"/>
        <a:buFont typeface="Century Gothic" panose="020B0502020202020204"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SzPct val="100000"/>
        <a:buFont typeface="Century Gothic" panose="020B0502020202020204"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6pPr>
      <a:lvl7pPr marL="286448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7pPr>
      <a:lvl8pPr marL="329120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8pPr>
      <a:lvl9pPr marL="377888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2204" y="692708"/>
            <a:ext cx="7008574" cy="3298825"/>
          </a:xfrm>
        </p:spPr>
        <p:txBody>
          <a:bodyPr rtlCol="0"/>
          <a:lstStyle/>
          <a:p>
            <a:pPr rtl="0"/>
            <a:r>
              <a:rPr lang="en-US" b="1" dirty="0">
                <a:sym typeface="+mn-ea"/>
              </a:rPr>
              <a:t>   </a:t>
            </a:r>
            <a:r>
              <a:rPr lang="en-US" b="1" u="sng" dirty="0">
                <a:sym typeface="+mn-ea"/>
              </a:rPr>
              <a:t>RESEARCH BASED </a:t>
            </a:r>
            <a:br>
              <a:rPr lang="en-US" b="1" u="sng" dirty="0">
                <a:sym typeface="+mn-ea"/>
              </a:rPr>
            </a:br>
            <a:r>
              <a:rPr lang="en-US" b="1" dirty="0">
                <a:sym typeface="+mn-ea"/>
              </a:rPr>
              <a:t>      </a:t>
            </a:r>
            <a:r>
              <a:rPr lang="en-US" b="1" dirty="0" smtClean="0">
                <a:sym typeface="+mn-ea"/>
              </a:rPr>
              <a:t>   </a:t>
            </a:r>
            <a:r>
              <a:rPr lang="en-US" b="1" u="sng" dirty="0" smtClean="0">
                <a:sym typeface="+mn-ea"/>
              </a:rPr>
              <a:t>LEARNING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2520"/>
          </a:xfrm>
        </p:spPr>
        <p:txBody>
          <a:bodyPr/>
          <a:lstStyle/>
          <a:p>
            <a:pPr algn="ctr"/>
            <a:r>
              <a:rPr lang="en-US" b="1" u="sng" dirty="0" smtClean="0">
                <a:latin typeface="Times New Roman" panose="02020603050405020304" charset="0"/>
                <a:cs typeface="Times New Roman" panose="02020603050405020304" charset="0"/>
                <a:sym typeface="+mn-ea"/>
              </a:rPr>
              <a:t>Data Dictionary</a:t>
            </a:r>
            <a:endParaRPr lang="en-US" dirty="0"/>
          </a:p>
        </p:txBody>
      </p:sp>
      <p:sp>
        <p:nvSpPr>
          <p:cNvPr id="3" name="Content Placeholder 2"/>
          <p:cNvSpPr>
            <a:spLocks noGrp="1"/>
          </p:cNvSpPr>
          <p:nvPr>
            <p:ph idx="1"/>
          </p:nvPr>
        </p:nvSpPr>
        <p:spPr>
          <a:xfrm>
            <a:off x="1129500" y="1196752"/>
            <a:ext cx="10157354" cy="4255368"/>
          </a:xfrm>
        </p:spPr>
        <p:txBody>
          <a:bodyPr/>
          <a:lstStyle/>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Total </a:t>
            </a:r>
            <a:r>
              <a:rPr lang="en-US" dirty="0">
                <a:latin typeface="Times New Roman" panose="02020603050405020304" pitchFamily="18" charset="0"/>
                <a:cs typeface="Times New Roman" panose="02020603050405020304" pitchFamily="18" charset="0"/>
              </a:rPr>
              <a:t>no. of attributes: 9</a:t>
            </a:r>
          </a:p>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No. of </a:t>
            </a:r>
            <a:r>
              <a:rPr lang="en-US" dirty="0">
                <a:latin typeface="Times New Roman" panose="02020603050405020304" pitchFamily="18" charset="0"/>
                <a:cs typeface="Times New Roman" panose="02020603050405020304" pitchFamily="18" charset="0"/>
              </a:rPr>
              <a:t>instances: </a:t>
            </a:r>
            <a:r>
              <a:rPr lang="en-US" dirty="0" smtClean="0">
                <a:latin typeface="Times New Roman" panose="02020603050405020304" pitchFamily="18" charset="0"/>
                <a:cs typeface="Times New Roman" panose="02020603050405020304" pitchFamily="18" charset="0"/>
              </a:rPr>
              <a:t>768</a:t>
            </a:r>
          </a:p>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Numerical Dataset Values</a:t>
            </a:r>
          </a:p>
          <a:p>
            <a:pPr>
              <a:buFont typeface="Wingdings" panose="05000000000000000000" pitchFamily="2" charset="2"/>
              <a:buChar char="q"/>
            </a:pPr>
            <a:r>
              <a:rPr lang="en-US" dirty="0">
                <a:latin typeface="Times New Roman" panose="02020603050405020304" charset="0"/>
                <a:cs typeface="Times New Roman" panose="02020603050405020304" charset="0"/>
              </a:rPr>
              <a:t> PIMA dataset which is fetched originally from the National Institute of Diabetes and  Digestive and Kidney Diseases. </a:t>
            </a:r>
          </a:p>
          <a:p>
            <a:pPr lvl="0"/>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33921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b="1" u="sng" dirty="0">
                <a:latin typeface="Times New Roman" panose="02020603050405020304" charset="0"/>
                <a:cs typeface="Times New Roman" panose="02020603050405020304" charset="0"/>
                <a:sym typeface="+mn-ea"/>
              </a:rPr>
              <a:t>A</a:t>
            </a:r>
            <a:r>
              <a:rPr lang="en-US" b="1" u="sng" dirty="0" smtClean="0">
                <a:latin typeface="Times New Roman" panose="02020603050405020304" charset="0"/>
                <a:cs typeface="Times New Roman" panose="02020603050405020304" charset="0"/>
                <a:sym typeface="+mn-ea"/>
              </a:rPr>
              <a:t>bout the implementation </a:t>
            </a:r>
            <a:endParaRPr lang="en-US" dirty="0"/>
          </a:p>
        </p:txBody>
      </p:sp>
      <p:sp>
        <p:nvSpPr>
          <p:cNvPr id="3" name="Content Placeholder 2"/>
          <p:cNvSpPr>
            <a:spLocks noGrp="1"/>
          </p:cNvSpPr>
          <p:nvPr>
            <p:ph idx="1"/>
          </p:nvPr>
        </p:nvSpPr>
        <p:spPr>
          <a:xfrm>
            <a:off x="1117309" y="1340768"/>
            <a:ext cx="10157354" cy="4255368"/>
          </a:xfrm>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 of this project is to classify whether someone has diabetes or not.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Dataset consists of several Medical Variables(Independent) and one Outcome Variable(Dependent)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independent variables in this data set are :-'Pregnancies', 'Glucose', </a:t>
            </a:r>
            <a:r>
              <a:rPr lang="en-US" dirty="0" smtClean="0">
                <a:latin typeface="Times New Roman" panose="02020603050405020304" pitchFamily="18" charset="0"/>
                <a:cs typeface="Times New Roman" panose="02020603050405020304" pitchFamily="18" charset="0"/>
              </a:rPr>
              <a:t>'Blood  Pressure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'Skin Thickness', 'Insulin‘ ,‘ BMI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'Diabetes Pedigree Function</a:t>
            </a:r>
            <a:r>
              <a:rPr lang="en-US" dirty="0">
                <a:latin typeface="Times New Roman" panose="02020603050405020304" pitchFamily="18" charset="0"/>
                <a:cs typeface="Times New Roman" panose="02020603050405020304" pitchFamily="18" charset="0"/>
              </a:rPr>
              <a:t>', 'Age'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outcome variable value is either 1 or 0 indicating whether a person has diabetes(1) or not(0).</a:t>
            </a:r>
          </a:p>
          <a:p>
            <a:pPr lvl="0"/>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248035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2520"/>
          </a:xfrm>
        </p:spPr>
        <p:txBody>
          <a:bodyPr/>
          <a:lstStyle/>
          <a:p>
            <a:pPr algn="ctr"/>
            <a:r>
              <a:rPr lang="en-US" b="1" u="sng" dirty="0" smtClean="0">
                <a:latin typeface="Times New Roman" panose="02020603050405020304" charset="0"/>
                <a:cs typeface="Times New Roman" panose="02020603050405020304" charset="0"/>
                <a:sym typeface="+mn-ea"/>
              </a:rPr>
              <a:t>About The Dataset</a:t>
            </a:r>
            <a:endParaRPr lang="en-US" dirty="0"/>
          </a:p>
        </p:txBody>
      </p:sp>
      <p:sp>
        <p:nvSpPr>
          <p:cNvPr id="3" name="Content Placeholder 2"/>
          <p:cNvSpPr>
            <a:spLocks noGrp="1"/>
          </p:cNvSpPr>
          <p:nvPr>
            <p:ph idx="1"/>
          </p:nvPr>
        </p:nvSpPr>
        <p:spPr>
          <a:xfrm>
            <a:off x="1091610" y="1196752"/>
            <a:ext cx="10157354" cy="4470400"/>
          </a:xfrm>
        </p:spPr>
        <p:txBody>
          <a:bodyPr>
            <a:noAutofit/>
          </a:bodyPr>
          <a:lstStyle/>
          <a:p>
            <a:r>
              <a:rPr lang="en-US" sz="2000" dirty="0" smtClean="0">
                <a:latin typeface="Times New Roman" panose="02020603050405020304" pitchFamily="18" charset="0"/>
                <a:cs typeface="Times New Roman" panose="02020603050405020304" pitchFamily="18" charset="0"/>
              </a:rPr>
              <a:t>Pregnancies :- Number of times a woman has been pregnant</a:t>
            </a:r>
          </a:p>
          <a:p>
            <a:r>
              <a:rPr lang="en-US" sz="2000" dirty="0" smtClean="0">
                <a:latin typeface="Times New Roman" panose="02020603050405020304" pitchFamily="18" charset="0"/>
                <a:cs typeface="Times New Roman" panose="02020603050405020304" pitchFamily="18" charset="0"/>
              </a:rPr>
              <a:t>Glucose :- Plasma Glucose concentration of 2 hours in an oral glucose tolerance test</a:t>
            </a:r>
          </a:p>
          <a:p>
            <a:r>
              <a:rPr lang="en-US" sz="2000" dirty="0" smtClean="0">
                <a:latin typeface="Times New Roman" panose="02020603050405020304" pitchFamily="18" charset="0"/>
                <a:cs typeface="Times New Roman" panose="02020603050405020304" pitchFamily="18" charset="0"/>
              </a:rPr>
              <a:t>Blood Pressure :- Diastolic Blood Pressure (mm hg)</a:t>
            </a:r>
          </a:p>
          <a:p>
            <a:r>
              <a:rPr lang="en-US" sz="2000" dirty="0" smtClean="0">
                <a:latin typeface="Times New Roman" panose="02020603050405020304" pitchFamily="18" charset="0"/>
                <a:cs typeface="Times New Roman" panose="02020603050405020304" pitchFamily="18" charset="0"/>
              </a:rPr>
              <a:t>Skin Thickness :- Triceps skin fold thickness(mm)</a:t>
            </a:r>
          </a:p>
          <a:p>
            <a:r>
              <a:rPr lang="en-US" sz="2000" dirty="0" smtClean="0">
                <a:latin typeface="Times New Roman" panose="02020603050405020304" pitchFamily="18" charset="0"/>
                <a:cs typeface="Times New Roman" panose="02020603050405020304" pitchFamily="18" charset="0"/>
              </a:rPr>
              <a:t>Insulin :- 2 hour serum insulin(mu U/ml)</a:t>
            </a:r>
          </a:p>
          <a:p>
            <a:r>
              <a:rPr lang="en-US" sz="2000" dirty="0" smtClean="0">
                <a:latin typeface="Times New Roman" panose="02020603050405020304" pitchFamily="18" charset="0"/>
                <a:cs typeface="Times New Roman" panose="02020603050405020304" pitchFamily="18" charset="0"/>
              </a:rPr>
              <a:t>BMI :- Body Mass Index ((weight in kg/height in m)^2)</a:t>
            </a:r>
          </a:p>
          <a:p>
            <a:r>
              <a:rPr lang="en-US" sz="2000" dirty="0" smtClean="0">
                <a:latin typeface="Times New Roman" panose="02020603050405020304" pitchFamily="18" charset="0"/>
                <a:cs typeface="Times New Roman" panose="02020603050405020304" pitchFamily="18" charset="0"/>
              </a:rPr>
              <a:t>Age :- Age(years)</a:t>
            </a:r>
          </a:p>
          <a:p>
            <a:r>
              <a:rPr lang="en-US" sz="2000" dirty="0" smtClean="0">
                <a:latin typeface="Times New Roman" panose="02020603050405020304" pitchFamily="18" charset="0"/>
                <a:cs typeface="Times New Roman" panose="02020603050405020304" pitchFamily="18" charset="0"/>
              </a:rPr>
              <a:t>Diabetes Pedigree Function :- Scores likelihood of diabetes based on family history)</a:t>
            </a:r>
          </a:p>
          <a:p>
            <a:r>
              <a:rPr lang="en-US" sz="2000" dirty="0" smtClean="0">
                <a:latin typeface="Times New Roman" panose="02020603050405020304" pitchFamily="18" charset="0"/>
                <a:cs typeface="Times New Roman" panose="02020603050405020304" pitchFamily="18" charset="0"/>
              </a:rPr>
              <a:t>Outcome :- 0(doesn't have diabetes) or 1 (has diabetes)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97439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556884"/>
            <a:ext cx="10157354" cy="852512"/>
          </a:xfrm>
        </p:spPr>
        <p:txBody>
          <a:bodyPr>
            <a:normAutofit fontScale="90000"/>
          </a:bodyPr>
          <a:lstStyle/>
          <a:p>
            <a:pPr algn="ctr"/>
            <a:r>
              <a:rPr lang="en-US" dirty="0" smtClean="0">
                <a:latin typeface="Times New Roman" panose="02020603050405020304" charset="0"/>
                <a:cs typeface="Times New Roman" panose="02020603050405020304" charset="0"/>
                <a:sym typeface="+mn-ea"/>
              </a:rPr>
              <a:t>Data Visualization </a:t>
            </a:r>
            <a:br>
              <a:rPr lang="en-US" dirty="0" smtClean="0">
                <a:latin typeface="Times New Roman" panose="02020603050405020304" charset="0"/>
                <a:cs typeface="Times New Roman" panose="02020603050405020304" charset="0"/>
                <a:sym typeface="+mn-ea"/>
              </a:rPr>
            </a:br>
            <a:r>
              <a:rPr lang="en-US" dirty="0" smtClean="0">
                <a:latin typeface="Times New Roman" panose="02020603050405020304" charset="0"/>
                <a:cs typeface="Times New Roman" panose="02020603050405020304" charset="0"/>
                <a:sym typeface="+mn-ea"/>
              </a:rPr>
              <a:t>Count plot</a:t>
            </a:r>
            <a:endParaRPr lang="en-US" dirty="0"/>
          </a:p>
        </p:txBody>
      </p:sp>
      <p:pic>
        <p:nvPicPr>
          <p:cNvPr id="5" name="Content Placeholder 4"/>
          <p:cNvPicPr>
            <a:picLocks noGrp="1" noChangeAspect="1"/>
          </p:cNvPicPr>
          <p:nvPr>
            <p:ph idx="1"/>
          </p:nvPr>
        </p:nvPicPr>
        <p:blipFill>
          <a:blip r:embed="rId2"/>
          <a:stretch>
            <a:fillRect/>
          </a:stretch>
        </p:blipFill>
        <p:spPr>
          <a:xfrm>
            <a:off x="2371722" y="1409397"/>
            <a:ext cx="7107066" cy="4991403"/>
          </a:xfrm>
          <a:prstGeom prst="rect">
            <a:avLst/>
          </a:prstGeom>
        </p:spPr>
      </p:pic>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38514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76536"/>
          </a:xfrm>
        </p:spPr>
        <p:txBody>
          <a:bodyPr>
            <a:normAutofit/>
          </a:bodyPr>
          <a:lstStyle/>
          <a:p>
            <a:pPr marL="0" indent="0" algn="ctr"/>
            <a:r>
              <a:rPr lang="en-US" sz="2400" u="sng" dirty="0">
                <a:latin typeface="Times New Roman" panose="02020603050405020304" pitchFamily="18" charset="0"/>
                <a:cs typeface="Times New Roman" panose="02020603050405020304" pitchFamily="18" charset="0"/>
              </a:rPr>
              <a:t>CONCLUSION OF </a:t>
            </a:r>
            <a:r>
              <a:rPr lang="en-US" sz="2400" u="sng" dirty="0" smtClean="0">
                <a:latin typeface="Times New Roman" panose="02020603050405020304" pitchFamily="18" charset="0"/>
                <a:cs typeface="Times New Roman" panose="02020603050405020304" pitchFamily="18" charset="0"/>
              </a:rPr>
              <a:t>COUNT-PLOT  </a:t>
            </a:r>
            <a:r>
              <a:rPr lang="en-US" sz="2400" u="sng" dirty="0">
                <a:latin typeface="Times New Roman" panose="02020603050405020304" pitchFamily="18" charset="0"/>
                <a:cs typeface="Times New Roman" panose="02020603050405020304" pitchFamily="18" charset="0"/>
              </a:rPr>
              <a:t/>
            </a:r>
            <a:br>
              <a:rPr lang="en-US" sz="2400" u="sng" dirty="0">
                <a:latin typeface="Times New Roman" panose="02020603050405020304" pitchFamily="18" charset="0"/>
                <a:cs typeface="Times New Roman" panose="02020603050405020304" pitchFamily="18" charset="0"/>
              </a:rPr>
            </a:br>
            <a:endParaRPr lang="en-US"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052736"/>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We observe that number of people who do not have diabetes is far more than people who do which indicates that our data is imbalanced.</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38796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10157354" cy="852512"/>
          </a:xfrm>
        </p:spPr>
        <p:txBody>
          <a:bodyPr>
            <a:normAutofit/>
          </a:bodyPr>
          <a:lstStyle/>
          <a:p>
            <a:pPr algn="ctr"/>
            <a:r>
              <a:rPr lang="en-US" dirty="0" smtClean="0">
                <a:latin typeface="Times New Roman" panose="02020603050405020304" pitchFamily="18" charset="0"/>
                <a:cs typeface="Times New Roman" panose="02020603050405020304" pitchFamily="18" charset="0"/>
              </a:rPr>
              <a:t>Histogram of each feature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Content Placeholder 5"/>
          <p:cNvPicPr>
            <a:picLocks noGrp="1" noChangeAspect="1"/>
          </p:cNvPicPr>
          <p:nvPr>
            <p:ph idx="1"/>
          </p:nvPr>
        </p:nvPicPr>
        <p:blipFill>
          <a:blip r:embed="rId2"/>
          <a:stretch>
            <a:fillRect/>
          </a:stretch>
        </p:blipFill>
        <p:spPr>
          <a:xfrm>
            <a:off x="2061964" y="1331893"/>
            <a:ext cx="8136904" cy="5295596"/>
          </a:xfrm>
          <a:prstGeom prst="rect">
            <a:avLst/>
          </a:prstGeom>
        </p:spPr>
      </p:pic>
    </p:spTree>
    <p:extLst>
      <p:ext uri="{BB962C8B-B14F-4D97-AF65-F5344CB8AC3E}">
        <p14:creationId xmlns:p14="http://schemas.microsoft.com/office/powerpoint/2010/main" val="96956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10157354" cy="852512"/>
          </a:xfrm>
        </p:spPr>
        <p:txBody>
          <a:bodyPr>
            <a:normAutofit/>
          </a:bodyPr>
          <a:lstStyle/>
          <a:p>
            <a:pPr algn="ctr"/>
            <a:r>
              <a:rPr lang="en-US" dirty="0" smtClean="0">
                <a:latin typeface="Times New Roman" panose="02020603050405020304" pitchFamily="18" charset="0"/>
                <a:cs typeface="Times New Roman" panose="02020603050405020304" pitchFamily="18" charset="0"/>
              </a:rPr>
              <a:t>Histogram of each feature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5" name="Content Placeholder 4"/>
          <p:cNvPicPr>
            <a:picLocks noGrp="1" noChangeAspect="1"/>
          </p:cNvPicPr>
          <p:nvPr>
            <p:ph idx="1"/>
          </p:nvPr>
        </p:nvPicPr>
        <p:blipFill>
          <a:blip r:embed="rId2"/>
          <a:stretch>
            <a:fillRect/>
          </a:stretch>
        </p:blipFill>
        <p:spPr>
          <a:xfrm>
            <a:off x="1917948" y="2204864"/>
            <a:ext cx="8856984" cy="3208040"/>
          </a:xfrm>
          <a:prstGeom prst="rect">
            <a:avLst/>
          </a:prstGeom>
        </p:spPr>
      </p:pic>
    </p:spTree>
    <p:extLst>
      <p:ext uri="{BB962C8B-B14F-4D97-AF65-F5344CB8AC3E}">
        <p14:creationId xmlns:p14="http://schemas.microsoft.com/office/powerpoint/2010/main" val="111810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309" y="260648"/>
            <a:ext cx="10157354" cy="5911552"/>
          </a:xfrm>
        </p:spPr>
        <p:txBody>
          <a:bodyPr/>
          <a:lstStyle/>
          <a:p>
            <a:pPr marL="0" indent="0" algn="ctr">
              <a:buNone/>
            </a:pPr>
            <a:r>
              <a:rPr lang="en-US" u="sng" dirty="0">
                <a:latin typeface="Times New Roman" panose="02020603050405020304" pitchFamily="18" charset="0"/>
                <a:cs typeface="Times New Roman" panose="02020603050405020304" pitchFamily="18" charset="0"/>
              </a:rPr>
              <a:t>CONCLUSION </a:t>
            </a:r>
            <a:r>
              <a:rPr lang="en-US" u="sng" dirty="0" smtClean="0">
                <a:latin typeface="Times New Roman" panose="02020603050405020304" pitchFamily="18" charset="0"/>
                <a:cs typeface="Times New Roman" panose="02020603050405020304" pitchFamily="18" charset="0"/>
              </a:rPr>
              <a:t>OF HISTOGRAM</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p>
          <a:p>
            <a:pPr marL="0" indent="0" algn="ctr">
              <a:buNone/>
            </a:pPr>
            <a:endParaRPr lang="en-US"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
        <p:nvSpPr>
          <p:cNvPr id="5" name="Rectangle 4"/>
          <p:cNvSpPr/>
          <p:nvPr/>
        </p:nvSpPr>
        <p:spPr>
          <a:xfrm>
            <a:off x="1117309" y="980728"/>
            <a:ext cx="10441160" cy="83099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observe that only glucose and Blood Pressure are normally distributed rest others are skewed and have outliers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63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10157354" cy="852512"/>
          </a:xfrm>
        </p:spPr>
        <p:txBody>
          <a:bodyPr>
            <a:normAutofit/>
          </a:bodyPr>
          <a:lstStyle/>
          <a:p>
            <a:pPr algn="ctr"/>
            <a:r>
              <a:rPr lang="en-US" dirty="0" smtClean="0">
                <a:latin typeface="Times New Roman" panose="02020603050405020304" pitchFamily="18" charset="0"/>
                <a:cs typeface="Times New Roman" panose="02020603050405020304" pitchFamily="18" charset="0"/>
              </a:rPr>
              <a:t>Boxplot of each feature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Content Placeholder 5"/>
          <p:cNvPicPr>
            <a:picLocks noGrp="1" noChangeAspect="1"/>
          </p:cNvPicPr>
          <p:nvPr>
            <p:ph idx="1"/>
          </p:nvPr>
        </p:nvPicPr>
        <p:blipFill>
          <a:blip r:embed="rId2"/>
          <a:stretch>
            <a:fillRect/>
          </a:stretch>
        </p:blipFill>
        <p:spPr>
          <a:xfrm>
            <a:off x="1890713" y="1701800"/>
            <a:ext cx="8610599" cy="4470400"/>
          </a:xfrm>
          <a:prstGeom prst="rect">
            <a:avLst/>
          </a:prstGeom>
        </p:spPr>
      </p:pic>
    </p:spTree>
    <p:extLst>
      <p:ext uri="{BB962C8B-B14F-4D97-AF65-F5344CB8AC3E}">
        <p14:creationId xmlns:p14="http://schemas.microsoft.com/office/powerpoint/2010/main" val="365015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10157354" cy="852512"/>
          </a:xfrm>
        </p:spPr>
        <p:txBody>
          <a:bodyPr>
            <a:normAutofit/>
          </a:bodyPr>
          <a:lstStyle/>
          <a:p>
            <a:pPr algn="ctr"/>
            <a:r>
              <a:rPr lang="en-US" dirty="0" smtClean="0">
                <a:latin typeface="Times New Roman" panose="02020603050405020304" pitchFamily="18" charset="0"/>
                <a:cs typeface="Times New Roman" panose="02020603050405020304" pitchFamily="18" charset="0"/>
              </a:rPr>
              <a:t>Boxplot of each feature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5" name="Content Placeholder 4"/>
          <p:cNvPicPr>
            <a:picLocks noGrp="1" noChangeAspect="1"/>
          </p:cNvPicPr>
          <p:nvPr>
            <p:ph idx="1"/>
          </p:nvPr>
        </p:nvPicPr>
        <p:blipFill>
          <a:blip r:embed="rId2"/>
          <a:stretch>
            <a:fillRect/>
          </a:stretch>
        </p:blipFill>
        <p:spPr>
          <a:xfrm>
            <a:off x="2349996" y="2420888"/>
            <a:ext cx="7764998" cy="2891569"/>
          </a:xfrm>
          <a:prstGeom prst="rect">
            <a:avLst/>
          </a:prstGeom>
        </p:spPr>
      </p:pic>
    </p:spTree>
    <p:extLst>
      <p:ext uri="{BB962C8B-B14F-4D97-AF65-F5344CB8AC3E}">
        <p14:creationId xmlns:p14="http://schemas.microsoft.com/office/powerpoint/2010/main" val="19769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600" y="164465"/>
            <a:ext cx="10157460" cy="1590040"/>
          </a:xfrm>
        </p:spPr>
        <p:txBody>
          <a:bodyPr rtlCol="0">
            <a:normAutofit fontScale="90000"/>
          </a:bodyPr>
          <a:lstStyle/>
          <a:p>
            <a:pPr algn="ctr" rtl="0"/>
            <a:r>
              <a:rPr lang="en-US" sz="4000" b="1" u="sng" dirty="0">
                <a:latin typeface="Times New Roman" panose="02020603050405020304" charset="0"/>
                <a:cs typeface="Times New Roman" panose="02020603050405020304" charset="0"/>
                <a:sym typeface="+mn-ea"/>
              </a:rPr>
              <a:t>ANALYSIS ON DIABETES MELLITUS-BLOOD GLUCOSE PREDICTION USING MACHINE    LEARNING ALGORITHMS</a:t>
            </a:r>
            <a:endParaRPr lang="en-US" dirty="0"/>
          </a:p>
        </p:txBody>
      </p:sp>
      <p:sp>
        <p:nvSpPr>
          <p:cNvPr id="14" name="Content Placeholder 13"/>
          <p:cNvSpPr>
            <a:spLocks noGrp="1"/>
          </p:cNvSpPr>
          <p:nvPr>
            <p:ph idx="1"/>
          </p:nvPr>
        </p:nvSpPr>
        <p:spPr>
          <a:xfrm>
            <a:off x="301625" y="2131695"/>
            <a:ext cx="11749405" cy="3876040"/>
          </a:xfrm>
        </p:spPr>
        <p:txBody>
          <a:bodyPr rtlCol="0">
            <a:normAutofit/>
          </a:bodyPr>
          <a:lstStyle/>
          <a:p>
            <a:pPr marL="0" indent="0" rtl="0">
              <a:buNone/>
            </a:pPr>
            <a:r>
              <a:rPr lang="en-US" altLang="en-GB" sz="2000" b="1" dirty="0">
                <a:latin typeface="Times New Roman" panose="02020603050405020304" pitchFamily="18" charset="0"/>
                <a:cs typeface="Times New Roman" panose="02020603050405020304" pitchFamily="18" charset="0"/>
                <a:sym typeface="+mn-ea"/>
              </a:rPr>
              <a:t>  </a:t>
            </a:r>
            <a:r>
              <a:rPr lang="en-US" altLang="en-GB" sz="2000" b="1" dirty="0" smtClean="0">
                <a:latin typeface="Times New Roman" panose="02020603050405020304" pitchFamily="18" charset="0"/>
                <a:cs typeface="Times New Roman" panose="02020603050405020304" pitchFamily="18" charset="0"/>
                <a:sym typeface="+mn-ea"/>
              </a:rPr>
              <a:t> </a:t>
            </a:r>
            <a:r>
              <a:rPr lang="en-GB" sz="2000" b="1" dirty="0" smtClean="0">
                <a:solidFill>
                  <a:srgbClr val="C00000"/>
                </a:solidFill>
                <a:latin typeface="Times New Roman" panose="02020603050405020304" pitchFamily="18" charset="0"/>
                <a:cs typeface="Times New Roman" panose="02020603050405020304" pitchFamily="18" charset="0"/>
                <a:sym typeface="+mn-ea"/>
              </a:rPr>
              <a:t>NAME</a:t>
            </a:r>
            <a:r>
              <a:rPr lang="en-GB" sz="2000" b="1" dirty="0">
                <a:solidFill>
                  <a:srgbClr val="C00000"/>
                </a:solidFill>
                <a:latin typeface="Times New Roman" panose="02020603050405020304" pitchFamily="18" charset="0"/>
                <a:cs typeface="Times New Roman" panose="02020603050405020304" pitchFamily="18" charset="0"/>
                <a:sym typeface="+mn-ea"/>
              </a:rPr>
              <a:t>: </a:t>
            </a:r>
            <a:r>
              <a:rPr lang="en-US" altLang="en-GB" sz="2000" b="1" dirty="0">
                <a:solidFill>
                  <a:srgbClr val="C00000"/>
                </a:solidFill>
                <a:latin typeface="Times New Roman" panose="02020603050405020304" pitchFamily="18" charset="0"/>
                <a:cs typeface="Times New Roman" panose="02020603050405020304" pitchFamily="18" charset="0"/>
                <a:sym typeface="+mn-ea"/>
              </a:rPr>
              <a:t>Radhika Gupta</a:t>
            </a:r>
            <a:r>
              <a:rPr lang="en-US" altLang="en-GB"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 </a:t>
            </a:r>
            <a:r>
              <a:rPr lang="en-US" altLang="en-GB" sz="2000" b="1" dirty="0">
                <a:latin typeface="Times New Roman" panose="02020603050405020304" pitchFamily="18" charset="0"/>
                <a:cs typeface="Times New Roman" panose="02020603050405020304" pitchFamily="18" charset="0"/>
                <a:sym typeface="+mn-ea"/>
              </a:rPr>
              <a:t>                                                   </a:t>
            </a:r>
            <a:r>
              <a:rPr lang="en-US" altLang="en-GB" sz="2000" b="1" dirty="0" smtClean="0">
                <a:latin typeface="Times New Roman" panose="02020603050405020304" pitchFamily="18" charset="0"/>
                <a:cs typeface="Times New Roman" panose="02020603050405020304" pitchFamily="18" charset="0"/>
                <a:sym typeface="+mn-ea"/>
              </a:rPr>
              <a:t> </a:t>
            </a:r>
            <a:r>
              <a:rPr lang="en-GB" sz="2000" b="1" dirty="0" smtClean="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GUIDE</a:t>
            </a:r>
            <a:r>
              <a:rPr lang="en-US" altLang="en-GB"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a:t>
            </a:r>
            <a:r>
              <a:rPr lang="en-GB"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S NAME: </a:t>
            </a:r>
            <a:r>
              <a:rPr lang="en-US"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Dr. Maria </a:t>
            </a:r>
            <a:r>
              <a:rPr lang="en-US" sz="2000" b="1" dirty="0" err="1">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Anu</a:t>
            </a:r>
            <a:r>
              <a:rPr lang="en-US"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sym typeface="+mn-ea"/>
              </a:rPr>
              <a:t> V</a:t>
            </a:r>
            <a:endParaRPr lang="en-GB"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p>
            <a:pPr marL="0" indent="0" rtl="0">
              <a:buNone/>
            </a:pPr>
            <a:r>
              <a:rPr lang="en-US" altLang="en-GB"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Master of Computer Applications</a:t>
            </a:r>
            <a:r>
              <a:rPr lang="en-US" altLang="en-GB"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School of Computer Science and Engineering </a:t>
            </a:r>
          </a:p>
          <a:p>
            <a:pPr marL="0" indent="0" rtl="0">
              <a:buNone/>
            </a:pPr>
            <a:r>
              <a:rPr lang="en-US" sz="2000" b="1" dirty="0">
                <a:latin typeface="Times New Roman" panose="02020603050405020304" pitchFamily="18" charset="0"/>
                <a:cs typeface="Times New Roman" panose="02020603050405020304" pitchFamily="18" charset="0"/>
                <a:sym typeface="+mn-ea"/>
              </a:rPr>
              <a:t>   Vellore Institute of Technology                                          Vellore Institute of Technology </a:t>
            </a:r>
          </a:p>
          <a:p>
            <a:pPr marL="0" indent="0" rtl="0">
              <a:buNone/>
            </a:pPr>
            <a:r>
              <a:rPr lang="en-US" sz="2000" b="1" dirty="0">
                <a:latin typeface="Times New Roman" panose="02020603050405020304" pitchFamily="18" charset="0"/>
                <a:cs typeface="Times New Roman" panose="02020603050405020304" pitchFamily="18" charset="0"/>
                <a:sym typeface="+mn-ea"/>
              </a:rPr>
              <a:t>   Chennai , India                                                                    Chennai , India                          </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sym typeface="+mn-ea"/>
              </a:rPr>
              <a:t>   radhika.gupta2022@vitstudent.ac.in                                mariaanu.v@vit.ac.</a:t>
            </a:r>
          </a:p>
          <a:p>
            <a:pPr marL="0" indent="0">
              <a:buNone/>
            </a:pPr>
            <a:r>
              <a:rPr lang="en-US" sz="20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a:t>
            </a:r>
            <a:r>
              <a:rPr lang="en-US" sz="20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Reg no: 22MCA1119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836" y="260648"/>
            <a:ext cx="10157354" cy="4614416"/>
          </a:xfrm>
        </p:spPr>
        <p:txBody>
          <a:bodyPr/>
          <a:lstStyle/>
          <a:p>
            <a:pPr marL="0" indent="0" algn="ctr">
              <a:buNone/>
            </a:pPr>
            <a:r>
              <a:rPr lang="en-US" u="sng" dirty="0">
                <a:latin typeface="Times New Roman" panose="02020603050405020304" pitchFamily="18" charset="0"/>
                <a:cs typeface="Times New Roman" panose="02020603050405020304" pitchFamily="18" charset="0"/>
              </a:rPr>
              <a:t>CONCLUSION OF </a:t>
            </a:r>
            <a:r>
              <a:rPr lang="en-US" u="sng" dirty="0" smtClean="0">
                <a:latin typeface="Times New Roman" panose="02020603050405020304" pitchFamily="18" charset="0"/>
                <a:cs typeface="Times New Roman" panose="02020603050405020304" pitchFamily="18" charset="0"/>
              </a:rPr>
              <a:t>BOX PLOT</a:t>
            </a:r>
          </a:p>
          <a:p>
            <a:pPr marL="0" indent="0">
              <a:buNone/>
            </a:pPr>
            <a:r>
              <a:rPr lang="en-US" dirty="0">
                <a:latin typeface="Times New Roman" panose="02020603050405020304" pitchFamily="18" charset="0"/>
                <a:cs typeface="Times New Roman" panose="02020603050405020304" pitchFamily="18" charset="0"/>
              </a:rPr>
              <a:t>Outliers are unusual values in your dataset, and they can distort statistical analyses and violate their assumptions. Hence it is of utmost importance to deal with them. In this case removing outliers can cause data loss so we have to deal with it using various scaling and transformation techniques.</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94942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10157354" cy="852512"/>
          </a:xfrm>
        </p:spPr>
        <p:txBody>
          <a:bodyPr>
            <a:normAutofit/>
          </a:bodyPr>
          <a:lstStyle/>
          <a:p>
            <a:pPr algn="ctr"/>
            <a:r>
              <a:rPr lang="en-US" dirty="0" smtClean="0">
                <a:latin typeface="Times New Roman" panose="02020603050405020304" pitchFamily="18" charset="0"/>
                <a:cs typeface="Times New Roman" panose="02020603050405020304" pitchFamily="18" charset="0"/>
              </a:rPr>
              <a:t>Feature Selection Heat-map</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Content Placeholder 5"/>
          <p:cNvPicPr>
            <a:picLocks noGrp="1" noChangeAspect="1"/>
          </p:cNvPicPr>
          <p:nvPr>
            <p:ph idx="1"/>
          </p:nvPr>
        </p:nvPicPr>
        <p:blipFill>
          <a:blip r:embed="rId2"/>
          <a:stretch>
            <a:fillRect/>
          </a:stretch>
        </p:blipFill>
        <p:spPr>
          <a:xfrm>
            <a:off x="2782044" y="1340768"/>
            <a:ext cx="6858792" cy="5169210"/>
          </a:xfrm>
          <a:prstGeom prst="rect">
            <a:avLst/>
          </a:prstGeom>
        </p:spPr>
      </p:pic>
    </p:spTree>
    <p:extLst>
      <p:ext uri="{BB962C8B-B14F-4D97-AF65-F5344CB8AC3E}">
        <p14:creationId xmlns:p14="http://schemas.microsoft.com/office/powerpoint/2010/main" val="171022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828" y="260648"/>
            <a:ext cx="10157354" cy="4614416"/>
          </a:xfrm>
        </p:spPr>
        <p:txBody>
          <a:bodyPr/>
          <a:lstStyle/>
          <a:p>
            <a:pPr marL="0" indent="0" algn="ctr">
              <a:buNone/>
            </a:pPr>
            <a:r>
              <a:rPr lang="en-US" u="sng" dirty="0" smtClean="0">
                <a:latin typeface="Times New Roman" panose="02020603050405020304" pitchFamily="18" charset="0"/>
                <a:cs typeface="Times New Roman" panose="02020603050405020304" pitchFamily="18" charset="0"/>
              </a:rPr>
              <a:t>CONCLUSION OF HEAT-MAP </a:t>
            </a:r>
            <a:endParaRPr lang="en-US" u="sng"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Observe </a:t>
            </a:r>
            <a:r>
              <a:rPr lang="en-US" dirty="0">
                <a:latin typeface="Times New Roman" panose="02020603050405020304" pitchFamily="18" charset="0"/>
                <a:cs typeface="Times New Roman" panose="02020603050405020304" pitchFamily="18" charset="0"/>
              </a:rPr>
              <a:t>the last row 'Outcome' and note its correlation scores with different features. We can observe that Glucose, BMI and Age are the most correlated with Outcome. </a:t>
            </a:r>
            <a:r>
              <a:rPr lang="en-US" dirty="0" smtClean="0">
                <a:latin typeface="Times New Roman" panose="02020603050405020304" pitchFamily="18" charset="0"/>
                <a:cs typeface="Times New Roman" panose="02020603050405020304" pitchFamily="18" charset="0"/>
              </a:rPr>
              <a:t>Blood Pressure</a:t>
            </a:r>
            <a:r>
              <a:rPr lang="en-US" dirty="0">
                <a:latin typeface="Times New Roman" panose="02020603050405020304" pitchFamily="18" charset="0"/>
                <a:cs typeface="Times New Roman" panose="02020603050405020304" pitchFamily="18" charset="0"/>
              </a:rPr>
              <a:t>, Insulin, </a:t>
            </a:r>
            <a:r>
              <a:rPr lang="en-US" dirty="0" smtClean="0">
                <a:latin typeface="Times New Roman" panose="02020603050405020304" pitchFamily="18" charset="0"/>
                <a:cs typeface="Times New Roman" panose="02020603050405020304" pitchFamily="18" charset="0"/>
              </a:rPr>
              <a:t>Diabetes Pedigree Function </a:t>
            </a:r>
            <a:r>
              <a:rPr lang="en-US" dirty="0">
                <a:latin typeface="Times New Roman" panose="02020603050405020304" pitchFamily="18" charset="0"/>
                <a:cs typeface="Times New Roman" panose="02020603050405020304" pitchFamily="18" charset="0"/>
              </a:rPr>
              <a:t>are the least correlated, hence they don't contribute much to the model so we can drop them. </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263857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19943"/>
          </a:xfrm>
        </p:spPr>
        <p:txBody>
          <a:bodyPr/>
          <a:lstStyle/>
          <a:p>
            <a:pPr algn="ctr"/>
            <a:r>
              <a:rPr lang="en-US" dirty="0" smtClean="0">
                <a:latin typeface="Times New Roman" panose="02020603050405020304" pitchFamily="18" charset="0"/>
                <a:cs typeface="Times New Roman" panose="02020603050405020304" pitchFamily="18" charset="0"/>
              </a:rPr>
              <a:t>Handling Outliers</a:t>
            </a:r>
            <a:endParaRPr lang="en-US" b="1" dirty="0"/>
          </a:p>
        </p:txBody>
      </p:sp>
      <p:pic>
        <p:nvPicPr>
          <p:cNvPr id="5" name="Content Placeholder 4"/>
          <p:cNvPicPr>
            <a:picLocks noGrp="1" noChangeAspect="1"/>
          </p:cNvPicPr>
          <p:nvPr>
            <p:ph idx="1"/>
          </p:nvPr>
        </p:nvPicPr>
        <p:blipFill>
          <a:blip r:embed="rId2"/>
          <a:stretch>
            <a:fillRect/>
          </a:stretch>
        </p:blipFill>
        <p:spPr>
          <a:xfrm>
            <a:off x="1773932" y="1222878"/>
            <a:ext cx="9172423" cy="4903440"/>
          </a:xfrm>
          <a:prstGeom prst="rect">
            <a:avLst/>
          </a:prstGeom>
        </p:spPr>
      </p:pic>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150206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8504"/>
          </a:xfrm>
        </p:spPr>
        <p:txBody>
          <a:bodyPr>
            <a:normAutofit/>
          </a:bodyPr>
          <a:lstStyle/>
          <a:p>
            <a:pPr marL="0" indent="0" algn="ctr"/>
            <a:r>
              <a:rPr lang="en-US" sz="2400" u="sng" dirty="0">
                <a:latin typeface="Times New Roman" panose="02020603050405020304" pitchFamily="18" charset="0"/>
                <a:cs typeface="Times New Roman" panose="02020603050405020304" pitchFamily="18" charset="0"/>
              </a:rPr>
              <a:t>CONCLUSION OF </a:t>
            </a:r>
            <a:r>
              <a:rPr lang="en-US" sz="2400" u="sng" dirty="0" smtClean="0">
                <a:latin typeface="Times New Roman" panose="02020603050405020304" pitchFamily="18" charset="0"/>
                <a:cs typeface="Times New Roman" panose="02020603050405020304" pitchFamily="18" charset="0"/>
              </a:rPr>
              <a:t>OUTLIERS</a:t>
            </a:r>
            <a:endParaRPr lang="en-US"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908720"/>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This method transforms the features to follow a uniform or a normal distribution. Therefore, for a given feature, this transformation tends to spread out the most frequent values. It also reduces the impact of (marginal) outliers: this is therefore a robust preprocessing scheme.</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225256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dirty="0" smtClean="0">
                <a:latin typeface="Times New Roman" panose="02020603050405020304" pitchFamily="18" charset="0"/>
                <a:cs typeface="Times New Roman" panose="02020603050405020304" pitchFamily="18" charset="0"/>
              </a:rPr>
              <a:t>Classification Algorithms </a:t>
            </a:r>
            <a:endParaRPr lang="en-US" dirty="0"/>
          </a:p>
        </p:txBody>
      </p:sp>
      <p:sp>
        <p:nvSpPr>
          <p:cNvPr id="3" name="Content Placeholder 2"/>
          <p:cNvSpPr>
            <a:spLocks noGrp="1"/>
          </p:cNvSpPr>
          <p:nvPr>
            <p:ph idx="1"/>
          </p:nvPr>
        </p:nvSpPr>
        <p:spPr>
          <a:xfrm>
            <a:off x="1123456" y="1196752"/>
            <a:ext cx="10157354" cy="4470400"/>
          </a:xfrm>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Naive </a:t>
            </a:r>
            <a:r>
              <a:rPr lang="en-US" dirty="0">
                <a:latin typeface="Times New Roman" panose="02020603050405020304" pitchFamily="18" charset="0"/>
                <a:cs typeface="Times New Roman" panose="02020603050405020304" pitchFamily="18" charset="0"/>
              </a:rPr>
              <a:t>Bayes</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SVM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Random Forest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Multilayer Perceptron</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62244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dirty="0" smtClean="0">
                <a:latin typeface="Times New Roman" panose="02020603050405020304" pitchFamily="18" charset="0"/>
                <a:cs typeface="Times New Roman" panose="02020603050405020304" pitchFamily="18" charset="0"/>
              </a:rPr>
              <a:t>K-nearest neighbors (KNN)</a:t>
            </a:r>
            <a:endParaRPr lang="en-US" dirty="0"/>
          </a:p>
        </p:txBody>
      </p:sp>
      <p:sp>
        <p:nvSpPr>
          <p:cNvPr id="3" name="Content Placeholder 2"/>
          <p:cNvSpPr>
            <a:spLocks noGrp="1"/>
          </p:cNvSpPr>
          <p:nvPr>
            <p:ph idx="1"/>
          </p:nvPr>
        </p:nvSpPr>
        <p:spPr>
          <a:xfrm>
            <a:off x="1117309" y="1196752"/>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KNN algorithm, is a non-parametric algorithm that classifies data points based on their proximity and association to other available data</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5" name="Picture 4"/>
          <p:cNvPicPr>
            <a:picLocks noChangeAspect="1"/>
          </p:cNvPicPr>
          <p:nvPr/>
        </p:nvPicPr>
        <p:blipFill>
          <a:blip r:embed="rId2"/>
          <a:stretch>
            <a:fillRect/>
          </a:stretch>
        </p:blipFill>
        <p:spPr>
          <a:xfrm>
            <a:off x="2488552" y="2276872"/>
            <a:ext cx="7322180" cy="3907905"/>
          </a:xfrm>
          <a:prstGeom prst="rect">
            <a:avLst/>
          </a:prstGeom>
        </p:spPr>
      </p:pic>
    </p:spTree>
    <p:extLst>
      <p:ext uri="{BB962C8B-B14F-4D97-AF65-F5344CB8AC3E}">
        <p14:creationId xmlns:p14="http://schemas.microsoft.com/office/powerpoint/2010/main" val="404318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lstStyle/>
          <a:p>
            <a:pPr algn="ctr"/>
            <a:r>
              <a:rPr lang="en-US" dirty="0" smtClean="0">
                <a:latin typeface="Times New Roman" panose="02020603050405020304" pitchFamily="18" charset="0"/>
                <a:cs typeface="Times New Roman" panose="02020603050405020304" pitchFamily="18" charset="0"/>
              </a:rPr>
              <a:t>K-nearest neighbors (KNN)</a:t>
            </a:r>
            <a:endParaRPr lang="en-US" dirty="0"/>
          </a:p>
        </p:txBody>
      </p:sp>
      <p:pic>
        <p:nvPicPr>
          <p:cNvPr id="6" name="Content Placeholder 5"/>
          <p:cNvPicPr>
            <a:picLocks noGrp="1" noChangeAspect="1"/>
          </p:cNvPicPr>
          <p:nvPr>
            <p:ph idx="1"/>
          </p:nvPr>
        </p:nvPicPr>
        <p:blipFill>
          <a:blip r:embed="rId2"/>
          <a:stretch>
            <a:fillRect/>
          </a:stretch>
        </p:blipFill>
        <p:spPr>
          <a:xfrm>
            <a:off x="2833218" y="1729201"/>
            <a:ext cx="6725589" cy="4467849"/>
          </a:xfrm>
          <a:prstGeom prst="rect">
            <a:avLst/>
          </a:prstGeom>
        </p:spPr>
      </p:pic>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303366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217331"/>
            <a:ext cx="10157354" cy="1397000"/>
          </a:xfrm>
        </p:spPr>
        <p:txBody>
          <a:bodyPr/>
          <a:lstStyle/>
          <a:p>
            <a:pPr algn="ctr"/>
            <a:r>
              <a:rPr lang="en-US" dirty="0" smtClean="0">
                <a:latin typeface="Times New Roman" panose="02020603050405020304" pitchFamily="18" charset="0"/>
                <a:cs typeface="Times New Roman" panose="02020603050405020304" pitchFamily="18" charset="0"/>
              </a:rPr>
              <a:t>Naïve Bayes</a:t>
            </a:r>
            <a:r>
              <a:rPr lang="en-US" dirty="0" smtClean="0"/>
              <a:t> </a:t>
            </a:r>
            <a:r>
              <a:rPr lang="en-US" dirty="0"/>
              <a:t/>
            </a:r>
            <a:br>
              <a:rPr lang="en-US" dirty="0"/>
            </a:br>
            <a:endParaRPr lang="en-US" dirty="0"/>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
        <p:nvSpPr>
          <p:cNvPr id="3" name="Content Placeholder 2"/>
          <p:cNvSpPr>
            <a:spLocks noGrp="1"/>
          </p:cNvSpPr>
          <p:nvPr>
            <p:ph idx="1"/>
          </p:nvPr>
        </p:nvSpPr>
        <p:spPr>
          <a:xfrm>
            <a:off x="1117309" y="1108060"/>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Naive Bayes is classification approach that adopts the principle of class conditional independence from the Bayes Theorem. This means that the presence of one feature does not impact the presence of another in the probability of a given outcome, and each predictor has an equal effect on that </a:t>
            </a:r>
            <a:r>
              <a:rPr lang="en-US" dirty="0" smtClean="0">
                <a:latin typeface="Times New Roman" panose="02020603050405020304" pitchFamily="18" charset="0"/>
                <a:cs typeface="Times New Roman" panose="02020603050405020304" pitchFamily="18" charset="0"/>
              </a:rPr>
              <a:t>result.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488552" y="2764606"/>
            <a:ext cx="7048807" cy="3796532"/>
          </a:xfrm>
          <a:prstGeom prst="rect">
            <a:avLst/>
          </a:prstGeom>
        </p:spPr>
      </p:pic>
    </p:spTree>
    <p:extLst>
      <p:ext uri="{BB962C8B-B14F-4D97-AF65-F5344CB8AC3E}">
        <p14:creationId xmlns:p14="http://schemas.microsoft.com/office/powerpoint/2010/main" val="23332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Naïve Bayes</a:t>
            </a:r>
            <a:r>
              <a:rPr lang="en-US" dirty="0" smtClean="0"/>
              <a:t> </a:t>
            </a:r>
            <a:r>
              <a:rPr lang="en-US" dirty="0"/>
              <a:t/>
            </a:r>
            <a:br>
              <a:rPr lang="en-US" dirty="0"/>
            </a:br>
            <a:endParaRPr lang="en-US" dirty="0"/>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Picture 5"/>
          <p:cNvPicPr>
            <a:picLocks noChangeAspect="1"/>
          </p:cNvPicPr>
          <p:nvPr/>
        </p:nvPicPr>
        <p:blipFill>
          <a:blip r:embed="rId2"/>
          <a:stretch>
            <a:fillRect/>
          </a:stretch>
        </p:blipFill>
        <p:spPr>
          <a:xfrm>
            <a:off x="2926060" y="1268760"/>
            <a:ext cx="6336704" cy="4697357"/>
          </a:xfrm>
          <a:prstGeom prst="rect">
            <a:avLst/>
          </a:prstGeom>
        </p:spPr>
      </p:pic>
    </p:spTree>
    <p:extLst>
      <p:ext uri="{BB962C8B-B14F-4D97-AF65-F5344CB8AC3E}">
        <p14:creationId xmlns:p14="http://schemas.microsoft.com/office/powerpoint/2010/main" val="369810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76200"/>
            <a:ext cx="10157460" cy="863600"/>
          </a:xfrm>
        </p:spPr>
        <p:txBody>
          <a:bodyPr/>
          <a:lstStyle/>
          <a:p>
            <a:pPr algn="ctr"/>
            <a:r>
              <a:rPr lang="en-US" b="1" u="sng" dirty="0" smtClean="0">
                <a:latin typeface="Times New Roman" panose="02020603050405020304" charset="0"/>
                <a:cs typeface="Times New Roman" panose="02020603050405020304" charset="0"/>
                <a:sym typeface="+mn-ea"/>
              </a:rPr>
              <a:t>ABSTRACT</a:t>
            </a:r>
            <a:endParaRPr lang="en-US" b="1" u="sng"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375285" y="939165"/>
            <a:ext cx="11740515" cy="4932045"/>
          </a:xfrm>
        </p:spPr>
        <p:txBody>
          <a:bodyPr>
            <a:normAutofit/>
          </a:bodyPr>
          <a:lstStyle/>
          <a:p>
            <a:pPr marL="0" indent="0"/>
            <a:endParaRPr lang="en-US" sz="2000" dirty="0">
              <a:latin typeface="Calibri Light" panose="020F0302020204030204" charset="0"/>
              <a:cs typeface="Calibri Light" panose="020F0302020204030204" charset="0"/>
              <a:sym typeface="+mn-ea"/>
            </a:endParaRPr>
          </a:p>
          <a:p>
            <a:pPr>
              <a:buFont typeface="Wingdings" panose="05000000000000000000" pitchFamily="2" charset="2"/>
              <a:buChar char="q"/>
            </a:pPr>
            <a:r>
              <a:rPr lang="en-US" sz="2000" dirty="0">
                <a:latin typeface="Calibri Light" panose="020F0302020204030204" charset="0"/>
                <a:cs typeface="Calibri Light" panose="020F0302020204030204" charset="0"/>
                <a:sym typeface="+mn-ea"/>
              </a:rPr>
              <a:t> </a:t>
            </a:r>
            <a:r>
              <a:rPr lang="en-US" sz="2000" dirty="0">
                <a:latin typeface="Times New Roman" panose="02020603050405020304" charset="0"/>
                <a:cs typeface="Times New Roman" panose="02020603050405020304" charset="0"/>
                <a:sym typeface="+mn-ea"/>
              </a:rPr>
              <a:t>Diabetes is a chronic disease with the potential to cause a worldwide health care crisis. Diabetes mellitus or        simply diabetes is a disease caused due to the increase in level of blood glucose.</a:t>
            </a:r>
          </a:p>
          <a:p>
            <a:pPr>
              <a:buFont typeface="Wingdings" panose="05000000000000000000" pitchFamily="2" charset="2"/>
              <a:buChar char="q"/>
            </a:pPr>
            <a:r>
              <a:rPr lang="en-US" sz="2000" dirty="0">
                <a:latin typeface="Times New Roman" panose="02020603050405020304" charset="0"/>
                <a:cs typeface="Times New Roman" panose="02020603050405020304" charset="0"/>
                <a:sym typeface="+mn-ea"/>
              </a:rPr>
              <a:t> It is one of the growing extremely fatal diseases all over the world. Various traditional methods , based on physical and chemical tests , are available for diagnosing diabetes .</a:t>
            </a:r>
          </a:p>
          <a:p>
            <a:pPr>
              <a:buFont typeface="Wingdings" panose="05000000000000000000" pitchFamily="2" charset="2"/>
              <a:buChar char="q"/>
            </a:pPr>
            <a:r>
              <a:rPr lang="en-US" sz="2000" dirty="0">
                <a:latin typeface="Times New Roman" panose="02020603050405020304" charset="0"/>
                <a:cs typeface="Times New Roman" panose="02020603050405020304" charset="0"/>
                <a:sym typeface="+mn-ea"/>
              </a:rPr>
              <a:t> Data science methods have the potential to benefit other scientific fields by shedding new light on common questions .</a:t>
            </a:r>
          </a:p>
          <a:p>
            <a:pPr>
              <a:buFont typeface="Wingdings" panose="05000000000000000000" pitchFamily="2" charset="2"/>
              <a:buChar char="q"/>
            </a:pPr>
            <a:r>
              <a:rPr lang="en-US" sz="2000" dirty="0">
                <a:latin typeface="Times New Roman" panose="02020603050405020304" charset="0"/>
                <a:cs typeface="Times New Roman" panose="02020603050405020304" charset="0"/>
                <a:sym typeface="+mn-ea"/>
              </a:rPr>
              <a:t>Machine learning is an emerging scientific field in data science dealing with the ways in which machines learn from experience .</a:t>
            </a:r>
          </a:p>
          <a:p>
            <a:pPr>
              <a:buFont typeface="Wingdings" panose="05000000000000000000" pitchFamily="2" charset="2"/>
              <a:buChar char="q"/>
            </a:pPr>
            <a:r>
              <a:rPr lang="en-US" sz="2000" dirty="0">
                <a:latin typeface="Times New Roman" panose="02020603050405020304" charset="0"/>
                <a:cs typeface="Times New Roman" panose="02020603050405020304" charset="0"/>
                <a:sym typeface="+mn-ea"/>
              </a:rPr>
              <a:t>This survey focuses on recent developments in machine learning which have made significant impacts in the detection and diagnosis of diabetes This also aim to propose an effective technique for earlier detection of the diabetes disease .</a:t>
            </a:r>
          </a:p>
          <a:p>
            <a:pPr marL="0" indent="0"/>
            <a:endParaRPr lang="en-US" sz="2000" dirty="0">
              <a:latin typeface="Times New Roman" panose="02020603050405020304" charset="0"/>
              <a:cs typeface="Times New Roman" panose="02020603050405020304" charset="0"/>
              <a:sym typeface="+mn-ea"/>
            </a:endParaRPr>
          </a:p>
          <a:p>
            <a:pPr marL="0" indent="0"/>
            <a:endParaRPr lang="en-US" sz="2000" dirty="0">
              <a:latin typeface="Times New Roman" panose="02020603050405020304" charset="0"/>
              <a:cs typeface="Times New Roman" panose="02020603050405020304" charset="0"/>
              <a:sym typeface="+mn-ea"/>
            </a:endParaRPr>
          </a:p>
          <a:p>
            <a:pPr marL="0" indent="0">
              <a:buNone/>
            </a:pPr>
            <a:endParaRPr lang="en-US" sz="2000" b="1" dirty="0">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2520"/>
          </a:xfrm>
        </p:spPr>
        <p:txBody>
          <a:bodyPr/>
          <a:lstStyle/>
          <a:p>
            <a:pPr algn="ctr"/>
            <a:r>
              <a:rPr lang="en-US" dirty="0" smtClean="0">
                <a:latin typeface="Times New Roman" panose="02020603050405020304" pitchFamily="18" charset="0"/>
                <a:cs typeface="Times New Roman" panose="02020603050405020304" pitchFamily="18" charset="0"/>
              </a:rPr>
              <a:t>Support Vector Machine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8466" y="1124744"/>
            <a:ext cx="10157354" cy="4687416"/>
          </a:xfrm>
        </p:spPr>
        <p:txBody>
          <a:bodyPr/>
          <a:lstStyle/>
          <a:p>
            <a:pPr marL="0" indent="0">
              <a:buNone/>
            </a:pPr>
            <a:r>
              <a:rPr lang="en-US" dirty="0" smtClean="0">
                <a:latin typeface="Times New Roman" panose="02020603050405020304" pitchFamily="18" charset="0"/>
                <a:cs typeface="Times New Roman" panose="02020603050405020304" pitchFamily="18" charset="0"/>
              </a:rPr>
              <a:t>It is typically leveraged for classification problems, constructing a hyperplane where the distance between two classes of data points is at its maximum. This hyperplane is known as the decision boundary, separating the classes of data points (e.g., has diabetes vs doesn't have diabetes ) on either side of the plane.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Picture 5"/>
          <p:cNvPicPr>
            <a:picLocks noChangeAspect="1"/>
          </p:cNvPicPr>
          <p:nvPr/>
        </p:nvPicPr>
        <p:blipFill>
          <a:blip r:embed="rId2"/>
          <a:stretch>
            <a:fillRect/>
          </a:stretch>
        </p:blipFill>
        <p:spPr>
          <a:xfrm>
            <a:off x="2517295" y="2830347"/>
            <a:ext cx="7399695" cy="3564186"/>
          </a:xfrm>
          <a:prstGeom prst="rect">
            <a:avLst/>
          </a:prstGeom>
        </p:spPr>
      </p:pic>
    </p:spTree>
    <p:extLst>
      <p:ext uri="{BB962C8B-B14F-4D97-AF65-F5344CB8AC3E}">
        <p14:creationId xmlns:p14="http://schemas.microsoft.com/office/powerpoint/2010/main" val="183801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2520"/>
          </a:xfrm>
        </p:spPr>
        <p:txBody>
          <a:bodyPr/>
          <a:lstStyle/>
          <a:p>
            <a:pPr algn="ctr"/>
            <a:r>
              <a:rPr lang="en-US" dirty="0" smtClean="0">
                <a:latin typeface="Times New Roman" panose="02020603050405020304" pitchFamily="18" charset="0"/>
                <a:cs typeface="Times New Roman" panose="02020603050405020304" pitchFamily="18" charset="0"/>
              </a:rPr>
              <a:t>Support Vector Machine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926060" y="1582918"/>
            <a:ext cx="6371216" cy="4650675"/>
          </a:xfrm>
          <a:prstGeom prst="rect">
            <a:avLst/>
          </a:prstGeom>
        </p:spPr>
      </p:pic>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17074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08889"/>
          </a:xfrm>
        </p:spPr>
        <p:txBody>
          <a:bodyPr/>
          <a:lstStyle/>
          <a:p>
            <a:pPr algn="ctr"/>
            <a:r>
              <a:rPr lang="en-US" dirty="0" smtClean="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885089"/>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The "forest" references a collection of uncorrelated decision trees, which are then merged together to reduce variance and create more accurate data predictions.</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6" name="Picture 5"/>
          <p:cNvPicPr>
            <a:picLocks noChangeAspect="1"/>
          </p:cNvPicPr>
          <p:nvPr/>
        </p:nvPicPr>
        <p:blipFill>
          <a:blip r:embed="rId2"/>
          <a:stretch>
            <a:fillRect/>
          </a:stretch>
        </p:blipFill>
        <p:spPr>
          <a:xfrm>
            <a:off x="2205980" y="2420889"/>
            <a:ext cx="7677692" cy="3701942"/>
          </a:xfrm>
          <a:prstGeom prst="rect">
            <a:avLst/>
          </a:prstGeom>
        </p:spPr>
      </p:pic>
    </p:spTree>
    <p:extLst>
      <p:ext uri="{BB962C8B-B14F-4D97-AF65-F5344CB8AC3E}">
        <p14:creationId xmlns:p14="http://schemas.microsoft.com/office/powerpoint/2010/main" val="418842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lstStyle/>
          <a:p>
            <a:pPr algn="ctr"/>
            <a:r>
              <a:rPr lang="en-US" dirty="0" smtClean="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854052" y="1297339"/>
            <a:ext cx="6336704" cy="4642834"/>
          </a:xfrm>
          <a:prstGeom prst="rect">
            <a:avLst/>
          </a:prstGeom>
        </p:spPr>
      </p:pic>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139841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lstStyle/>
          <a:p>
            <a:pPr algn="ctr"/>
            <a:r>
              <a:rPr lang="en-US" dirty="0">
                <a:latin typeface="Times New Roman" panose="02020603050405020304" pitchFamily="18" charset="0"/>
                <a:cs typeface="Times New Roman" panose="02020603050405020304" pitchFamily="18" charset="0"/>
              </a:rPr>
              <a:t>Multi-layer Perceptron</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
        <p:nvSpPr>
          <p:cNvPr id="3" name="Content Placeholder 2"/>
          <p:cNvSpPr>
            <a:spLocks noGrp="1"/>
          </p:cNvSpPr>
          <p:nvPr>
            <p:ph idx="1"/>
          </p:nvPr>
        </p:nvSpPr>
        <p:spPr>
          <a:xfrm>
            <a:off x="621804" y="980728"/>
            <a:ext cx="11089231" cy="5740748"/>
          </a:xfrm>
        </p:spPr>
        <p:txBody>
          <a:bodyPr/>
          <a:lstStyle/>
          <a:p>
            <a:pPr marL="0" indent="0">
              <a:buNone/>
            </a:pPr>
            <a:r>
              <a:rPr lang="en-US" dirty="0">
                <a:latin typeface="Times New Roman" panose="02020603050405020304" pitchFamily="18" charset="0"/>
                <a:cs typeface="Times New Roman" panose="02020603050405020304" pitchFamily="18" charset="0"/>
              </a:rPr>
              <a:t>Multi-layer perception is also known as MLP. It is fully connected dense layers, which transform any input dimension to the desired dimension. A multi-layer perception is a neural network that has multiple layers. To create a neural network we combine neurons together so that the outputs of some neurons are inputs of other neurons.</a:t>
            </a:r>
          </a:p>
        </p:txBody>
      </p:sp>
      <p:pic>
        <p:nvPicPr>
          <p:cNvPr id="7" name="Picture 6"/>
          <p:cNvPicPr>
            <a:picLocks noChangeAspect="1"/>
          </p:cNvPicPr>
          <p:nvPr/>
        </p:nvPicPr>
        <p:blipFill>
          <a:blip r:embed="rId2"/>
          <a:stretch>
            <a:fillRect/>
          </a:stretch>
        </p:blipFill>
        <p:spPr>
          <a:xfrm>
            <a:off x="2349995" y="2708920"/>
            <a:ext cx="7704857" cy="3817255"/>
          </a:xfrm>
          <a:prstGeom prst="rect">
            <a:avLst/>
          </a:prstGeom>
        </p:spPr>
      </p:pic>
    </p:spTree>
    <p:extLst>
      <p:ext uri="{BB962C8B-B14F-4D97-AF65-F5344CB8AC3E}">
        <p14:creationId xmlns:p14="http://schemas.microsoft.com/office/powerpoint/2010/main" val="219309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lstStyle/>
          <a:p>
            <a:pPr algn="ct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5" name="Content Placeholder 4"/>
          <p:cNvPicPr>
            <a:picLocks noGrp="1" noChangeAspect="1"/>
          </p:cNvPicPr>
          <p:nvPr>
            <p:ph idx="1"/>
          </p:nvPr>
        </p:nvPicPr>
        <p:blipFill>
          <a:blip r:embed="rId2"/>
          <a:stretch>
            <a:fillRect/>
          </a:stretch>
        </p:blipFill>
        <p:spPr>
          <a:xfrm>
            <a:off x="2349996" y="980728"/>
            <a:ext cx="7344816" cy="5476087"/>
          </a:xfrm>
          <a:prstGeom prst="rect">
            <a:avLst/>
          </a:prstGeom>
        </p:spPr>
      </p:pic>
    </p:spTree>
    <p:extLst>
      <p:ext uri="{BB962C8B-B14F-4D97-AF65-F5344CB8AC3E}">
        <p14:creationId xmlns:p14="http://schemas.microsoft.com/office/powerpoint/2010/main" val="289367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charset="0"/>
                <a:cs typeface="Times New Roman" panose="02020603050405020304" charset="0"/>
                <a:sym typeface="+mn-ea"/>
              </a:rPr>
              <a:t>GUIDE’S APPROVAL MAIL </a:t>
            </a:r>
            <a:r>
              <a:rPr lang="en-US" b="1" u="sng" dirty="0" smtClean="0">
                <a:latin typeface="Times New Roman" panose="02020603050405020304" charset="0"/>
                <a:cs typeface="Times New Roman" panose="02020603050405020304" charset="0"/>
                <a:sym typeface="+mn-ea"/>
              </a:rPr>
              <a:t>SCREENSHOT</a:t>
            </a:r>
            <a:endParaRPr lang="en-US" dirty="0"/>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688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246925"/>
            <a:ext cx="10157460" cy="847725"/>
          </a:xfrm>
        </p:spPr>
        <p:txBody>
          <a:bodyPr/>
          <a:lstStyle/>
          <a:p>
            <a:pPr algn="ctr"/>
            <a:r>
              <a:rPr lang="en-US"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10515" y="476672"/>
            <a:ext cx="11771630" cy="4824536"/>
          </a:xfrm>
        </p:spPr>
        <p:txBody>
          <a:bodyPr>
            <a:normAutofit/>
          </a:bodyPr>
          <a:lstStyle/>
          <a:p>
            <a:pPr marL="0" indent="0">
              <a:buNone/>
            </a:pPr>
            <a:endParaRPr lang="en-US" altLang="en-IN" sz="2400" b="1" dirty="0">
              <a:gradFill>
                <a:gsLst>
                  <a:gs pos="0">
                    <a:srgbClr val="012D86"/>
                  </a:gs>
                  <a:gs pos="100000">
                    <a:srgbClr val="0E2557"/>
                  </a:gs>
                </a:gsLst>
                <a:lin scaled="0"/>
              </a:gradFill>
              <a:latin typeface="Calibri Light" panose="020F0302020204030204" charset="0"/>
              <a:cs typeface="Calibri Light" panose="020F0302020204030204" charset="0"/>
            </a:endParaRPr>
          </a:p>
          <a:p>
            <a:pPr marL="0" indent="0">
              <a:buNone/>
            </a:pPr>
            <a:endParaRPr lang="en-US" altLang="en-IN" sz="2000" b="1" dirty="0">
              <a:gradFill>
                <a:gsLst>
                  <a:gs pos="0">
                    <a:srgbClr val="012D86"/>
                  </a:gs>
                  <a:gs pos="100000">
                    <a:srgbClr val="0E2557"/>
                  </a:gs>
                </a:gsLst>
                <a:lin scaled="0"/>
              </a:gradFill>
              <a:latin typeface="Times New Roman" panose="02020603050405020304" charset="0"/>
              <a:cs typeface="Times New Roman" panose="02020603050405020304" charset="0"/>
            </a:endParaRPr>
          </a:p>
          <a:p>
            <a:pPr marL="0" indent="0">
              <a:buNone/>
            </a:pPr>
            <a:r>
              <a:rPr lang="en-US" altLang="en-IN" sz="2000" b="1" dirty="0">
                <a:gradFill>
                  <a:gsLst>
                    <a:gs pos="0">
                      <a:srgbClr val="012D86"/>
                    </a:gs>
                    <a:gs pos="100000">
                      <a:srgbClr val="0E2557"/>
                    </a:gs>
                  </a:gsLst>
                  <a:lin scaled="0"/>
                </a:gradFill>
                <a:latin typeface="Times New Roman" panose="02020603050405020304" charset="0"/>
                <a:cs typeface="Times New Roman" panose="02020603050405020304" charset="0"/>
              </a:rPr>
              <a:t>[1]</a:t>
            </a:r>
            <a:r>
              <a:rPr lang="en-US" altLang="en-IN" sz="2000" dirty="0">
                <a:gradFill>
                  <a:gsLst>
                    <a:gs pos="0">
                      <a:srgbClr val="012D86"/>
                    </a:gs>
                    <a:gs pos="100000">
                      <a:srgbClr val="0E2557"/>
                    </a:gs>
                  </a:gsLst>
                  <a:lin scaled="0"/>
                </a:gradFill>
                <a:latin typeface="Times New Roman" panose="02020603050405020304" charset="0"/>
                <a:cs typeface="Times New Roman" panose="02020603050405020304" charset="0"/>
              </a:rPr>
              <a:t> John Daniels; Pau Herrero; Pantelis Georgiou  IEEE Journal of Biomedical and Health Informatics ear: 2022 | Volume: 26, Issue: 1 Cited by: Papers (1)</a:t>
            </a:r>
          </a:p>
          <a:p>
            <a:pPr marL="0" indent="0">
              <a:buNone/>
            </a:pPr>
            <a:r>
              <a:rPr lang="en-US" altLang="en-IN" sz="2000" b="1" dirty="0">
                <a:gradFill>
                  <a:gsLst>
                    <a:gs pos="0">
                      <a:srgbClr val="012D86"/>
                    </a:gs>
                    <a:gs pos="100000">
                      <a:srgbClr val="0E2557"/>
                    </a:gs>
                  </a:gsLst>
                  <a:lin scaled="0"/>
                </a:gradFill>
                <a:latin typeface="Times New Roman" panose="02020603050405020304" charset="0"/>
                <a:cs typeface="Times New Roman" panose="02020603050405020304" charset="0"/>
              </a:rPr>
              <a:t>[2]</a:t>
            </a:r>
            <a:r>
              <a:rPr lang="en-US" altLang="en-IN" sz="2000" b="1" dirty="0">
                <a:solidFill>
                  <a:schemeClr val="accent4">
                    <a:lumMod val="75000"/>
                  </a:schemeClr>
                </a:solidFill>
                <a:latin typeface="Times New Roman" panose="02020603050405020304" charset="0"/>
                <a:cs typeface="Times New Roman" panose="02020603050405020304" charset="0"/>
              </a:rPr>
              <a:t> </a:t>
            </a:r>
            <a:r>
              <a:rPr lang="en-US" altLang="en-IN" sz="2000" dirty="0">
                <a:gradFill>
                  <a:gsLst>
                    <a:gs pos="0">
                      <a:srgbClr val="012D86"/>
                    </a:gs>
                    <a:gs pos="100000">
                      <a:srgbClr val="0E2557"/>
                    </a:gs>
                  </a:gsLst>
                  <a:lin scaled="0"/>
                </a:gradFill>
                <a:latin typeface="Times New Roman" panose="02020603050405020304" charset="0"/>
                <a:cs typeface="Times New Roman" panose="02020603050405020304" charset="0"/>
              </a:rPr>
              <a:t>Hoda Nemat; Heydar Khadem; Mohammad R. Eissa; Jackie Elliott;  Mohammed Benaissa IEEE Journal of  Biomedical and Health Informatics Year: 2022 | Volume: 26, Issue: 6 |</a:t>
            </a:r>
          </a:p>
          <a:p>
            <a:pPr marL="0" indent="0">
              <a:buNone/>
            </a:pPr>
            <a:r>
              <a:rPr lang="en-US" altLang="en-IN" sz="2000" b="1" dirty="0">
                <a:gradFill>
                  <a:gsLst>
                    <a:gs pos="0">
                      <a:srgbClr val="012D86"/>
                    </a:gs>
                    <a:gs pos="100000">
                      <a:srgbClr val="0E2557"/>
                    </a:gs>
                  </a:gsLst>
                  <a:lin scaled="0"/>
                </a:gradFill>
                <a:latin typeface="Times New Roman" panose="02020603050405020304" charset="0"/>
                <a:cs typeface="Times New Roman" panose="02020603050405020304" charset="0"/>
              </a:rPr>
              <a:t>[3]</a:t>
            </a:r>
            <a:r>
              <a:rPr lang="en-US" altLang="en-IN" sz="2000" b="1" dirty="0">
                <a:solidFill>
                  <a:schemeClr val="tx2"/>
                </a:solidFill>
                <a:latin typeface="Times New Roman" panose="02020603050405020304" charset="0"/>
                <a:cs typeface="Times New Roman" panose="02020603050405020304" charset="0"/>
              </a:rPr>
              <a:t> </a:t>
            </a:r>
            <a:r>
              <a:rPr lang="en-US" altLang="en-IN" sz="2000" dirty="0">
                <a:gradFill>
                  <a:gsLst>
                    <a:gs pos="0">
                      <a:srgbClr val="012D86"/>
                    </a:gs>
                    <a:gs pos="100000">
                      <a:srgbClr val="0E2557"/>
                    </a:gs>
                  </a:gsLst>
                  <a:lin scaled="0"/>
                </a:gradFill>
                <a:latin typeface="Times New Roman" panose="02020603050405020304" charset="0"/>
                <a:cs typeface="Times New Roman" panose="02020603050405020304" charset="0"/>
              </a:rPr>
              <a:t>Henock M. Deberneh and Intaek Kim . Prediction of Type 2 Diabetes Based on Machine </a:t>
            </a:r>
            <a:r>
              <a:rPr lang="en-IN" sz="2000" dirty="0">
                <a:gradFill>
                  <a:gsLst>
                    <a:gs pos="0">
                      <a:srgbClr val="012D86"/>
                    </a:gs>
                    <a:gs pos="100000">
                      <a:srgbClr val="0E2557"/>
                    </a:gs>
                  </a:gsLst>
                  <a:lin scaled="0"/>
                </a:gradFill>
                <a:latin typeface="Times New Roman" panose="02020603050405020304" charset="0"/>
                <a:cs typeface="Times New Roman" panose="02020603050405020304" charset="0"/>
              </a:rPr>
              <a:t>Learning Algorithm</a:t>
            </a:r>
            <a:r>
              <a:rPr lang="en-US" altLang="en-IN" sz="2000" dirty="0">
                <a:gradFill>
                  <a:gsLst>
                    <a:gs pos="0">
                      <a:srgbClr val="012D86"/>
                    </a:gs>
                    <a:gs pos="100000">
                      <a:srgbClr val="0E2557"/>
                    </a:gs>
                  </a:gsLst>
                  <a:lin scaled="0"/>
                </a:gradFill>
                <a:latin typeface="Times New Roman" panose="02020603050405020304" charset="0"/>
                <a:cs typeface="Times New Roman" panose="02020603050405020304" charset="0"/>
              </a:rPr>
              <a:t> </a:t>
            </a:r>
            <a:r>
              <a:rPr lang="en-IN" sz="2000" dirty="0">
                <a:gradFill>
                  <a:gsLst>
                    <a:gs pos="0">
                      <a:srgbClr val="012D86"/>
                    </a:gs>
                    <a:gs pos="100000">
                      <a:srgbClr val="0E2557"/>
                    </a:gs>
                  </a:gsLst>
                  <a:lin scaled="0"/>
                </a:gradFill>
                <a:latin typeface="Times New Roman" panose="02020603050405020304" charset="0"/>
                <a:cs typeface="Times New Roman" panose="02020603050405020304" charset="0"/>
              </a:rPr>
              <a:t>Int. J. Environ. Res. Public Health 2021, 18, 3317.</a:t>
            </a:r>
            <a:r>
              <a:rPr lang="en-US" altLang="en-IN" sz="2000" dirty="0">
                <a:gradFill>
                  <a:gsLst>
                    <a:gs pos="0">
                      <a:srgbClr val="012D86"/>
                    </a:gs>
                    <a:gs pos="100000">
                      <a:srgbClr val="0E2557"/>
                    </a:gs>
                  </a:gsLst>
                  <a:lin scaled="0"/>
                </a:gradFill>
                <a:latin typeface="Times New Roman" panose="02020603050405020304" charset="0"/>
                <a:cs typeface="Times New Roman" panose="02020603050405020304" charset="0"/>
              </a:rPr>
              <a:t> </a:t>
            </a:r>
            <a:r>
              <a:rPr lang="en-IN" sz="2000" dirty="0">
                <a:gradFill>
                  <a:gsLst>
                    <a:gs pos="0">
                      <a:srgbClr val="012D86"/>
                    </a:gs>
                    <a:gs pos="100000">
                      <a:srgbClr val="0E2557"/>
                    </a:gs>
                  </a:gsLst>
                  <a:lin scaled="0"/>
                </a:gradFill>
                <a:latin typeface="Times New Roman" panose="02020603050405020304" charset="0"/>
                <a:cs typeface="Times New Roman" panose="02020603050405020304" charset="0"/>
              </a:rPr>
              <a:t>https://doi.org/10.3390/ijerph18063317</a:t>
            </a:r>
          </a:p>
          <a:p>
            <a:pPr marL="0" indent="0">
              <a:buNone/>
            </a:pP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rPr>
              <a:t>[4] </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rPr>
              <a:t> (jsparab@unigoa.ac.in) Jivan Parab; Marlon Sequeira; Madhusudan Lanjewar; Caje Pinto; Gourish Naik IEEE Journal of Translational Engineering in Health and Medicine Year: 2021 | Volume: 9 Cited by: Papers (1)</a:t>
            </a:r>
          </a:p>
          <a:p>
            <a:endParaRPr lang="en-IN" sz="2000" b="0" i="0" dirty="0">
              <a:solidFill>
                <a:schemeClr val="tx2"/>
              </a:solidFill>
              <a:effectLst/>
              <a:latin typeface="Times New Roman" panose="02020603050405020304" charset="0"/>
              <a:cs typeface="Times New Roman" panose="02020603050405020304" charset="0"/>
            </a:endParaRPr>
          </a:p>
          <a:p>
            <a:endParaRPr lang="en-IN" b="0" i="0" dirty="0">
              <a:solidFill>
                <a:schemeClr val="tx2"/>
              </a:solidFill>
              <a:effectLst/>
              <a:latin typeface="Roboto" panose="02000000000000000000" pitchFamily="2" charset="0"/>
            </a:endParaRPr>
          </a:p>
          <a:p>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1765"/>
            <a:ext cx="10157460" cy="821055"/>
          </a:xfrm>
        </p:spPr>
        <p:txBody>
          <a:bodyPr/>
          <a:lstStyle/>
          <a:p>
            <a:pPr algn="ctr"/>
            <a:r>
              <a:rPr lang="en-US"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82103" y="332656"/>
            <a:ext cx="11306175" cy="5805170"/>
          </a:xfrm>
        </p:spPr>
        <p:txBody>
          <a:bodyPr>
            <a:normAutofit/>
          </a:bodyPr>
          <a:lstStyle/>
          <a:p>
            <a:endParaRPr lang="en-IN" sz="1600" b="0" i="0" kern="1200" dirty="0">
              <a:solidFill>
                <a:schemeClr val="tx1"/>
              </a:solidFill>
              <a:effectLst/>
              <a:latin typeface="+mn-lt"/>
              <a:ea typeface="+mn-ea"/>
              <a:cs typeface="+mn-cs"/>
            </a:endParaRPr>
          </a:p>
          <a:p>
            <a:pPr marL="0" indent="0">
              <a:buNone/>
            </a:pPr>
            <a:endParaRPr lang="en-US" sz="2000" dirty="0">
              <a:gradFill>
                <a:gsLst>
                  <a:gs pos="0">
                    <a:srgbClr val="012D86"/>
                  </a:gs>
                  <a:gs pos="100000">
                    <a:srgbClr val="0E2557"/>
                  </a:gs>
                </a:gsLst>
                <a:lin scaled="0"/>
              </a:gradFill>
              <a:latin typeface="Calibri Light" panose="020F0302020204030204" charset="0"/>
              <a:cs typeface="Calibri Light" panose="020F0302020204030204" charset="0"/>
              <a:sym typeface="+mn-ea"/>
            </a:endParaRPr>
          </a:p>
          <a:p>
            <a:pPr marL="0" indent="0">
              <a:buNone/>
            </a:pP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[5]</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Usama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Ahmed;Ghassan</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F.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Issa</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Muhammad Adnan Khan;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Shabib</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Aftab;Muhammad</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Farhan Khan;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Raed</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A. T.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Said;Taher</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M. Ghazal </a:t>
            </a:r>
            <a:r>
              <a:rPr lang="en-US" sz="2000" dirty="0" err="1">
                <a:gradFill>
                  <a:gsLst>
                    <a:gs pos="0">
                      <a:srgbClr val="012D86"/>
                    </a:gs>
                    <a:gs pos="100000">
                      <a:srgbClr val="0E2557"/>
                    </a:gs>
                  </a:gsLst>
                  <a:lin scaled="0"/>
                </a:gradFill>
                <a:latin typeface="Times New Roman" panose="02020603050405020304" charset="0"/>
                <a:cs typeface="Times New Roman" panose="02020603050405020304" charset="0"/>
                <a:sym typeface="+mn-ea"/>
              </a:rPr>
              <a:t>Munir</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Ahmad IEEE Access Year: 2022 | Volume: 10 Cited by: Papers (2)</a:t>
            </a:r>
          </a:p>
          <a:p>
            <a:pPr marL="0" indent="0">
              <a:buNone/>
            </a:pP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[6] </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Maryamsadat Shokrekhodaei</a:t>
            </a: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David P. Cistola; Robert C. Roberts; Stella Quinones IEEE Access Year: 2021 Cited by: Papers (6)</a:t>
            </a:r>
            <a:endParaRPr lang="en-US" sz="2000" dirty="0">
              <a:gradFill>
                <a:gsLst>
                  <a:gs pos="0">
                    <a:srgbClr val="012D86"/>
                  </a:gs>
                  <a:gs pos="100000">
                    <a:srgbClr val="0E2557"/>
                  </a:gs>
                </a:gsLst>
                <a:lin scaled="0"/>
              </a:gradFill>
              <a:latin typeface="Times New Roman" panose="02020603050405020304" charset="0"/>
              <a:cs typeface="Times New Roman" panose="02020603050405020304" charset="0"/>
            </a:endParaRPr>
          </a:p>
          <a:p>
            <a:pPr marL="0" indent="0">
              <a:buNone/>
            </a:pPr>
            <a:r>
              <a:rPr lang="en-US" altLang="en-IN" sz="2000" b="1" i="0" kern="1200" dirty="0">
                <a:gradFill>
                  <a:gsLst>
                    <a:gs pos="0">
                      <a:srgbClr val="012D86"/>
                    </a:gs>
                    <a:gs pos="100000">
                      <a:srgbClr val="0E2557"/>
                    </a:gs>
                  </a:gsLst>
                  <a:lin scaled="0"/>
                </a:gradFill>
                <a:effectLst/>
                <a:latin typeface="Times New Roman" panose="02020603050405020304" charset="0"/>
                <a:ea typeface="+mn-ea"/>
                <a:cs typeface="Times New Roman" panose="02020603050405020304" charset="0"/>
              </a:rPr>
              <a:t>[7] </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Egidio Gomes Filho; Plácido Rogério Pinheiro; Mirian Caliope Dantas Pinheiro; Luciano Comin Nunes; Luiza Barcelos Gualberto Gomes IEEE Access Cited by: Papers (9)</a:t>
            </a:r>
            <a:endParaRPr lang="en-US" altLang="en-IN" sz="2000" b="0" i="0" kern="1200" dirty="0">
              <a:gradFill>
                <a:gsLst>
                  <a:gs pos="0">
                    <a:srgbClr val="012D86"/>
                  </a:gs>
                  <a:gs pos="100000">
                    <a:srgbClr val="0E2557"/>
                  </a:gs>
                </a:gsLst>
                <a:lin scaled="0"/>
              </a:gradFill>
              <a:effectLst/>
              <a:latin typeface="Times New Roman" panose="02020603050405020304" charset="0"/>
              <a:ea typeface="+mn-ea"/>
              <a:cs typeface="Times New Roman" panose="02020603050405020304" charset="0"/>
            </a:endParaRPr>
          </a:p>
          <a:p>
            <a:pPr marL="0" indent="0">
              <a:buNone/>
            </a:pP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rPr>
              <a:t>[8]</a:t>
            </a:r>
            <a:r>
              <a:rPr lang="en-US" sz="2000" dirty="0">
                <a:gradFill>
                  <a:gsLst>
                    <a:gs pos="0">
                      <a:srgbClr val="012D86"/>
                    </a:gs>
                    <a:gs pos="100000">
                      <a:srgbClr val="0E2557"/>
                    </a:gs>
                  </a:gsLst>
                  <a:lin scaled="0"/>
                </a:gradFill>
                <a:latin typeface="Times New Roman" panose="02020603050405020304" charset="0"/>
                <a:cs typeface="Times New Roman" panose="02020603050405020304" charset="0"/>
              </a:rPr>
              <a:t> G. Geetha, K.Mohana Prasad, Prediction of Diabetics using Machine Learning International Journal of Recent Technology and Engineering (IJRTE) ISSN: 2277-3878, Volume-8 Issue-5, January 2020  </a:t>
            </a:r>
          </a:p>
          <a:p>
            <a:pPr marL="0" indent="0">
              <a:buNone/>
            </a:pPr>
            <a:endParaRPr lang="en-US" sz="2000"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sym typeface="+mn-ea"/>
              </a:rPr>
              <a:t> </a:t>
            </a:r>
            <a:r>
              <a:rPr lang="en-US" b="1" u="sng" dirty="0">
                <a:latin typeface="Times New Roman" panose="02020603050405020304" pitchFamily="18" charset="0"/>
                <a:cs typeface="Times New Roman" panose="02020603050405020304" pitchFamily="18" charset="0"/>
                <a:sym typeface="+mn-ea"/>
              </a:rPr>
              <a:t>REFERENCES</a:t>
            </a:r>
            <a:r>
              <a:rPr lang="en-US" b="1" u="sng" dirty="0">
                <a:latin typeface="Times New Roman" panose="02020603050405020304" pitchFamily="18" charset="0"/>
                <a:cs typeface="Times New Roman" panose="02020603050405020304" pitchFamily="18" charset="0"/>
              </a:rPr>
              <a:t/>
            </a:r>
            <a:br>
              <a:rPr lang="en-US" b="1" u="sng"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940" y="1189990"/>
            <a:ext cx="11494135" cy="5302885"/>
          </a:xfrm>
        </p:spPr>
        <p:txBody>
          <a:bodyPr/>
          <a:lstStyle/>
          <a:p>
            <a:pPr marL="0" indent="0">
              <a:buNone/>
            </a:pPr>
            <a:r>
              <a:rPr lang="en-US" sz="2000" b="1" dirty="0">
                <a:latin typeface="Times New Roman" panose="02020603050405020304" charset="0"/>
                <a:cs typeface="Times New Roman" panose="02020603050405020304" charset="0"/>
              </a:rPr>
              <a:t>[9]</a:t>
            </a:r>
            <a:r>
              <a:rPr lang="en-US" sz="2000" dirty="0">
                <a:latin typeface="Times New Roman" panose="02020603050405020304" charset="0"/>
                <a:cs typeface="Times New Roman" panose="02020603050405020304" charset="0"/>
              </a:rPr>
              <a:t> Daniels, John, Pau Herrero, and </a:t>
            </a:r>
            <a:r>
              <a:rPr lang="en-US" sz="2000" dirty="0" err="1">
                <a:latin typeface="Times New Roman" panose="02020603050405020304" charset="0"/>
                <a:cs typeface="Times New Roman" panose="02020603050405020304" charset="0"/>
              </a:rPr>
              <a:t>Pantelis</a:t>
            </a:r>
            <a:r>
              <a:rPr lang="en-US" sz="2000" dirty="0">
                <a:latin typeface="Times New Roman" panose="02020603050405020304" charset="0"/>
                <a:cs typeface="Times New Roman" panose="02020603050405020304" charset="0"/>
              </a:rPr>
              <a:t> Georgiou. "A Multitask Learning Approach to Personalized Blood Glucose Prediction." IEEE Journal of Biomedical and Health Informatics 26, no.1(2021): 436-445.</a:t>
            </a:r>
          </a:p>
          <a:p>
            <a:pPr marL="0" indent="0">
              <a:buNone/>
            </a:pPr>
            <a:r>
              <a:rPr lang="en-US" sz="2000" b="1" dirty="0">
                <a:latin typeface="Times New Roman" panose="02020603050405020304" charset="0"/>
                <a:cs typeface="Times New Roman" panose="02020603050405020304" charset="0"/>
              </a:rPr>
              <a:t>[10]</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Nemat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Hoda</a:t>
            </a:r>
            <a:r>
              <a:rPr lang="en-US" sz="2000" dirty="0">
                <a:latin typeface="Times New Roman" panose="02020603050405020304" charset="0"/>
                <a:cs typeface="Times New Roman" panose="02020603050405020304" charset="0"/>
              </a:rPr>
              <a:t>, Heydar </a:t>
            </a:r>
            <a:r>
              <a:rPr lang="en-US" sz="2000" dirty="0" err="1">
                <a:latin typeface="Times New Roman" panose="02020603050405020304" charset="0"/>
                <a:cs typeface="Times New Roman" panose="02020603050405020304" charset="0"/>
              </a:rPr>
              <a:t>Khadem</a:t>
            </a:r>
            <a:r>
              <a:rPr lang="en-US" sz="2000" dirty="0">
                <a:latin typeface="Times New Roman" panose="02020603050405020304" charset="0"/>
                <a:cs typeface="Times New Roman" panose="02020603050405020304" charset="0"/>
              </a:rPr>
              <a:t>, Mohammad R. </a:t>
            </a:r>
            <a:r>
              <a:rPr lang="en-US" sz="2000" dirty="0" err="1">
                <a:latin typeface="Times New Roman" panose="02020603050405020304" charset="0"/>
                <a:cs typeface="Times New Roman" panose="02020603050405020304" charset="0"/>
              </a:rPr>
              <a:t>Eissa</a:t>
            </a:r>
            <a:r>
              <a:rPr lang="en-US" sz="2000" dirty="0">
                <a:latin typeface="Times New Roman" panose="02020603050405020304" charset="0"/>
                <a:cs typeface="Times New Roman" panose="02020603050405020304" charset="0"/>
              </a:rPr>
              <a:t>, Jackie Elliott, and Mohammed </a:t>
            </a:r>
            <a:r>
              <a:rPr lang="en-US" sz="2000" dirty="0" err="1">
                <a:latin typeface="Times New Roman" panose="02020603050405020304" charset="0"/>
                <a:cs typeface="Times New Roman" panose="02020603050405020304" charset="0"/>
              </a:rPr>
              <a:t>Benaissa</a:t>
            </a:r>
            <a:r>
              <a:rPr lang="en-US" sz="2000" dirty="0">
                <a:latin typeface="Times New Roman" panose="02020603050405020304" charset="0"/>
                <a:cs typeface="Times New Roman" panose="02020603050405020304" charset="0"/>
              </a:rPr>
              <a:t>. "Blood Glucose Level Prediction: Advanced Deep-Ensemble Learning Approach." IEEE Journal of Biomedical and Health Informatics (2022).</a:t>
            </a:r>
          </a:p>
          <a:p>
            <a:pPr marL="0" indent="0">
              <a:buNone/>
            </a:pPr>
            <a:r>
              <a:rPr lang="en-US" sz="2000" b="1" dirty="0">
                <a:latin typeface="Times New Roman" panose="02020603050405020304" charset="0"/>
                <a:cs typeface="Times New Roman" panose="02020603050405020304" charset="0"/>
              </a:rPr>
              <a:t>[11] </a:t>
            </a:r>
            <a:r>
              <a:rPr lang="en-US" sz="2000" dirty="0" err="1">
                <a:latin typeface="Times New Roman" panose="02020603050405020304" charset="0"/>
                <a:cs typeface="Times New Roman" panose="02020603050405020304" charset="0"/>
              </a:rPr>
              <a:t>Tašić</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Jelena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György</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Eigner</a:t>
            </a:r>
            <a:r>
              <a:rPr lang="en-US" sz="2000" dirty="0">
                <a:latin typeface="Times New Roman" panose="02020603050405020304" charset="0"/>
                <a:cs typeface="Times New Roman" panose="02020603050405020304" charset="0"/>
              </a:rPr>
              <a:t>, and </a:t>
            </a:r>
            <a:r>
              <a:rPr lang="en-US" sz="2000" dirty="0" err="1">
                <a:latin typeface="Times New Roman" panose="02020603050405020304" charset="0"/>
                <a:cs typeface="Times New Roman" panose="02020603050405020304" charset="0"/>
              </a:rPr>
              <a:t>Levente</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Kovács</a:t>
            </a:r>
            <a:r>
              <a:rPr lang="en-US" sz="2000" dirty="0">
                <a:latin typeface="Times New Roman" panose="02020603050405020304" charset="0"/>
                <a:cs typeface="Times New Roman" panose="02020603050405020304" charset="0"/>
              </a:rPr>
              <a:t>. "Review of Algorithms for Improving Control of Blood Glucose Levels." In 2020 IEEE 18th International Symposium on Intelligent Systems and Informatics (SISY), pp. 179-184. IEEE, 2020</a:t>
            </a:r>
          </a:p>
          <a:p>
            <a:pPr marL="0" indent="0">
              <a:buNone/>
            </a:pPr>
            <a:r>
              <a:rPr lang="en-US" sz="2000" b="1" dirty="0">
                <a:latin typeface="Times New Roman" panose="02020603050405020304" charset="0"/>
                <a:cs typeface="Times New Roman" panose="02020603050405020304" charset="0"/>
              </a:rPr>
              <a:t>[12]</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Beneyto</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Aleix</a:t>
            </a:r>
            <a:r>
              <a:rPr lang="en-US" sz="2000" dirty="0">
                <a:latin typeface="Times New Roman" panose="02020603050405020304" charset="0"/>
                <a:cs typeface="Times New Roman" panose="02020603050405020304" charset="0"/>
              </a:rPr>
              <a:t>, Arthur </a:t>
            </a:r>
            <a:r>
              <a:rPr lang="en-US" sz="2000" dirty="0" err="1">
                <a:latin typeface="Times New Roman" panose="02020603050405020304" charset="0"/>
                <a:cs typeface="Times New Roman" panose="02020603050405020304" charset="0"/>
              </a:rPr>
              <a:t>Bertachi</a:t>
            </a:r>
            <a:r>
              <a:rPr lang="en-US" sz="2000" dirty="0">
                <a:latin typeface="Times New Roman" panose="02020603050405020304" charset="0"/>
                <a:cs typeface="Times New Roman" panose="02020603050405020304" charset="0"/>
              </a:rPr>
              <a:t>, Jorge </a:t>
            </a:r>
            <a:r>
              <a:rPr lang="en-US" sz="2000" dirty="0" err="1">
                <a:latin typeface="Times New Roman" panose="02020603050405020304" charset="0"/>
                <a:cs typeface="Times New Roman" panose="02020603050405020304" charset="0"/>
              </a:rPr>
              <a:t>Bondia</a:t>
            </a:r>
            <a:r>
              <a:rPr lang="en-US" sz="2000" dirty="0">
                <a:latin typeface="Times New Roman" panose="02020603050405020304" charset="0"/>
                <a:cs typeface="Times New Roman" panose="02020603050405020304" charset="0"/>
              </a:rPr>
              <a:t>, and </a:t>
            </a:r>
            <a:r>
              <a:rPr lang="en-US" sz="2000" dirty="0" err="1">
                <a:latin typeface="Times New Roman" panose="02020603050405020304" charset="0"/>
                <a:cs typeface="Times New Roman" panose="02020603050405020304" charset="0"/>
              </a:rPr>
              <a:t>Josep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Vehi</a:t>
            </a:r>
            <a:r>
              <a:rPr lang="en-US" sz="2000" dirty="0">
                <a:latin typeface="Times New Roman" panose="02020603050405020304" charset="0"/>
                <a:cs typeface="Times New Roman" panose="02020603050405020304" charset="0"/>
              </a:rPr>
              <a:t>. "A new blood glucose control scheme for unannounced exercise in type 1 diabetic subjects." IEEE Transactions on Control Systems Technology 28, no. 2 (2018): 593-600</a:t>
            </a:r>
            <a:r>
              <a:rPr lang="en-US" sz="2000" dirty="0" smtClean="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697" y="116632"/>
            <a:ext cx="10157460" cy="728980"/>
          </a:xfrm>
        </p:spPr>
        <p:txBody>
          <a:bodyPr>
            <a:noAutofit/>
          </a:bodyPr>
          <a:lstStyle/>
          <a:p>
            <a:pPr algn="ctr"/>
            <a:r>
              <a:rPr lang="en-US" b="1" dirty="0"/>
              <a:t>         </a:t>
            </a:r>
            <a:r>
              <a:rPr lang="en-US" b="1" dirty="0">
                <a:latin typeface="Times New Roman" panose="02020603050405020304" charset="0"/>
                <a:cs typeface="Times New Roman" panose="02020603050405020304" charset="0"/>
              </a:rPr>
              <a:t> </a:t>
            </a:r>
            <a:br>
              <a:rPr lang="en-US" b="1" dirty="0">
                <a:latin typeface="Times New Roman" panose="02020603050405020304" charset="0"/>
                <a:cs typeface="Times New Roman" panose="02020603050405020304" charset="0"/>
              </a:rPr>
            </a:br>
            <a:r>
              <a:rPr lang="en-US" b="1" dirty="0">
                <a:latin typeface="Times New Roman" panose="02020603050405020304" charset="0"/>
                <a:cs typeface="Times New Roman" panose="02020603050405020304" charset="0"/>
              </a:rPr>
              <a:t/>
            </a:r>
            <a:br>
              <a:rPr lang="en-US" b="1" dirty="0">
                <a:latin typeface="Times New Roman" panose="02020603050405020304" charset="0"/>
                <a:cs typeface="Times New Roman" panose="02020603050405020304" charset="0"/>
              </a:rPr>
            </a:br>
            <a:r>
              <a:rPr lang="en-US" b="1" dirty="0">
                <a:latin typeface="Times New Roman" panose="02020603050405020304" charset="0"/>
                <a:cs typeface="Times New Roman" panose="02020603050405020304" charset="0"/>
              </a:rPr>
              <a:t/>
            </a:r>
            <a:br>
              <a:rPr lang="en-US" b="1" dirty="0">
                <a:latin typeface="Times New Roman" panose="02020603050405020304" charset="0"/>
                <a:cs typeface="Times New Roman" panose="02020603050405020304" charset="0"/>
              </a:rPr>
            </a:br>
            <a:r>
              <a:rPr lang="en-US" b="1" u="sng"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467360" y="1290320"/>
            <a:ext cx="11494135" cy="4461510"/>
          </a:xfrm>
        </p:spPr>
        <p:txBody>
          <a:bodyPr>
            <a:normAutofit/>
          </a:bodyPr>
          <a:lstStyle/>
          <a:p>
            <a:pPr>
              <a:buFont typeface="Wingdings" panose="05000000000000000000" pitchFamily="2" charset="2"/>
              <a:buChar char="q"/>
            </a:pPr>
            <a:r>
              <a:rPr lang="en-US" sz="2000" dirty="0">
                <a:solidFill>
                  <a:schemeClr val="tx1"/>
                </a:solidFill>
                <a:latin typeface="Times New Roman" panose="02020603050405020304" charset="0"/>
                <a:cs typeface="Times New Roman" panose="02020603050405020304" charset="0"/>
                <a:sym typeface="+mn-ea"/>
              </a:rPr>
              <a:t>Diabetes is a chronic, fatal condition. One of the biggest, most widespread chronic metabolic illnesses in the world. It is a disorder that develops when the body has excessive blood sugar levels. According to a World Health Organization estimate, it had impacted 422 million people globally (WHO).</a:t>
            </a:r>
          </a:p>
          <a:p>
            <a:pPr>
              <a:buFont typeface="Wingdings" panose="05000000000000000000" pitchFamily="2" charset="2"/>
              <a:buChar char="q"/>
            </a:pPr>
            <a:r>
              <a:rPr lang="en-US" sz="2000" dirty="0">
                <a:solidFill>
                  <a:schemeClr val="tx1"/>
                </a:solidFill>
                <a:latin typeface="Times New Roman" panose="02020603050405020304" charset="0"/>
                <a:cs typeface="Times New Roman" panose="02020603050405020304" charset="0"/>
                <a:sym typeface="+mn-ea"/>
              </a:rPr>
              <a:t>Diabetes comes in two varieties: Type-1 and Type-2. When the pancreas is attacked by type 1 diabetes, it can no longer produce insulin for the body. Relative insulin deficit in type 2 diabetes is produced by impaired pancreatic cells and insulin resistance in target organs.</a:t>
            </a:r>
          </a:p>
          <a:p>
            <a:pPr algn="l">
              <a:buFont typeface="Wingdings" panose="05000000000000000000" pitchFamily="2" charset="2"/>
              <a:buChar char="q"/>
            </a:pPr>
            <a:r>
              <a:rPr lang="en-US" sz="2000" dirty="0">
                <a:solidFill>
                  <a:schemeClr val="tx1"/>
                </a:solidFill>
                <a:latin typeface="Times New Roman" panose="02020603050405020304" charset="0"/>
                <a:cs typeface="Times New Roman" panose="02020603050405020304" charset="0"/>
              </a:rPr>
              <a:t> Large amounts of subject-specific data are costly and challenging to get, which presents a typical challenge in the field of glucose prediction.</a:t>
            </a:r>
          </a:p>
          <a:p>
            <a:pPr algn="l">
              <a:buFont typeface="Wingdings" panose="05000000000000000000" pitchFamily="2" charset="2"/>
              <a:buChar char="q"/>
            </a:pPr>
            <a:r>
              <a:rPr lang="en-US" sz="2000" dirty="0">
                <a:solidFill>
                  <a:schemeClr val="tx1"/>
                </a:solidFill>
                <a:latin typeface="Times New Roman" panose="02020603050405020304" charset="0"/>
                <a:cs typeface="Times New Roman" panose="02020603050405020304" charset="0"/>
              </a:rPr>
              <a:t> For the prediction of diabetes, researchers analysed a wide range of diverse datasets. A suitable dataset with the requisite features for both training and validation is required for ML-based frameworks.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76536"/>
          </a:xfrm>
        </p:spPr>
        <p:txBody>
          <a:bodyPr/>
          <a:lstStyle/>
          <a:p>
            <a:pPr algn="ctr"/>
            <a:r>
              <a:rPr lang="en-US" b="1" u="sng" dirty="0">
                <a:latin typeface="Times New Roman" panose="02020603050405020304" pitchFamily="18" charset="0"/>
                <a:cs typeface="Times New Roman" panose="02020603050405020304" pitchFamily="18" charset="0"/>
                <a:sym typeface="+mn-ea"/>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5625" y="1701800"/>
            <a:ext cx="11320780" cy="4699000"/>
          </a:xfrm>
        </p:spPr>
        <p:txBody>
          <a:bodyPr/>
          <a:lstStyle/>
          <a:p>
            <a:pPr marL="0" indent="0">
              <a:buNone/>
            </a:pPr>
            <a:r>
              <a:rPr lang="en-US" sz="2000" b="1" dirty="0">
                <a:latin typeface="Times New Roman" panose="02020603050405020304" charset="0"/>
                <a:cs typeface="Times New Roman" panose="02020603050405020304" charset="0"/>
              </a:rPr>
              <a:t>[13]</a:t>
            </a:r>
            <a:r>
              <a:rPr lang="en-US" sz="2000" dirty="0">
                <a:latin typeface="Times New Roman" panose="02020603050405020304" charset="0"/>
                <a:cs typeface="Times New Roman" panose="02020603050405020304" charset="0"/>
              </a:rPr>
              <a:t> Ahmed, Usama, </a:t>
            </a:r>
            <a:r>
              <a:rPr lang="en-US" sz="2000" dirty="0" err="1">
                <a:latin typeface="Times New Roman" panose="02020603050405020304" charset="0"/>
                <a:cs typeface="Times New Roman" panose="02020603050405020304" charset="0"/>
              </a:rPr>
              <a:t>Ghassan</a:t>
            </a:r>
            <a:r>
              <a:rPr lang="en-US" sz="2000" dirty="0">
                <a:latin typeface="Times New Roman" panose="02020603050405020304" charset="0"/>
                <a:cs typeface="Times New Roman" panose="02020603050405020304" charset="0"/>
              </a:rPr>
              <a:t> F. </a:t>
            </a:r>
            <a:r>
              <a:rPr lang="en-US" sz="2000" dirty="0" err="1">
                <a:latin typeface="Times New Roman" panose="02020603050405020304" charset="0"/>
                <a:cs typeface="Times New Roman" panose="02020603050405020304" charset="0"/>
              </a:rPr>
              <a:t>Issa</a:t>
            </a:r>
            <a:r>
              <a:rPr lang="en-US" sz="2000" dirty="0">
                <a:latin typeface="Times New Roman" panose="02020603050405020304" charset="0"/>
                <a:cs typeface="Times New Roman" panose="02020603050405020304" charset="0"/>
              </a:rPr>
              <a:t>, Muhammad Adnan Khan, </a:t>
            </a:r>
            <a:r>
              <a:rPr lang="en-US" sz="2000" dirty="0" err="1">
                <a:latin typeface="Times New Roman" panose="02020603050405020304" charset="0"/>
                <a:cs typeface="Times New Roman" panose="02020603050405020304" charset="0"/>
              </a:rPr>
              <a:t>Shabib</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Aftab</a:t>
            </a:r>
            <a:r>
              <a:rPr lang="en-US" sz="2000" dirty="0">
                <a:latin typeface="Times New Roman" panose="02020603050405020304" charset="0"/>
                <a:cs typeface="Times New Roman" panose="02020603050405020304" charset="0"/>
              </a:rPr>
              <a:t>, Muhammad Farhan Khan, </a:t>
            </a:r>
            <a:r>
              <a:rPr lang="en-US" sz="2000" dirty="0" err="1">
                <a:latin typeface="Times New Roman" panose="02020603050405020304" charset="0"/>
                <a:cs typeface="Times New Roman" panose="02020603050405020304" charset="0"/>
              </a:rPr>
              <a:t>Raed</a:t>
            </a:r>
            <a:r>
              <a:rPr lang="en-US" sz="2000" dirty="0">
                <a:latin typeface="Times New Roman" panose="02020603050405020304" charset="0"/>
                <a:cs typeface="Times New Roman" panose="02020603050405020304" charset="0"/>
              </a:rPr>
              <a:t> AT Said, </a:t>
            </a:r>
            <a:r>
              <a:rPr lang="en-US" sz="2000" dirty="0" err="1">
                <a:latin typeface="Times New Roman" panose="02020603050405020304" charset="0"/>
                <a:cs typeface="Times New Roman" panose="02020603050405020304" charset="0"/>
              </a:rPr>
              <a:t>Taher</a:t>
            </a:r>
            <a:r>
              <a:rPr lang="en-US" sz="2000" dirty="0">
                <a:latin typeface="Times New Roman" panose="02020603050405020304" charset="0"/>
                <a:cs typeface="Times New Roman" panose="02020603050405020304" charset="0"/>
              </a:rPr>
              <a:t> M. Ghazal, and </a:t>
            </a:r>
            <a:r>
              <a:rPr lang="en-US" sz="2000" dirty="0" err="1">
                <a:latin typeface="Times New Roman" panose="02020603050405020304" charset="0"/>
                <a:cs typeface="Times New Roman" panose="02020603050405020304" charset="0"/>
              </a:rPr>
              <a:t>Munir</a:t>
            </a:r>
            <a:r>
              <a:rPr lang="en-US" sz="2000" dirty="0">
                <a:latin typeface="Times New Roman" panose="02020603050405020304" charset="0"/>
                <a:cs typeface="Times New Roman" panose="02020603050405020304" charset="0"/>
              </a:rPr>
              <a:t> Ahmad. "Prediction of diabetes empowered with fused machine learning." IEEE Access 10 (2022): 8529-8538.</a:t>
            </a:r>
          </a:p>
          <a:p>
            <a:pPr marL="0" indent="0">
              <a:buNone/>
            </a:pPr>
            <a:r>
              <a:rPr lang="en-US" sz="2000" b="1" dirty="0" smtClean="0">
                <a:latin typeface="Times New Roman" panose="02020603050405020304" charset="0"/>
                <a:cs typeface="Times New Roman" panose="02020603050405020304" charset="0"/>
              </a:rPr>
              <a:t>[</a:t>
            </a:r>
            <a:r>
              <a:rPr lang="en-US" sz="2000" b="1" dirty="0">
                <a:latin typeface="Times New Roman" panose="02020603050405020304" charset="0"/>
                <a:cs typeface="Times New Roman" panose="02020603050405020304" charset="0"/>
              </a:rPr>
              <a:t>14] </a:t>
            </a:r>
            <a:r>
              <a:rPr lang="en-US" sz="2000" dirty="0" err="1">
                <a:latin typeface="Times New Roman" panose="02020603050405020304" charset="0"/>
                <a:cs typeface="Times New Roman" panose="02020603050405020304" charset="0"/>
              </a:rPr>
              <a:t>Aliberti</a:t>
            </a:r>
            <a:r>
              <a:rPr lang="en-US" sz="2000" dirty="0">
                <a:latin typeface="Times New Roman" panose="02020603050405020304" charset="0"/>
                <a:cs typeface="Times New Roman" panose="02020603050405020304" charset="0"/>
              </a:rPr>
              <a:t>, Alessandro, Irene </a:t>
            </a:r>
            <a:r>
              <a:rPr lang="en-US" sz="2000" dirty="0" err="1">
                <a:latin typeface="Times New Roman" panose="02020603050405020304" charset="0"/>
                <a:cs typeface="Times New Roman" panose="02020603050405020304" charset="0"/>
              </a:rPr>
              <a:t>Pupillo</a:t>
            </a:r>
            <a:r>
              <a:rPr lang="en-US" sz="2000" dirty="0">
                <a:latin typeface="Times New Roman" panose="02020603050405020304" charset="0"/>
                <a:cs typeface="Times New Roman" panose="02020603050405020304" charset="0"/>
              </a:rPr>
              <a:t>, Stefano </a:t>
            </a:r>
            <a:r>
              <a:rPr lang="en-US" sz="2000" dirty="0" err="1">
                <a:latin typeface="Times New Roman" panose="02020603050405020304" charset="0"/>
                <a:cs typeface="Times New Roman" panose="02020603050405020304" charset="0"/>
              </a:rPr>
              <a:t>Terna</a:t>
            </a:r>
            <a:r>
              <a:rPr lang="en-US" sz="2000" dirty="0">
                <a:latin typeface="Times New Roman" panose="02020603050405020304" charset="0"/>
                <a:cs typeface="Times New Roman" panose="02020603050405020304" charset="0"/>
              </a:rPr>
              <a:t>, Enrico </a:t>
            </a:r>
            <a:r>
              <a:rPr lang="en-US" sz="2000" dirty="0" err="1">
                <a:latin typeface="Times New Roman" panose="02020603050405020304" charset="0"/>
                <a:cs typeface="Times New Roman" panose="02020603050405020304" charset="0"/>
              </a:rPr>
              <a:t>Macii</a:t>
            </a:r>
            <a:r>
              <a:rPr lang="en-US" sz="2000" dirty="0">
                <a:latin typeface="Times New Roman" panose="02020603050405020304" charset="0"/>
                <a:cs typeface="Times New Roman" panose="02020603050405020304" charset="0"/>
              </a:rPr>
              <a:t>, Santa Di </a:t>
            </a:r>
            <a:r>
              <a:rPr lang="en-US" sz="2000" dirty="0" err="1">
                <a:latin typeface="Times New Roman" panose="02020603050405020304" charset="0"/>
                <a:cs typeface="Times New Roman" panose="02020603050405020304" charset="0"/>
              </a:rPr>
              <a:t>Cataldo</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Edoardo</a:t>
            </a:r>
            <a:r>
              <a:rPr lang="en-US" sz="2000" dirty="0">
                <a:latin typeface="Times New Roman" panose="02020603050405020304" charset="0"/>
                <a:cs typeface="Times New Roman" panose="02020603050405020304" charset="0"/>
              </a:rPr>
              <a:t> Patti, and Andrea </a:t>
            </a:r>
            <a:r>
              <a:rPr lang="en-US" sz="2000" dirty="0" err="1">
                <a:latin typeface="Times New Roman" panose="02020603050405020304" charset="0"/>
                <a:cs typeface="Times New Roman" panose="02020603050405020304" charset="0"/>
              </a:rPr>
              <a:t>Acquaviva</a:t>
            </a:r>
            <a:r>
              <a:rPr lang="en-US" sz="2000" dirty="0">
                <a:latin typeface="Times New Roman" panose="02020603050405020304" charset="0"/>
                <a:cs typeface="Times New Roman" panose="02020603050405020304" charset="0"/>
              </a:rPr>
              <a:t>. "A multi-patient data-driven approach to blood glucose prediction." IEEE Access 7 (2019): 69311-69325.</a:t>
            </a:r>
          </a:p>
          <a:p>
            <a:pPr marL="0" indent="0">
              <a:buNone/>
            </a:pPr>
            <a:r>
              <a:rPr lang="en-US" sz="2000" b="1" dirty="0">
                <a:latin typeface="Times New Roman" panose="02020603050405020304" charset="0"/>
                <a:cs typeface="Times New Roman" panose="02020603050405020304" charset="0"/>
              </a:rPr>
              <a:t>[15] </a:t>
            </a:r>
            <a:r>
              <a:rPr lang="en-US" sz="2000" dirty="0" err="1">
                <a:latin typeface="Times New Roman" panose="02020603050405020304" charset="0"/>
                <a:cs typeface="Times New Roman" panose="02020603050405020304" charset="0"/>
              </a:rPr>
              <a:t>Jia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Liyan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Zhiping</a:t>
            </a:r>
            <a:r>
              <a:rPr lang="en-US" sz="2000" dirty="0">
                <a:latin typeface="Times New Roman" panose="02020603050405020304" charset="0"/>
                <a:cs typeface="Times New Roman" panose="02020603050405020304" charset="0"/>
              </a:rPr>
              <a:t> Wang, </a:t>
            </a:r>
            <a:r>
              <a:rPr lang="en-US" sz="2000" dirty="0" err="1">
                <a:latin typeface="Times New Roman" panose="02020603050405020304" charset="0"/>
                <a:cs typeface="Times New Roman" panose="02020603050405020304" charset="0"/>
              </a:rPr>
              <a:t>Siqi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Lv</a:t>
            </a:r>
            <a:r>
              <a:rPr lang="en-US" sz="2000" dirty="0">
                <a:latin typeface="Times New Roman" panose="02020603050405020304" charset="0"/>
                <a:cs typeface="Times New Roman" panose="02020603050405020304" charset="0"/>
              </a:rPr>
              <a:t>, and </a:t>
            </a:r>
            <a:r>
              <a:rPr lang="en-US" sz="2000" dirty="0" err="1">
                <a:latin typeface="Times New Roman" panose="02020603050405020304" charset="0"/>
                <a:cs typeface="Times New Roman" panose="02020603050405020304" charset="0"/>
              </a:rPr>
              <a:t>Zhaohui</a:t>
            </a:r>
            <a:r>
              <a:rPr lang="en-US" sz="2000" dirty="0">
                <a:latin typeface="Times New Roman" panose="02020603050405020304" charset="0"/>
                <a:cs typeface="Times New Roman" panose="02020603050405020304" charset="0"/>
              </a:rPr>
              <a:t> Xu. "PE_DIM: An Efficient Probabilistic Ensemble Classification Algorithm for Diabetes Handling Class Imbalance Missing Values." IEEE Access 10 (2022): 107459-107476.</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sz="4400"/>
              <a:t>         </a:t>
            </a:r>
          </a:p>
          <a:p>
            <a:pPr marL="0" indent="0">
              <a:buNone/>
            </a:pPr>
            <a:r>
              <a:rPr lang="en-US" sz="4400"/>
              <a:t>         </a:t>
            </a:r>
            <a:endParaRPr lang="en-US" sz="6000" b="1" u="sng"/>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pic>
        <p:nvPicPr>
          <p:cNvPr id="5" name="Content Placeholder 4" descr="thank-you-vector-background"/>
          <p:cNvPicPr>
            <a:picLocks noGrp="1" noChangeAspect="1"/>
          </p:cNvPicPr>
          <p:nvPr>
            <p:ph sz="half" idx="2"/>
          </p:nvPr>
        </p:nvPicPr>
        <p:blipFill>
          <a:blip r:embed="rId2"/>
          <a:stretch>
            <a:fillRect/>
          </a:stretch>
        </p:blipFill>
        <p:spPr>
          <a:xfrm>
            <a:off x="2710036" y="1446262"/>
            <a:ext cx="6553835" cy="3741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76536"/>
          </a:xfrm>
        </p:spPr>
        <p:txBody>
          <a:bodyPr>
            <a:normAutofit/>
          </a:bodyPr>
          <a:lstStyle/>
          <a:p>
            <a:pPr algn="ctr"/>
            <a:r>
              <a:rPr lang="en-US" b="1" u="sng" dirty="0" smtClean="0">
                <a:latin typeface="Times New Roman" panose="02020603050405020304" pitchFamily="18" charset="0"/>
                <a:cs typeface="Times New Roman" panose="02020603050405020304" pitchFamily="18" charset="0"/>
              </a:rPr>
              <a:t>MOTIVATION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484784"/>
            <a:ext cx="10157460" cy="4829175"/>
          </a:xfrm>
        </p:spPr>
        <p:txBody>
          <a:bodyPr/>
          <a:lstStyle/>
          <a:p>
            <a:pPr marL="0" indent="0">
              <a:buNone/>
            </a:pPr>
            <a:r>
              <a:rPr lang="en-US" dirty="0">
                <a:effectLst/>
                <a:latin typeface="Times New Roman" panose="02020603050405020304" charset="0"/>
                <a:cs typeface="Times New Roman" panose="02020603050405020304" charset="0"/>
              </a:rPr>
              <a:t>The purpose of choosing this </a:t>
            </a:r>
            <a:r>
              <a:rPr lang="en-US" dirty="0" smtClean="0">
                <a:effectLst/>
                <a:latin typeface="Times New Roman" panose="02020603050405020304" charset="0"/>
                <a:cs typeface="Times New Roman" panose="02020603050405020304" charset="0"/>
              </a:rPr>
              <a:t>domain </a:t>
            </a:r>
            <a:r>
              <a:rPr lang="en-US" dirty="0">
                <a:effectLst/>
                <a:latin typeface="Times New Roman" panose="02020603050405020304" charset="0"/>
                <a:cs typeface="Times New Roman" panose="02020603050405020304" charset="0"/>
              </a:rPr>
              <a:t>is very important by seeing all the current scenario of diseases which are increasing vertically </a:t>
            </a:r>
            <a:r>
              <a:rPr lang="en-US" dirty="0" smtClean="0">
                <a:effectLst/>
                <a:latin typeface="Times New Roman" panose="02020603050405020304" charset="0"/>
                <a:cs typeface="Times New Roman" panose="02020603050405020304" charset="0"/>
              </a:rPr>
              <a:t>everyday </a:t>
            </a:r>
            <a:r>
              <a:rPr lang="en-US" dirty="0" smtClean="0">
                <a:latin typeface="Times New Roman" panose="02020603050405020304" charset="0"/>
                <a:cs typeface="Times New Roman" panose="02020603050405020304" charset="0"/>
                <a:sym typeface="+mn-ea"/>
              </a:rPr>
              <a:t>. People </a:t>
            </a:r>
            <a:r>
              <a:rPr lang="en-US" dirty="0">
                <a:latin typeface="Times New Roman" panose="02020603050405020304" charset="0"/>
                <a:cs typeface="Times New Roman" panose="02020603050405020304" charset="0"/>
                <a:sym typeface="+mn-ea"/>
              </a:rPr>
              <a:t>are facing the problem of diabetes and are not able to get proper guide and cure to rectify this </a:t>
            </a:r>
            <a:r>
              <a:rPr lang="en-US" dirty="0" smtClean="0">
                <a:latin typeface="Times New Roman" panose="02020603050405020304" charset="0"/>
                <a:cs typeface="Times New Roman" panose="02020603050405020304" charset="0"/>
                <a:sym typeface="+mn-ea"/>
              </a:rPr>
              <a:t>diseases . So </a:t>
            </a:r>
            <a:r>
              <a:rPr lang="en-US" dirty="0">
                <a:latin typeface="Times New Roman" panose="02020603050405020304" charset="0"/>
                <a:cs typeface="Times New Roman" panose="02020603050405020304" charset="0"/>
                <a:sym typeface="+mn-ea"/>
              </a:rPr>
              <a:t>by selecting it and performing researches diabetic patients could get best result and boon by their health. The pain of diabetics people and their struggle towards food(glucose) is very sensitive that can attract everyone.</a:t>
            </a:r>
          </a:p>
          <a:p>
            <a:pPr marL="0" indent="0">
              <a:buNone/>
            </a:pPr>
            <a:r>
              <a:rPr lang="en-US" dirty="0">
                <a:latin typeface="Times New Roman" panose="02020603050405020304" charset="0"/>
                <a:cs typeface="Times New Roman" panose="02020603050405020304" charset="0"/>
                <a:sym typeface="+mn-ea"/>
              </a:rPr>
              <a:t>Hence if researches are performed in </a:t>
            </a:r>
            <a:r>
              <a:rPr lang="en-US" dirty="0" smtClean="0">
                <a:latin typeface="Times New Roman" panose="02020603050405020304" charset="0"/>
                <a:cs typeface="Times New Roman" panose="02020603050405020304" charset="0"/>
                <a:sym typeface="+mn-ea"/>
              </a:rPr>
              <a:t>positive </a:t>
            </a:r>
            <a:r>
              <a:rPr lang="en-US" dirty="0">
                <a:latin typeface="Times New Roman" panose="02020603050405020304" charset="0"/>
                <a:cs typeface="Times New Roman" panose="02020603050405020304" charset="0"/>
                <a:sym typeface="+mn-ea"/>
              </a:rPr>
              <a:t>manner then it can save many lives of many peoples and this is the main motivation for everyone to save life on this earth. </a:t>
            </a:r>
            <a:endParaRPr lang="en-US" dirty="0">
              <a:effectLst/>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5400" b="1" u="sng" dirty="0" smtClean="0">
                <a:latin typeface="Times New Roman" panose="02020603050405020304" pitchFamily="18" charset="0"/>
                <a:cs typeface="Times New Roman" panose="02020603050405020304" pitchFamily="18" charset="0"/>
              </a:rPr>
              <a:t>          </a:t>
            </a:r>
          </a:p>
          <a:p>
            <a:pPr marL="0" indent="0">
              <a:buNone/>
            </a:pPr>
            <a:r>
              <a:rPr lang="en-US" sz="5400" b="1" dirty="0" smtClean="0">
                <a:latin typeface="Times New Roman" panose="02020603050405020304" pitchFamily="18" charset="0"/>
                <a:cs typeface="Times New Roman" panose="02020603050405020304" pitchFamily="18" charset="0"/>
              </a:rPr>
              <a:t>          </a:t>
            </a:r>
            <a:r>
              <a:rPr lang="en-US" sz="5400" b="1" u="sng" dirty="0" smtClean="0">
                <a:latin typeface="Times New Roman" panose="02020603050405020304" pitchFamily="18" charset="0"/>
                <a:cs typeface="Times New Roman" panose="02020603050405020304" pitchFamily="18" charset="0"/>
              </a:rPr>
              <a:t>IMPLEMENTATION </a:t>
            </a:r>
            <a:endParaRPr lang="en-US" sz="5400" b="1"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68071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b="1" u="sng" dirty="0" smtClean="0">
                <a:latin typeface="Times New Roman" panose="02020603050405020304" charset="0"/>
                <a:cs typeface="Times New Roman" panose="02020603050405020304" charset="0"/>
                <a:sym typeface="+mn-ea"/>
              </a:rPr>
              <a:t>Problem Statement</a:t>
            </a:r>
            <a:endParaRPr lang="en-US" dirty="0"/>
          </a:p>
        </p:txBody>
      </p:sp>
      <p:sp>
        <p:nvSpPr>
          <p:cNvPr id="3" name="Content Placeholder 2"/>
          <p:cNvSpPr>
            <a:spLocks noGrp="1"/>
          </p:cNvSpPr>
          <p:nvPr>
            <p:ph idx="1"/>
          </p:nvPr>
        </p:nvSpPr>
        <p:spPr>
          <a:xfrm>
            <a:off x="1117411" y="1340768"/>
            <a:ext cx="10157354" cy="4470400"/>
          </a:xfrm>
        </p:spPr>
        <p:txBody>
          <a:bodyPr/>
          <a:lstStyle/>
          <a:p>
            <a:pPr marL="0" indent="0">
              <a:buNone/>
            </a:pPr>
            <a:r>
              <a:rPr lang="en-US" dirty="0">
                <a:latin typeface="Times New Roman" panose="02020603050405020304" pitchFamily="18" charset="0"/>
                <a:cs typeface="Times New Roman" panose="02020603050405020304" pitchFamily="18" charset="0"/>
              </a:rPr>
              <a:t>The problem statement of diabetes prediction involves developing accurate and reliable prediction models that can identify individuals at high risk of developing diabetes based on various risk factors such as age, gender, family history, lifestyle, and health parameters. Challenges include the complexity of the disease, the need for robust data analysis techniques and machine learning algorithms, interpretability of models, and applicability to diverse populations. The goal is to enable early identification of individuals at risk, allowing for timely intervention and prevention of diabetes and its associated complications, leading to improved health outcomes and reduced healthcare costs.</a:t>
            </a: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214614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b="1" u="sng" dirty="0" smtClean="0">
                <a:latin typeface="Times New Roman" panose="02020603050405020304" charset="0"/>
                <a:cs typeface="Times New Roman" panose="02020603050405020304" charset="0"/>
                <a:sym typeface="+mn-ea"/>
              </a:rPr>
              <a:t>Literature Review Findings</a:t>
            </a:r>
            <a:endParaRPr lang="en-US" dirty="0"/>
          </a:p>
        </p:txBody>
      </p:sp>
      <p:sp>
        <p:nvSpPr>
          <p:cNvPr id="3" name="Content Placeholder 2"/>
          <p:cNvSpPr>
            <a:spLocks noGrp="1"/>
          </p:cNvSpPr>
          <p:nvPr>
            <p:ph idx="1"/>
          </p:nvPr>
        </p:nvSpPr>
        <p:spPr>
          <a:xfrm>
            <a:off x="1117411" y="1196752"/>
            <a:ext cx="10157354" cy="4896544"/>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Numerous research have looked into the application of machine learning to the diagnosis of diabetes. Some of the key findings from the literature review are as follows: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According to a large number of research, good prediction depends on choosing the right characteristics from the dataset. Researchers commonly choose characteristics including family history, age, BMI, glucose level, and blood pressure.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performance of the models has been assessed using performance criteria including accuracy, F1 score, and precision.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pre-processing , missing data has been filled with the mean of the total data of the particular column value for better prediction.</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effectiveness of machine learning models has been compared in several studies to clinical recommendations like those of the American Diabetes Association (ADA). According to the findings, machine learning models can perform better in terms of accuracy and specificity than clinical standards.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204193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pPr algn="ctr"/>
            <a:r>
              <a:rPr lang="en-US" b="1" u="sng" dirty="0" smtClean="0">
                <a:latin typeface="Times New Roman" panose="02020603050405020304" charset="0"/>
                <a:cs typeface="Times New Roman" panose="02020603050405020304" charset="0"/>
                <a:sym typeface="+mn-ea"/>
              </a:rPr>
              <a:t>Research Gap</a:t>
            </a:r>
            <a:endParaRPr lang="en-US" dirty="0"/>
          </a:p>
        </p:txBody>
      </p:sp>
      <p:sp>
        <p:nvSpPr>
          <p:cNvPr id="3" name="Content Placeholder 2"/>
          <p:cNvSpPr>
            <a:spLocks noGrp="1"/>
          </p:cNvSpPr>
          <p:nvPr>
            <p:ph idx="1"/>
          </p:nvPr>
        </p:nvSpPr>
        <p:spPr>
          <a:xfrm>
            <a:off x="1117309" y="1196752"/>
            <a:ext cx="10157354" cy="4470400"/>
          </a:xfrm>
        </p:spPr>
        <p:txBody>
          <a:bodyPr>
            <a:normAutofit/>
          </a:bodyPr>
          <a:lstStyle/>
          <a:p>
            <a:pPr algn="just">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Limited data availability</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large and diverse datasets. Most of the existing datasets have limited sample sizes, and the features may not be representative of the general population.</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Lack of standardization</a:t>
            </a:r>
            <a:r>
              <a:rPr lang="en-US" dirty="0">
                <a:latin typeface="Times New Roman" panose="02020603050405020304" pitchFamily="18" charset="0"/>
                <a:cs typeface="Times New Roman" panose="02020603050405020304" pitchFamily="18" charset="0"/>
              </a:rPr>
              <a:t>: Diabetes prediction ML models frequently employ several feature sets and methods, which makes it difficult to compare their results. To make comparisons between research easier, characteristics and algorithms need to be standardized.</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Limited use of longitudinal data</a:t>
            </a:r>
            <a:r>
              <a:rPr lang="en-US" dirty="0">
                <a:latin typeface="Times New Roman" panose="02020603050405020304" pitchFamily="18" charset="0"/>
                <a:cs typeface="Times New Roman" panose="02020603050405020304" pitchFamily="18" charset="0"/>
              </a:rPr>
              <a:t>: Longitudinal data, which records changes in risk variables over time, might enhance the accuracy of diabetes prediction models. However, the majority of research have relied on cross-sectional data, which could not give an accurate picture of diabetes risk.</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3BBB81-C700-4083-8127-E310BD1DC13C}" type="datetime1">
              <a:rPr lang="en-GB" noProof="0" smtClean="0"/>
              <a:t>17/05/2023</a:t>
            </a:fld>
            <a:endParaRPr lang="en-GB" noProof="0" dirty="0"/>
          </a:p>
        </p:txBody>
      </p:sp>
    </p:spTree>
    <p:extLst>
      <p:ext uri="{BB962C8B-B14F-4D97-AF65-F5344CB8AC3E}">
        <p14:creationId xmlns:p14="http://schemas.microsoft.com/office/powerpoint/2010/main" val="67560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Books 16x9</Template>
  <TotalTime>437</TotalTime>
  <Words>2280</Words>
  <Application>Microsoft Office PowerPoint</Application>
  <PresentationFormat>Custom</PresentationFormat>
  <Paragraphs>164</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 Light</vt:lpstr>
      <vt:lpstr>Century Gothic</vt:lpstr>
      <vt:lpstr>Roboto</vt:lpstr>
      <vt:lpstr>Times New Roman</vt:lpstr>
      <vt:lpstr>Wingdings</vt:lpstr>
      <vt:lpstr>Books 16x9</vt:lpstr>
      <vt:lpstr>   RESEARCH BASED           LEARNING</vt:lpstr>
      <vt:lpstr>ANALYSIS ON DIABETES MELLITUS-BLOOD GLUCOSE PREDICTION USING MACHINE    LEARNING ALGORITHMS</vt:lpstr>
      <vt:lpstr>ABSTRACT</vt:lpstr>
      <vt:lpstr>             INTRODUCTION</vt:lpstr>
      <vt:lpstr>MOTIVATION</vt:lpstr>
      <vt:lpstr>PowerPoint Presentation</vt:lpstr>
      <vt:lpstr>Problem Statement</vt:lpstr>
      <vt:lpstr>Literature Review Findings</vt:lpstr>
      <vt:lpstr>Research Gap</vt:lpstr>
      <vt:lpstr>Data Dictionary</vt:lpstr>
      <vt:lpstr>About the implementation </vt:lpstr>
      <vt:lpstr>About The Dataset</vt:lpstr>
      <vt:lpstr>Data Visualization  Count plot</vt:lpstr>
      <vt:lpstr>CONCLUSION OF COUNT-PLOT   </vt:lpstr>
      <vt:lpstr>Histogram of each feature</vt:lpstr>
      <vt:lpstr>Histogram of each feature</vt:lpstr>
      <vt:lpstr>PowerPoint Presentation</vt:lpstr>
      <vt:lpstr>Boxplot of each feature</vt:lpstr>
      <vt:lpstr>Boxplot of each feature</vt:lpstr>
      <vt:lpstr>PowerPoint Presentation</vt:lpstr>
      <vt:lpstr>Feature Selection Heat-map</vt:lpstr>
      <vt:lpstr>PowerPoint Presentation</vt:lpstr>
      <vt:lpstr>Handling Outliers</vt:lpstr>
      <vt:lpstr>CONCLUSION OF OUTLIERS</vt:lpstr>
      <vt:lpstr>Classification Algorithms </vt:lpstr>
      <vt:lpstr>K-nearest neighbors (KNN)</vt:lpstr>
      <vt:lpstr>K-nearest neighbors (KNN)</vt:lpstr>
      <vt:lpstr>Naïve Bayes  </vt:lpstr>
      <vt:lpstr>Naïve Bayes  </vt:lpstr>
      <vt:lpstr>Support Vector Machine</vt:lpstr>
      <vt:lpstr>Support Vector Machine</vt:lpstr>
      <vt:lpstr>Random Forest</vt:lpstr>
      <vt:lpstr>Random Forest</vt:lpstr>
      <vt:lpstr>Multi-layer Perceptron</vt:lpstr>
      <vt:lpstr>Results</vt:lpstr>
      <vt:lpstr>GUIDE’S APPROVAL MAIL SCREENSHOT</vt:lpstr>
      <vt:lpstr>REFERENCES</vt:lpstr>
      <vt:lpstr>REFERENCES</vt:lpstr>
      <vt:lpstr> REFERENCES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OF SECURITY ON BIG DATA</dc:title>
  <dc:creator>NIKHIL PANDEY</dc:creator>
  <cp:lastModifiedBy>Radhika Gupta</cp:lastModifiedBy>
  <cp:revision>70</cp:revision>
  <dcterms:created xsi:type="dcterms:W3CDTF">2022-11-06T13:38:00Z</dcterms:created>
  <dcterms:modified xsi:type="dcterms:W3CDTF">2023-05-17T06:39:55Z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FF6F1E007E5F41248692B906BF39079A</vt:lpwstr>
  </property>
  <property fmtid="{D5CDD505-2E9C-101B-9397-08002B2CF9AE}" pid="9" name="KSOProductBuildVer">
    <vt:lpwstr>1033-11.2.0.11219</vt:lpwstr>
  </property>
</Properties>
</file>