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j0\Downloads\banu%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499"/>
          <c:w val="0.65671896276123376"/>
          <c:h val="0.5383431462875674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68E-4231-8CFD-D7E9FEF568D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68E-4231-8CFD-D7E9FEF568D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68E-4231-8CFD-D7E9FEF568D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68E-4231-8CFD-D7E9FEF568D3}"/>
            </c:ext>
          </c:extLst>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499"/>
          <c:w val="0.65671896276123376"/>
          <c:h val="0.53834314628756741"/>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3278-4532-8011-7FA1F61CFB12}"/>
              </c:ext>
            </c:extLst>
          </c:dPt>
          <c:dPt>
            <c:idx val="1"/>
            <c:bubble3D val="0"/>
            <c:spPr>
              <a:solidFill>
                <a:schemeClr val="accent2"/>
              </a:solidFill>
              <a:ln>
                <a:noFill/>
              </a:ln>
              <a:effectLst/>
              <a:sp3d/>
            </c:spPr>
            <c:extLst>
              <c:ext xmlns:c16="http://schemas.microsoft.com/office/drawing/2014/chart" uri="{C3380CC4-5D6E-409C-BE32-E72D297353CC}">
                <c16:uniqueId val="{00000003-3278-4532-8011-7FA1F61CFB12}"/>
              </c:ext>
            </c:extLst>
          </c:dPt>
          <c:dPt>
            <c:idx val="2"/>
            <c:bubble3D val="0"/>
            <c:spPr>
              <a:solidFill>
                <a:schemeClr val="accent3"/>
              </a:solidFill>
              <a:ln>
                <a:noFill/>
              </a:ln>
              <a:effectLst/>
              <a:sp3d/>
            </c:spPr>
            <c:extLst>
              <c:ext xmlns:c16="http://schemas.microsoft.com/office/drawing/2014/chart" uri="{C3380CC4-5D6E-409C-BE32-E72D297353CC}">
                <c16:uniqueId val="{00000005-3278-4532-8011-7FA1F61CFB12}"/>
              </c:ext>
            </c:extLst>
          </c:dPt>
          <c:dPt>
            <c:idx val="3"/>
            <c:bubble3D val="0"/>
            <c:spPr>
              <a:solidFill>
                <a:schemeClr val="accent4"/>
              </a:solidFill>
              <a:ln>
                <a:noFill/>
              </a:ln>
              <a:effectLst/>
              <a:sp3d/>
            </c:spPr>
            <c:extLst>
              <c:ext xmlns:c16="http://schemas.microsoft.com/office/drawing/2014/chart" uri="{C3380CC4-5D6E-409C-BE32-E72D297353CC}">
                <c16:uniqueId val="{00000007-3278-4532-8011-7FA1F61CFB12}"/>
              </c:ext>
            </c:extLst>
          </c:dPt>
          <c:dPt>
            <c:idx val="4"/>
            <c:bubble3D val="0"/>
            <c:spPr>
              <a:solidFill>
                <a:schemeClr val="accent5"/>
              </a:solidFill>
              <a:ln>
                <a:noFill/>
              </a:ln>
              <a:effectLst/>
              <a:sp3d/>
            </c:spPr>
            <c:extLst>
              <c:ext xmlns:c16="http://schemas.microsoft.com/office/drawing/2014/chart" uri="{C3380CC4-5D6E-409C-BE32-E72D297353CC}">
                <c16:uniqueId val="{00000009-3278-4532-8011-7FA1F61CFB12}"/>
              </c:ext>
            </c:extLst>
          </c:dPt>
          <c:dPt>
            <c:idx val="5"/>
            <c:bubble3D val="0"/>
            <c:spPr>
              <a:solidFill>
                <a:schemeClr val="accent6"/>
              </a:solidFill>
              <a:ln>
                <a:noFill/>
              </a:ln>
              <a:effectLst/>
              <a:sp3d/>
            </c:spPr>
            <c:extLst>
              <c:ext xmlns:c16="http://schemas.microsoft.com/office/drawing/2014/chart" uri="{C3380CC4-5D6E-409C-BE32-E72D297353CC}">
                <c16:uniqueId val="{0000000B-3278-4532-8011-7FA1F61CFB12}"/>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3278-4532-8011-7FA1F61CFB12}"/>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3278-4532-8011-7FA1F61CFB12}"/>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3278-4532-8011-7FA1F61CFB12}"/>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3278-4532-8011-7FA1F61CFB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3278-4532-8011-7FA1F61CFB12}"/>
            </c:ext>
          </c:extLst>
        </c:ser>
        <c:ser>
          <c:idx val="1"/>
          <c:order val="1"/>
          <c:tx>
            <c:strRef>
              <c:f>Sheet1!$C$3:$C$4</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3278-4532-8011-7FA1F61CFB12}"/>
              </c:ext>
            </c:extLst>
          </c:dPt>
          <c:dPt>
            <c:idx val="1"/>
            <c:bubble3D val="0"/>
            <c:spPr>
              <a:solidFill>
                <a:schemeClr val="accent2"/>
              </a:solidFill>
              <a:ln>
                <a:noFill/>
              </a:ln>
              <a:effectLst/>
              <a:sp3d/>
            </c:spPr>
            <c:extLst>
              <c:ext xmlns:c16="http://schemas.microsoft.com/office/drawing/2014/chart" uri="{C3380CC4-5D6E-409C-BE32-E72D297353CC}">
                <c16:uniqueId val="{00000018-3278-4532-8011-7FA1F61CFB12}"/>
              </c:ext>
            </c:extLst>
          </c:dPt>
          <c:dPt>
            <c:idx val="2"/>
            <c:bubble3D val="0"/>
            <c:spPr>
              <a:solidFill>
                <a:schemeClr val="accent3"/>
              </a:solidFill>
              <a:ln>
                <a:noFill/>
              </a:ln>
              <a:effectLst/>
              <a:sp3d/>
            </c:spPr>
            <c:extLst>
              <c:ext xmlns:c16="http://schemas.microsoft.com/office/drawing/2014/chart" uri="{C3380CC4-5D6E-409C-BE32-E72D297353CC}">
                <c16:uniqueId val="{0000001A-3278-4532-8011-7FA1F61CFB12}"/>
              </c:ext>
            </c:extLst>
          </c:dPt>
          <c:dPt>
            <c:idx val="3"/>
            <c:bubble3D val="0"/>
            <c:spPr>
              <a:solidFill>
                <a:schemeClr val="accent4"/>
              </a:solidFill>
              <a:ln>
                <a:noFill/>
              </a:ln>
              <a:effectLst/>
              <a:sp3d/>
            </c:spPr>
            <c:extLst>
              <c:ext xmlns:c16="http://schemas.microsoft.com/office/drawing/2014/chart" uri="{C3380CC4-5D6E-409C-BE32-E72D297353CC}">
                <c16:uniqueId val="{0000001C-3278-4532-8011-7FA1F61CFB12}"/>
              </c:ext>
            </c:extLst>
          </c:dPt>
          <c:dPt>
            <c:idx val="4"/>
            <c:bubble3D val="0"/>
            <c:spPr>
              <a:solidFill>
                <a:schemeClr val="accent5"/>
              </a:solidFill>
              <a:ln>
                <a:noFill/>
              </a:ln>
              <a:effectLst/>
              <a:sp3d/>
            </c:spPr>
            <c:extLst>
              <c:ext xmlns:c16="http://schemas.microsoft.com/office/drawing/2014/chart" uri="{C3380CC4-5D6E-409C-BE32-E72D297353CC}">
                <c16:uniqueId val="{0000001E-3278-4532-8011-7FA1F61CFB12}"/>
              </c:ext>
            </c:extLst>
          </c:dPt>
          <c:dPt>
            <c:idx val="5"/>
            <c:bubble3D val="0"/>
            <c:spPr>
              <a:solidFill>
                <a:schemeClr val="accent6"/>
              </a:solidFill>
              <a:ln>
                <a:noFill/>
              </a:ln>
              <a:effectLst/>
              <a:sp3d/>
            </c:spPr>
            <c:extLst>
              <c:ext xmlns:c16="http://schemas.microsoft.com/office/drawing/2014/chart" uri="{C3380CC4-5D6E-409C-BE32-E72D297353CC}">
                <c16:uniqueId val="{00000020-3278-4532-8011-7FA1F61CFB12}"/>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3278-4532-8011-7FA1F61CFB12}"/>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3278-4532-8011-7FA1F61CFB12}"/>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3278-4532-8011-7FA1F61CFB12}"/>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3278-4532-8011-7FA1F61CFB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3278-4532-8011-7FA1F61CFB12}"/>
            </c:ext>
          </c:extLst>
        </c:ser>
        <c:ser>
          <c:idx val="2"/>
          <c:order val="2"/>
          <c:tx>
            <c:strRef>
              <c:f>Sheet1!$D$3:$D$4</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3278-4532-8011-7FA1F61CFB12}"/>
              </c:ext>
            </c:extLst>
          </c:dPt>
          <c:dPt>
            <c:idx val="1"/>
            <c:bubble3D val="0"/>
            <c:spPr>
              <a:solidFill>
                <a:schemeClr val="accent2"/>
              </a:solidFill>
              <a:ln>
                <a:noFill/>
              </a:ln>
              <a:effectLst/>
              <a:sp3d/>
            </c:spPr>
            <c:extLst>
              <c:ext xmlns:c16="http://schemas.microsoft.com/office/drawing/2014/chart" uri="{C3380CC4-5D6E-409C-BE32-E72D297353CC}">
                <c16:uniqueId val="{0000002D-3278-4532-8011-7FA1F61CFB12}"/>
              </c:ext>
            </c:extLst>
          </c:dPt>
          <c:dPt>
            <c:idx val="2"/>
            <c:bubble3D val="0"/>
            <c:spPr>
              <a:solidFill>
                <a:schemeClr val="accent3"/>
              </a:solidFill>
              <a:ln>
                <a:noFill/>
              </a:ln>
              <a:effectLst/>
              <a:sp3d/>
            </c:spPr>
            <c:extLst>
              <c:ext xmlns:c16="http://schemas.microsoft.com/office/drawing/2014/chart" uri="{C3380CC4-5D6E-409C-BE32-E72D297353CC}">
                <c16:uniqueId val="{0000002F-3278-4532-8011-7FA1F61CFB12}"/>
              </c:ext>
            </c:extLst>
          </c:dPt>
          <c:dPt>
            <c:idx val="3"/>
            <c:bubble3D val="0"/>
            <c:spPr>
              <a:solidFill>
                <a:schemeClr val="accent4"/>
              </a:solidFill>
              <a:ln>
                <a:noFill/>
              </a:ln>
              <a:effectLst/>
              <a:sp3d/>
            </c:spPr>
            <c:extLst>
              <c:ext xmlns:c16="http://schemas.microsoft.com/office/drawing/2014/chart" uri="{C3380CC4-5D6E-409C-BE32-E72D297353CC}">
                <c16:uniqueId val="{00000031-3278-4532-8011-7FA1F61CFB12}"/>
              </c:ext>
            </c:extLst>
          </c:dPt>
          <c:dPt>
            <c:idx val="4"/>
            <c:bubble3D val="0"/>
            <c:spPr>
              <a:solidFill>
                <a:schemeClr val="accent5"/>
              </a:solidFill>
              <a:ln>
                <a:noFill/>
              </a:ln>
              <a:effectLst/>
              <a:sp3d/>
            </c:spPr>
            <c:extLst>
              <c:ext xmlns:c16="http://schemas.microsoft.com/office/drawing/2014/chart" uri="{C3380CC4-5D6E-409C-BE32-E72D297353CC}">
                <c16:uniqueId val="{00000033-3278-4532-8011-7FA1F61CFB12}"/>
              </c:ext>
            </c:extLst>
          </c:dPt>
          <c:dPt>
            <c:idx val="5"/>
            <c:bubble3D val="0"/>
            <c:spPr>
              <a:solidFill>
                <a:schemeClr val="accent6"/>
              </a:solidFill>
              <a:ln>
                <a:noFill/>
              </a:ln>
              <a:effectLst/>
              <a:sp3d/>
            </c:spPr>
            <c:extLst>
              <c:ext xmlns:c16="http://schemas.microsoft.com/office/drawing/2014/chart" uri="{C3380CC4-5D6E-409C-BE32-E72D297353CC}">
                <c16:uniqueId val="{00000035-3278-4532-8011-7FA1F61CFB12}"/>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3278-4532-8011-7FA1F61CFB12}"/>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3278-4532-8011-7FA1F61CFB12}"/>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3278-4532-8011-7FA1F61CFB12}"/>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3278-4532-8011-7FA1F61CFB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3278-4532-8011-7FA1F61CFB12}"/>
            </c:ext>
          </c:extLst>
        </c:ser>
        <c:ser>
          <c:idx val="3"/>
          <c:order val="3"/>
          <c:tx>
            <c:strRef>
              <c:f>Sheet1!$E$3:$E$4</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3278-4532-8011-7FA1F61CFB12}"/>
              </c:ext>
            </c:extLst>
          </c:dPt>
          <c:dPt>
            <c:idx val="1"/>
            <c:bubble3D val="0"/>
            <c:spPr>
              <a:solidFill>
                <a:schemeClr val="accent2"/>
              </a:solidFill>
              <a:ln>
                <a:noFill/>
              </a:ln>
              <a:effectLst/>
              <a:sp3d/>
            </c:spPr>
            <c:extLst>
              <c:ext xmlns:c16="http://schemas.microsoft.com/office/drawing/2014/chart" uri="{C3380CC4-5D6E-409C-BE32-E72D297353CC}">
                <c16:uniqueId val="{00000042-3278-4532-8011-7FA1F61CFB12}"/>
              </c:ext>
            </c:extLst>
          </c:dPt>
          <c:dPt>
            <c:idx val="2"/>
            <c:bubble3D val="0"/>
            <c:spPr>
              <a:solidFill>
                <a:schemeClr val="accent3"/>
              </a:solidFill>
              <a:ln>
                <a:noFill/>
              </a:ln>
              <a:effectLst/>
              <a:sp3d/>
            </c:spPr>
            <c:extLst>
              <c:ext xmlns:c16="http://schemas.microsoft.com/office/drawing/2014/chart" uri="{C3380CC4-5D6E-409C-BE32-E72D297353CC}">
                <c16:uniqueId val="{00000044-3278-4532-8011-7FA1F61CFB12}"/>
              </c:ext>
            </c:extLst>
          </c:dPt>
          <c:dPt>
            <c:idx val="3"/>
            <c:bubble3D val="0"/>
            <c:spPr>
              <a:solidFill>
                <a:schemeClr val="accent4"/>
              </a:solidFill>
              <a:ln>
                <a:noFill/>
              </a:ln>
              <a:effectLst/>
              <a:sp3d/>
            </c:spPr>
            <c:extLst>
              <c:ext xmlns:c16="http://schemas.microsoft.com/office/drawing/2014/chart" uri="{C3380CC4-5D6E-409C-BE32-E72D297353CC}">
                <c16:uniqueId val="{00000046-3278-4532-8011-7FA1F61CFB12}"/>
              </c:ext>
            </c:extLst>
          </c:dPt>
          <c:dPt>
            <c:idx val="4"/>
            <c:bubble3D val="0"/>
            <c:spPr>
              <a:solidFill>
                <a:schemeClr val="accent5"/>
              </a:solidFill>
              <a:ln>
                <a:noFill/>
              </a:ln>
              <a:effectLst/>
              <a:sp3d/>
            </c:spPr>
            <c:extLst>
              <c:ext xmlns:c16="http://schemas.microsoft.com/office/drawing/2014/chart" uri="{C3380CC4-5D6E-409C-BE32-E72D297353CC}">
                <c16:uniqueId val="{00000048-3278-4532-8011-7FA1F61CFB12}"/>
              </c:ext>
            </c:extLst>
          </c:dPt>
          <c:dPt>
            <c:idx val="5"/>
            <c:bubble3D val="0"/>
            <c:spPr>
              <a:solidFill>
                <a:schemeClr val="accent6"/>
              </a:solidFill>
              <a:ln>
                <a:noFill/>
              </a:ln>
              <a:effectLst/>
              <a:sp3d/>
            </c:spPr>
            <c:extLst>
              <c:ext xmlns:c16="http://schemas.microsoft.com/office/drawing/2014/chart" uri="{C3380CC4-5D6E-409C-BE32-E72D297353CC}">
                <c16:uniqueId val="{0000004A-3278-4532-8011-7FA1F61CFB12}"/>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3278-4532-8011-7FA1F61CFB12}"/>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3278-4532-8011-7FA1F61CFB12}"/>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3278-4532-8011-7FA1F61CFB12}"/>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3278-4532-8011-7FA1F61CFB1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3278-4532-8011-7FA1F61CFB1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9729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RADHIKA.V</a:t>
            </a:r>
          </a:p>
          <a:p>
            <a:r>
              <a:rPr lang="en-US" sz="2400" dirty="0"/>
              <a:t>REGISTER NO:312211120</a:t>
            </a:r>
          </a:p>
          <a:p>
            <a:r>
              <a:rPr lang="en-US" sz="2400" dirty="0"/>
              <a:t>DEPARTMENT: </a:t>
            </a:r>
            <a:r>
              <a:rPr lang="en-US" sz="2400" dirty="0" err="1"/>
              <a:t>Bcom</a:t>
            </a:r>
            <a:r>
              <a:rPr lang="en-US" sz="2400" dirty="0"/>
              <a:t> (Accounting &amp; Finance)</a:t>
            </a:r>
          </a:p>
          <a:p>
            <a:r>
              <a:rPr lang="en-US" sz="2400" dirty="0"/>
              <a:t>COLLEGE: </a:t>
            </a:r>
            <a:r>
              <a:rPr lang="en-US" sz="2400" dirty="0" err="1"/>
              <a:t>Dr</a:t>
            </a:r>
            <a:r>
              <a:rPr lang="en-US" sz="2400" dirty="0"/>
              <a:t> MGR </a:t>
            </a:r>
            <a:r>
              <a:rPr lang="en-US" sz="2400" dirty="0" err="1"/>
              <a:t>Janaki</a:t>
            </a:r>
            <a:r>
              <a:rPr lang="en-US" sz="2400" dirty="0"/>
              <a:t> college for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981200" y="1185148"/>
            <a:ext cx="3352800" cy="11172289"/>
          </a:xfrm>
          <a:prstGeom prst="rect">
            <a:avLst/>
          </a:prstGeom>
        </p:spPr>
        <p:txBody>
          <a:bodyPr wrap="square">
            <a:spAutoFit/>
          </a:bodyPr>
          <a:lstStyle/>
          <a:p>
            <a:r>
              <a:rPr lang="en-US" dirty="0"/>
              <a:t>Data collection</a:t>
            </a:r>
          </a:p>
          <a:p>
            <a:r>
              <a:rPr lang="en-US" dirty="0"/>
              <a:t>1)</a:t>
            </a:r>
          </a:p>
          <a:p>
            <a:r>
              <a:rPr lang="en-US" dirty="0"/>
              <a:t>2)</a:t>
            </a:r>
          </a:p>
          <a:p>
            <a:r>
              <a:rPr lang="en-US" dirty="0"/>
              <a:t>3)</a:t>
            </a:r>
          </a:p>
          <a:p>
            <a:r>
              <a:rPr lang="en-US" dirty="0"/>
              <a:t>Feature collection</a:t>
            </a:r>
          </a:p>
          <a:p>
            <a:r>
              <a:rPr lang="en-US" dirty="0"/>
              <a:t>1)</a:t>
            </a:r>
          </a:p>
          <a:p>
            <a:r>
              <a:rPr lang="en-US" dirty="0"/>
              <a:t>2)</a:t>
            </a:r>
          </a:p>
          <a:p>
            <a:r>
              <a:rPr lang="en-US" dirty="0"/>
              <a:t>3)</a:t>
            </a:r>
          </a:p>
          <a:p>
            <a:r>
              <a:rPr lang="en-US" dirty="0"/>
              <a:t>Data cleaning</a:t>
            </a:r>
          </a:p>
          <a:p>
            <a:r>
              <a:rPr lang="en-US" dirty="0"/>
              <a:t>1)</a:t>
            </a:r>
          </a:p>
          <a:p>
            <a:r>
              <a:rPr lang="en-US" dirty="0"/>
              <a:t>2)</a:t>
            </a:r>
          </a:p>
          <a:p>
            <a:r>
              <a:rPr lang="en-US" dirty="0"/>
              <a:t>3)</a:t>
            </a:r>
          </a:p>
          <a:p>
            <a:r>
              <a:rPr lang="en-US" dirty="0"/>
              <a:t>Performance level</a:t>
            </a:r>
          </a:p>
          <a:p>
            <a:r>
              <a:rPr lang="en-US" dirty="0"/>
              <a:t>1)</a:t>
            </a:r>
          </a:p>
          <a:p>
            <a:r>
              <a:rPr lang="en-US" dirty="0"/>
              <a:t>2)</a:t>
            </a:r>
          </a:p>
          <a:p>
            <a:r>
              <a:rPr lang="en-US" dirty="0"/>
              <a:t>3)</a:t>
            </a:r>
          </a:p>
          <a:p>
            <a:r>
              <a:rPr lang="en-US" dirty="0"/>
              <a:t>Summary</a:t>
            </a:r>
          </a:p>
          <a:p>
            <a:r>
              <a:rPr lang="en-US" dirty="0"/>
              <a:t>1)</a:t>
            </a:r>
          </a:p>
          <a:p>
            <a:r>
              <a:rPr lang="en-US" dirty="0"/>
              <a:t>2)</a:t>
            </a:r>
          </a:p>
          <a:p>
            <a:r>
              <a:rPr lang="en-US" dirty="0"/>
              <a:t>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6096000" cy="1200329"/>
          </a:xfrm>
          <a:prstGeom prst="rect">
            <a:avLst/>
          </a:prstGeom>
        </p:spPr>
        <p:txBody>
          <a:bodyPr>
            <a:spAutoFit/>
          </a:bodyPr>
          <a:lstStyle/>
          <a:p>
            <a:r>
              <a:rPr lang="en-US" dirty="0" err="1"/>
              <a:t>visulaization</a:t>
            </a:r>
            <a:endParaRPr lang="en-US" dirty="0"/>
          </a:p>
          <a:p>
            <a:r>
              <a:rPr lang="en-US" dirty="0"/>
              <a:t>1)</a:t>
            </a:r>
          </a:p>
          <a:p>
            <a:r>
              <a:rPr lang="en-US" dirty="0"/>
              <a:t>2)</a:t>
            </a:r>
          </a:p>
          <a:p>
            <a:r>
              <a:rPr lang="en-US" dirty="0"/>
              <a:t>3)</a:t>
            </a:r>
          </a:p>
        </p:txBody>
      </p:sp>
    </p:spTree>
    <p:extLst>
      <p:ext uri="{BB962C8B-B14F-4D97-AF65-F5344CB8AC3E}">
        <p14:creationId xmlns:p14="http://schemas.microsoft.com/office/powerpoint/2010/main" val="188597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213192372"/>
              </p:ext>
            </p:extLst>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257812246"/>
              </p:ext>
            </p:extLst>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859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0200" y="1295400"/>
            <a:ext cx="6705600" cy="4247317"/>
          </a:xfrm>
          <a:prstGeom prst="rect">
            <a:avLst/>
          </a:prstGeom>
        </p:spPr>
        <p:txBody>
          <a:bodyPr wrap="square">
            <a:spAutoFit/>
          </a:bodyPr>
          <a:lstStyle/>
          <a:p>
            <a:r>
              <a:rPr lang="en-US" b="1" dirty="0"/>
              <a:t>1. Summary of Key Findings</a:t>
            </a:r>
          </a:p>
          <a:p>
            <a:pPr marL="285750" indent="-285750" algn="just">
              <a:buFont typeface="Arial" panose="020B0604020202020204" pitchFamily="34" charset="0"/>
              <a:buChar char="•"/>
            </a:pPr>
            <a:r>
              <a:rPr lang="en-US" b="1" dirty="0"/>
              <a:t>Performance Overview</a:t>
            </a:r>
          </a:p>
          <a:p>
            <a:pPr marL="285750" indent="-285750" algn="just">
              <a:buFont typeface="Arial" panose="020B0604020202020204" pitchFamily="34" charset="0"/>
              <a:buChar char="•"/>
            </a:pPr>
            <a:r>
              <a:rPr lang="en-IN" b="1" dirty="0"/>
              <a:t>Strengths</a:t>
            </a:r>
          </a:p>
          <a:p>
            <a:pPr marL="285750" indent="-285750" algn="just">
              <a:buFont typeface="Arial" panose="020B0604020202020204" pitchFamily="34" charset="0"/>
              <a:buChar char="•"/>
            </a:pPr>
            <a:r>
              <a:rPr lang="en-IN" b="1" dirty="0"/>
              <a:t>Areas for Improvement:</a:t>
            </a:r>
            <a:endParaRPr lang="en-US" b="1" dirty="0"/>
          </a:p>
          <a:p>
            <a:r>
              <a:rPr lang="en-IN" b="1" dirty="0"/>
              <a:t>2. Recommendations</a:t>
            </a:r>
          </a:p>
          <a:p>
            <a:pPr marL="285750" indent="-285750">
              <a:buFont typeface="Arial" panose="020B0604020202020204" pitchFamily="34" charset="0"/>
              <a:buChar char="•"/>
            </a:pPr>
            <a:r>
              <a:rPr lang="en-IN" b="1" dirty="0"/>
              <a:t>Targeted Training</a:t>
            </a:r>
          </a:p>
          <a:p>
            <a:pPr marL="285750" indent="-285750">
              <a:buFont typeface="Arial" panose="020B0604020202020204" pitchFamily="34" charset="0"/>
              <a:buChar char="•"/>
            </a:pPr>
            <a:r>
              <a:rPr lang="en-IN" b="1" dirty="0"/>
              <a:t>Performance Goals</a:t>
            </a:r>
          </a:p>
          <a:p>
            <a:pPr marL="285750" indent="-285750">
              <a:buFont typeface="Arial" panose="020B0604020202020204" pitchFamily="34" charset="0"/>
              <a:buChar char="•"/>
            </a:pPr>
            <a:r>
              <a:rPr lang="en-IN" b="1" dirty="0"/>
              <a:t>Enhanced Support</a:t>
            </a:r>
          </a:p>
          <a:p>
            <a:r>
              <a:rPr lang="en-US" b="1" dirty="0"/>
              <a:t>3. Next Steps</a:t>
            </a:r>
          </a:p>
          <a:p>
            <a:pPr marL="285750" indent="-285750">
              <a:buFont typeface="Arial" panose="020B0604020202020204" pitchFamily="34" charset="0"/>
              <a:buChar char="•"/>
            </a:pPr>
            <a:r>
              <a:rPr lang="en-US" b="1" dirty="0"/>
              <a:t>Action Plan</a:t>
            </a:r>
          </a:p>
          <a:p>
            <a:pPr marL="285750" indent="-285750">
              <a:buFont typeface="Arial" panose="020B0604020202020204" pitchFamily="34" charset="0"/>
              <a:buChar char="•"/>
            </a:pPr>
            <a:r>
              <a:rPr lang="en-IN" b="1" dirty="0"/>
              <a:t>Timeline</a:t>
            </a:r>
            <a:endParaRPr lang="en-US" b="1" dirty="0"/>
          </a:p>
          <a:p>
            <a:r>
              <a:rPr lang="en-IN" b="1" dirty="0"/>
              <a:t>4. Call to Action</a:t>
            </a:r>
          </a:p>
          <a:p>
            <a:pPr marL="285750" indent="-285750">
              <a:buFont typeface="Arial" panose="020B0604020202020204" pitchFamily="34" charset="0"/>
              <a:buChar char="•"/>
            </a:pPr>
            <a:r>
              <a:rPr lang="en-IN" b="1" dirty="0"/>
              <a:t>Provide Feedback</a:t>
            </a:r>
          </a:p>
          <a:p>
            <a:r>
              <a:rPr lang="en-IN" b="1" dirty="0"/>
              <a:t>5. Contact Information</a:t>
            </a:r>
          </a:p>
          <a:p>
            <a:pPr marL="285750" indent="-285750">
              <a:buFont typeface="Arial" panose="020B0604020202020204" pitchFamily="34" charset="0"/>
              <a:buChar char="•"/>
            </a:pPr>
            <a:r>
              <a:rPr lang="en-IN" b="1" dirty="0"/>
              <a:t>Contact Details</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38401" y="1280531"/>
            <a:ext cx="8077200" cy="3816429"/>
          </a:xfrm>
          <a:prstGeom prst="rect">
            <a:avLst/>
          </a:prstGeom>
        </p:spPr>
        <p:txBody>
          <a:bodyPr wrap="square">
            <a:spAutoFit/>
          </a:bodyPr>
          <a:lstStyle/>
          <a:p>
            <a:endParaRPr lang="en-US" b="1" dirty="0"/>
          </a:p>
          <a:p>
            <a:r>
              <a:rPr lang="en-US" sz="3200" dirty="0"/>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040890" y="1867298"/>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981200" y="1952341"/>
            <a:ext cx="4061881" cy="3046988"/>
          </a:xfrm>
          <a:prstGeom prst="rect">
            <a:avLst/>
          </a:prstGeom>
        </p:spPr>
        <p:txBody>
          <a:bodyPr wrap="none">
            <a:spAutoFit/>
          </a:bodyPr>
          <a:lstStyle/>
          <a:p>
            <a:pPr marL="342900" indent="-342900">
              <a:buAutoNum type="arabicPeriod"/>
            </a:pPr>
            <a:r>
              <a:rPr lang="en-IN" sz="3200" b="1" dirty="0"/>
              <a:t>Management Team</a:t>
            </a:r>
          </a:p>
          <a:p>
            <a:pPr marL="342900" indent="-342900">
              <a:buAutoNum type="arabicPeriod"/>
            </a:pPr>
            <a:r>
              <a:rPr lang="en-US" sz="3200" b="1" dirty="0"/>
              <a:t>Department Heads</a:t>
            </a:r>
          </a:p>
          <a:p>
            <a:pPr marL="342900" indent="-342900">
              <a:buAutoNum type="arabicPeriod"/>
            </a:pPr>
            <a:r>
              <a:rPr lang="en-US" sz="3200" b="1" dirty="0"/>
              <a:t>HR Department</a:t>
            </a:r>
          </a:p>
          <a:p>
            <a:pPr marL="342900" indent="-342900">
              <a:buAutoNum type="arabicPeriod"/>
            </a:pPr>
            <a:r>
              <a:rPr lang="en-US" sz="3200" b="1" dirty="0"/>
              <a:t>Employee(indirectly)</a:t>
            </a:r>
          </a:p>
          <a:p>
            <a:pPr marL="342900" indent="-342900">
              <a:buAutoNum type="arabicPeriod"/>
            </a:pPr>
            <a:r>
              <a:rPr lang="en-US" sz="3200" b="1" dirty="0"/>
              <a:t>Project team</a:t>
            </a:r>
          </a:p>
          <a:p>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00400" y="2223792"/>
            <a:ext cx="5344155" cy="2831544"/>
          </a:xfrm>
          <a:prstGeom prst="rect">
            <a:avLst/>
          </a:prstGeom>
        </p:spPr>
        <p:txBody>
          <a:bodyPr wrap="none">
            <a:spAutoFit/>
          </a:bodyPr>
          <a:lstStyle/>
          <a:p>
            <a:r>
              <a:rPr lang="en-US" sz="3200" dirty="0"/>
              <a:t>Conditional formatting-missing</a:t>
            </a:r>
          </a:p>
          <a:p>
            <a:r>
              <a:rPr lang="en-US" sz="3200" dirty="0"/>
              <a:t>Filter-remove</a:t>
            </a:r>
          </a:p>
          <a:p>
            <a:r>
              <a:rPr lang="en-US" sz="3200" dirty="0"/>
              <a:t>Formula –performance</a:t>
            </a:r>
          </a:p>
          <a:p>
            <a:r>
              <a:rPr lang="en-US" sz="3200" dirty="0"/>
              <a:t>Pivot-summary</a:t>
            </a:r>
          </a:p>
          <a:p>
            <a:r>
              <a:rPr lang="en-US" sz="3200" dirty="0"/>
              <a:t>Graph-data </a:t>
            </a:r>
            <a:r>
              <a:rPr lang="en-US" sz="3200" dirty="0" err="1"/>
              <a:t>visualiztion</a:t>
            </a:r>
            <a:endParaRPr lang="en-US" sz="32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447800"/>
            <a:ext cx="3320781" cy="3539430"/>
          </a:xfrm>
          <a:prstGeom prst="rect">
            <a:avLst/>
          </a:prstGeom>
        </p:spPr>
        <p:txBody>
          <a:bodyPr wrap="none">
            <a:spAutoFit/>
          </a:bodyPr>
          <a:lstStyle/>
          <a:p>
            <a:r>
              <a:rPr lang="en-US" sz="2800" dirty="0"/>
              <a:t>Employee = </a:t>
            </a:r>
            <a:r>
              <a:rPr lang="en-US" sz="2800" dirty="0" err="1"/>
              <a:t>kaggle</a:t>
            </a:r>
            <a:endParaRPr lang="en-US" sz="2800" dirty="0"/>
          </a:p>
          <a:p>
            <a:r>
              <a:rPr lang="en-US" sz="2800" dirty="0"/>
              <a:t>26-features</a:t>
            </a:r>
          </a:p>
          <a:p>
            <a:r>
              <a:rPr lang="en-US" sz="2800" dirty="0"/>
              <a:t>9-features</a:t>
            </a:r>
          </a:p>
          <a:p>
            <a:r>
              <a:rPr lang="en-US" sz="2800" dirty="0" err="1"/>
              <a:t>Emp</a:t>
            </a:r>
            <a:r>
              <a:rPr lang="en-US" sz="2800" dirty="0"/>
              <a:t> id-</a:t>
            </a:r>
            <a:r>
              <a:rPr lang="en-US" sz="2800" dirty="0" err="1"/>
              <a:t>num</a:t>
            </a:r>
            <a:endParaRPr lang="en-US" sz="2800" dirty="0"/>
          </a:p>
          <a:p>
            <a:r>
              <a:rPr lang="en-US" sz="2800" dirty="0"/>
              <a:t>Name-text</a:t>
            </a:r>
          </a:p>
          <a:p>
            <a:r>
              <a:rPr lang="en-US" sz="2800" dirty="0"/>
              <a:t>Performance </a:t>
            </a:r>
            <a:r>
              <a:rPr lang="en-US" sz="2800" dirty="0" err="1"/>
              <a:t>lavel</a:t>
            </a:r>
            <a:endParaRPr lang="en-US" sz="2800" dirty="0"/>
          </a:p>
          <a:p>
            <a:r>
              <a:rPr lang="en-US" sz="2800" dirty="0"/>
              <a:t>Gender-male female</a:t>
            </a:r>
          </a:p>
          <a:p>
            <a:r>
              <a:rPr lang="en-US" sz="2800" dirty="0"/>
              <a:t>Employee rating-</a:t>
            </a:r>
            <a:r>
              <a:rPr lang="en-US" sz="2800" dirty="0" err="1"/>
              <a:t>num</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79271" y="1607666"/>
            <a:ext cx="4487190" cy="646331"/>
          </a:xfrm>
          <a:prstGeom prst="rect">
            <a:avLst/>
          </a:prstGeom>
        </p:spPr>
        <p:txBody>
          <a:bodyPr wrap="none">
            <a:spAutoFit/>
          </a:bodyPr>
          <a:lstStyle/>
          <a:p>
            <a:pPr marL="285750" indent="-285750">
              <a:buFont typeface="Arial" panose="020B0604020202020204" pitchFamily="34" charset="0"/>
              <a:buChar char="•"/>
            </a:pPr>
            <a:r>
              <a:rPr lang="en-US" dirty="0"/>
              <a:t>Performance level=IFS(Z8&gt;=5,”VERY HIGH”,</a:t>
            </a:r>
          </a:p>
          <a:p>
            <a:r>
              <a:rPr lang="en-US" dirty="0"/>
              <a:t>Z8&gt;=4,”HIGH”,Z8&gt;=3,”MED”,TRUE,”LOW”)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321</Words>
  <Application>Microsoft Office PowerPoint</Application>
  <PresentationFormat>Widescreen</PresentationFormat>
  <Paragraphs>129</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murali krishnan</cp:lastModifiedBy>
  <cp:revision>21</cp:revision>
  <dcterms:created xsi:type="dcterms:W3CDTF">2024-03-29T15:07:22Z</dcterms:created>
  <dcterms:modified xsi:type="dcterms:W3CDTF">2024-09-21T07:07:12Z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