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Libre Franklin"/>
      <p:regular r:id="rId24"/>
      <p:bold r:id="rId25"/>
      <p:italic r:id="rId26"/>
      <p:boldItalic r:id="rId27"/>
    </p:embeddedFont>
    <p:embeddedFont>
      <p:font typeface="Libre Baskerville"/>
      <p:regular r:id="rId28"/>
      <p:bold r:id="rId29"/>
      <p:italic r:id="rId30"/>
    </p:embeddedFon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4" roundtripDataSignature="AMtx7mgwbTpmkP0Ku0fkuSjTAXULpsRp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79863B-C761-42AF-B391-96597637C166}">
  <a:tblStyle styleId="{6779863B-C761-42AF-B391-96597637C1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Franklin-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ibreFranklin-italic.fntdata"/><Relationship Id="rId25" Type="http://schemas.openxmlformats.org/officeDocument/2006/relationships/font" Target="fonts/LibreFranklin-bold.fntdata"/><Relationship Id="rId28" Type="http://schemas.openxmlformats.org/officeDocument/2006/relationships/font" Target="fonts/LibreBaskerville-regular.fntdata"/><Relationship Id="rId27" Type="http://schemas.openxmlformats.org/officeDocument/2006/relationships/font" Target="fonts/LibreFranklin-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ibreBaskervill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ldStandardTT-regular.fntdata"/><Relationship Id="rId30" Type="http://schemas.openxmlformats.org/officeDocument/2006/relationships/font" Target="fonts/LibreBaskerville-italic.fntdata"/><Relationship Id="rId11" Type="http://schemas.openxmlformats.org/officeDocument/2006/relationships/slide" Target="slides/slide5.xml"/><Relationship Id="rId33" Type="http://schemas.openxmlformats.org/officeDocument/2006/relationships/font" Target="fonts/OldStandardTT-italic.fntdata"/><Relationship Id="rId10" Type="http://schemas.openxmlformats.org/officeDocument/2006/relationships/slide" Target="slides/slide4.xml"/><Relationship Id="rId32" Type="http://schemas.openxmlformats.org/officeDocument/2006/relationships/font" Target="fonts/OldStandardTT-bold.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0cc211b3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0cc211b3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d0cc211b3e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0c14bc61a_1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0c14bc61a_1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d0c14bc61a_1_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cc211b3e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cc211b3e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d0cc211b3e_0_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0cc211b3e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0cc211b3e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d0cc211b3e_0_1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gd46ee31a99_0_61"/>
          <p:cNvSpPr/>
          <p:nvPr/>
        </p:nvSpPr>
        <p:spPr>
          <a:xfrm>
            <a:off x="0" y="133"/>
            <a:ext cx="9144000" cy="228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gd46ee31a99_0_61"/>
          <p:cNvCxnSpPr/>
          <p:nvPr/>
        </p:nvCxnSpPr>
        <p:spPr>
          <a:xfrm>
            <a:off x="641934" y="4796667"/>
            <a:ext cx="390300" cy="0"/>
          </a:xfrm>
          <a:prstGeom prst="straightConnector1">
            <a:avLst/>
          </a:prstGeom>
          <a:noFill/>
          <a:ln cap="flat" cmpd="sng" w="28575">
            <a:solidFill>
              <a:schemeClr val="accent1"/>
            </a:solidFill>
            <a:prstDash val="solid"/>
            <a:round/>
            <a:headEnd len="sm" w="sm" type="none"/>
            <a:tailEnd len="sm" w="sm" type="none"/>
          </a:ln>
        </p:spPr>
      </p:cxnSp>
      <p:sp>
        <p:nvSpPr>
          <p:cNvPr id="16" name="Google Shape;16;gd46ee31a99_0_61"/>
          <p:cNvSpPr txBox="1"/>
          <p:nvPr>
            <p:ph type="ctrTitle"/>
          </p:nvPr>
        </p:nvSpPr>
        <p:spPr>
          <a:xfrm>
            <a:off x="512700" y="2524400"/>
            <a:ext cx="8118600" cy="2030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7" name="Google Shape;17;gd46ee31a99_0_61"/>
          <p:cNvSpPr txBox="1"/>
          <p:nvPr>
            <p:ph idx="1" type="subTitle"/>
          </p:nvPr>
        </p:nvSpPr>
        <p:spPr>
          <a:xfrm>
            <a:off x="512700" y="5120852"/>
            <a:ext cx="8118600" cy="105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8" name="Google Shape;18;gd46ee31a99_0_6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gd46ee31a99_0_101"/>
          <p:cNvSpPr txBox="1"/>
          <p:nvPr>
            <p:ph hasCustomPrompt="1" type="title"/>
          </p:nvPr>
        </p:nvSpPr>
        <p:spPr>
          <a:xfrm>
            <a:off x="311700" y="1386200"/>
            <a:ext cx="8520600" cy="2808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5" name="Google Shape;55;gd46ee31a99_0_101"/>
          <p:cNvSpPr txBox="1"/>
          <p:nvPr>
            <p:ph idx="1" type="body"/>
          </p:nvPr>
        </p:nvSpPr>
        <p:spPr>
          <a:xfrm>
            <a:off x="311700" y="43045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d46ee31a99_0_10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d46ee31a99_0_10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gd46ee31a99_0_10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d46ee31a99_0_10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rtl="0" algn="l">
              <a:lnSpc>
                <a:spcPct val="100000"/>
              </a:lnSpc>
              <a:spcBef>
                <a:spcPts val="575"/>
              </a:spcBef>
              <a:spcAft>
                <a:spcPts val="0"/>
              </a:spcAft>
              <a:buSzPts val="1530"/>
              <a:buChar char="⚫"/>
              <a:defRPr/>
            </a:lvl1pPr>
            <a:lvl2pPr indent="-325755" lvl="1" marL="914400" rtl="0" algn="l">
              <a:lnSpc>
                <a:spcPct val="100000"/>
              </a:lnSpc>
              <a:spcBef>
                <a:spcPts val="375"/>
              </a:spcBef>
              <a:spcAft>
                <a:spcPts val="0"/>
              </a:spcAft>
              <a:buSzPts val="1530"/>
              <a:buChar char="⚫"/>
              <a:defRPr/>
            </a:lvl2pPr>
            <a:lvl3pPr indent="-325755" lvl="2" marL="1371600" rtl="0" algn="l">
              <a:lnSpc>
                <a:spcPct val="100000"/>
              </a:lnSpc>
              <a:spcBef>
                <a:spcPts val="375"/>
              </a:spcBef>
              <a:spcAft>
                <a:spcPts val="0"/>
              </a:spcAft>
              <a:buSzPts val="1530"/>
              <a:buChar char="⚫"/>
              <a:defRPr/>
            </a:lvl3pPr>
            <a:lvl4pPr indent="-320039" lvl="3" marL="1828800" rtl="0" algn="l">
              <a:lnSpc>
                <a:spcPct val="100000"/>
              </a:lnSpc>
              <a:spcBef>
                <a:spcPts val="375"/>
              </a:spcBef>
              <a:spcAft>
                <a:spcPts val="0"/>
              </a:spcAft>
              <a:buSzPts val="1440"/>
              <a:buChar char="⚫"/>
              <a:defRPr/>
            </a:lvl4pPr>
            <a:lvl5pPr indent="-342900" lvl="4" marL="2286000" rtl="0" algn="l">
              <a:lnSpc>
                <a:spcPct val="100000"/>
              </a:lnSpc>
              <a:spcBef>
                <a:spcPts val="375"/>
              </a:spcBef>
              <a:spcAft>
                <a:spcPts val="0"/>
              </a:spcAft>
              <a:buSzPts val="1800"/>
              <a:buChar char="o"/>
              <a:defRPr/>
            </a:lvl5pPr>
            <a:lvl6pPr indent="-342900" lvl="5" marL="2743200" rtl="0" algn="l">
              <a:lnSpc>
                <a:spcPct val="100000"/>
              </a:lnSpc>
              <a:spcBef>
                <a:spcPts val="370"/>
              </a:spcBef>
              <a:spcAft>
                <a:spcPts val="0"/>
              </a:spcAft>
              <a:buSzPts val="1800"/>
              <a:buChar char="•"/>
              <a:defRPr/>
            </a:lvl6pPr>
            <a:lvl7pPr indent="-342900" lvl="6" marL="3200400" rtl="0" algn="l">
              <a:lnSpc>
                <a:spcPct val="100000"/>
              </a:lnSpc>
              <a:spcBef>
                <a:spcPts val="370"/>
              </a:spcBef>
              <a:spcAft>
                <a:spcPts val="0"/>
              </a:spcAft>
              <a:buSzPts val="1800"/>
              <a:buChar char="•"/>
              <a:defRPr/>
            </a:lvl7pPr>
            <a:lvl8pPr indent="-342900" lvl="7" marL="3657600" rtl="0" algn="l">
              <a:lnSpc>
                <a:spcPct val="100000"/>
              </a:lnSpc>
              <a:spcBef>
                <a:spcPts val="370"/>
              </a:spcBef>
              <a:spcAft>
                <a:spcPts val="0"/>
              </a:spcAft>
              <a:buSzPts val="1800"/>
              <a:buChar char="•"/>
              <a:defRPr/>
            </a:lvl8pPr>
            <a:lvl9pPr indent="-342900" lvl="8" marL="4114800" rtl="0" algn="l">
              <a:lnSpc>
                <a:spcPct val="100000"/>
              </a:lnSpc>
              <a:spcBef>
                <a:spcPts val="370"/>
              </a:spcBef>
              <a:spcAft>
                <a:spcPts val="0"/>
              </a:spcAft>
              <a:buSzPts val="1800"/>
              <a:buChar char="•"/>
              <a:defRPr/>
            </a:lvl9pPr>
          </a:lstStyle>
          <a:p/>
        </p:txBody>
      </p:sp>
      <p:sp>
        <p:nvSpPr>
          <p:cNvPr id="62" name="Google Shape;62;gd46ee31a99_0_107"/>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gd46ee31a99_0_10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d46ee31a99_0_10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rm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gd46ee31a99_0_1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d46ee31a99_0_113"/>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rtl="0" algn="l">
              <a:lnSpc>
                <a:spcPct val="100000"/>
              </a:lnSpc>
              <a:spcBef>
                <a:spcPts val="575"/>
              </a:spcBef>
              <a:spcAft>
                <a:spcPts val="0"/>
              </a:spcAft>
              <a:buSzPts val="1530"/>
              <a:buChar char="⚫"/>
              <a:defRPr/>
            </a:lvl1pPr>
            <a:lvl2pPr indent="-325755" lvl="1" marL="914400" rtl="0" algn="l">
              <a:lnSpc>
                <a:spcPct val="100000"/>
              </a:lnSpc>
              <a:spcBef>
                <a:spcPts val="375"/>
              </a:spcBef>
              <a:spcAft>
                <a:spcPts val="0"/>
              </a:spcAft>
              <a:buSzPts val="1530"/>
              <a:buChar char="⚫"/>
              <a:defRPr/>
            </a:lvl2pPr>
            <a:lvl3pPr indent="-325755" lvl="2" marL="1371600" rtl="0" algn="l">
              <a:lnSpc>
                <a:spcPct val="100000"/>
              </a:lnSpc>
              <a:spcBef>
                <a:spcPts val="375"/>
              </a:spcBef>
              <a:spcAft>
                <a:spcPts val="0"/>
              </a:spcAft>
              <a:buSzPts val="1530"/>
              <a:buChar char="⚫"/>
              <a:defRPr/>
            </a:lvl3pPr>
            <a:lvl4pPr indent="-320039" lvl="3" marL="1828800" rtl="0" algn="l">
              <a:lnSpc>
                <a:spcPct val="100000"/>
              </a:lnSpc>
              <a:spcBef>
                <a:spcPts val="375"/>
              </a:spcBef>
              <a:spcAft>
                <a:spcPts val="0"/>
              </a:spcAft>
              <a:buSzPts val="1440"/>
              <a:buChar char="⚫"/>
              <a:defRPr/>
            </a:lvl4pPr>
            <a:lvl5pPr indent="-342900" lvl="4" marL="2286000" rtl="0" algn="l">
              <a:lnSpc>
                <a:spcPct val="100000"/>
              </a:lnSpc>
              <a:spcBef>
                <a:spcPts val="375"/>
              </a:spcBef>
              <a:spcAft>
                <a:spcPts val="0"/>
              </a:spcAft>
              <a:buSzPts val="1800"/>
              <a:buChar char="o"/>
              <a:defRPr/>
            </a:lvl5pPr>
            <a:lvl6pPr indent="-342900" lvl="5" marL="2743200" rtl="0" algn="l">
              <a:lnSpc>
                <a:spcPct val="100000"/>
              </a:lnSpc>
              <a:spcBef>
                <a:spcPts val="370"/>
              </a:spcBef>
              <a:spcAft>
                <a:spcPts val="0"/>
              </a:spcAft>
              <a:buSzPts val="1800"/>
              <a:buChar char="•"/>
              <a:defRPr/>
            </a:lvl6pPr>
            <a:lvl7pPr indent="-342900" lvl="6" marL="3200400" rtl="0" algn="l">
              <a:lnSpc>
                <a:spcPct val="100000"/>
              </a:lnSpc>
              <a:spcBef>
                <a:spcPts val="370"/>
              </a:spcBef>
              <a:spcAft>
                <a:spcPts val="0"/>
              </a:spcAft>
              <a:buSzPts val="1800"/>
              <a:buChar char="•"/>
              <a:defRPr/>
            </a:lvl7pPr>
            <a:lvl8pPr indent="-342900" lvl="7" marL="3657600" rtl="0" algn="l">
              <a:lnSpc>
                <a:spcPct val="100000"/>
              </a:lnSpc>
              <a:spcBef>
                <a:spcPts val="370"/>
              </a:spcBef>
              <a:spcAft>
                <a:spcPts val="0"/>
              </a:spcAft>
              <a:buSzPts val="1800"/>
              <a:buChar char="•"/>
              <a:defRPr/>
            </a:lvl8pPr>
            <a:lvl9pPr indent="-342900" lvl="8" marL="4114800" rtl="0" algn="l">
              <a:lnSpc>
                <a:spcPct val="100000"/>
              </a:lnSpc>
              <a:spcBef>
                <a:spcPts val="370"/>
              </a:spcBef>
              <a:spcAft>
                <a:spcPts val="0"/>
              </a:spcAft>
              <a:buSzPts val="1800"/>
              <a:buChar char="•"/>
              <a:defRPr/>
            </a:lvl9pPr>
          </a:lstStyle>
          <a:p/>
        </p:txBody>
      </p:sp>
      <p:sp>
        <p:nvSpPr>
          <p:cNvPr id="68" name="Google Shape;68;gd46ee31a99_0_113"/>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gd46ee31a99_0_1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gd46ee31a99_0_11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rm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gd46ee31a99_0_67"/>
          <p:cNvCxnSpPr/>
          <p:nvPr/>
        </p:nvCxnSpPr>
        <p:spPr>
          <a:xfrm>
            <a:off x="641934" y="4796667"/>
            <a:ext cx="390300" cy="0"/>
          </a:xfrm>
          <a:prstGeom prst="straightConnector1">
            <a:avLst/>
          </a:prstGeom>
          <a:noFill/>
          <a:ln cap="flat" cmpd="sng" w="28575">
            <a:solidFill>
              <a:schemeClr val="lt2"/>
            </a:solidFill>
            <a:prstDash val="solid"/>
            <a:round/>
            <a:headEnd len="sm" w="sm" type="none"/>
            <a:tailEnd len="sm" w="sm" type="none"/>
          </a:ln>
        </p:spPr>
      </p:cxnSp>
      <p:sp>
        <p:nvSpPr>
          <p:cNvPr id="21" name="Google Shape;21;gd46ee31a99_0_67"/>
          <p:cNvSpPr txBox="1"/>
          <p:nvPr>
            <p:ph type="title"/>
          </p:nvPr>
        </p:nvSpPr>
        <p:spPr>
          <a:xfrm>
            <a:off x="512700" y="2524400"/>
            <a:ext cx="8118600" cy="2030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22" name="Google Shape;22;gd46ee31a99_0_6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d46ee31a99_0_7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d46ee31a99_0_71"/>
          <p:cNvSpPr txBox="1"/>
          <p:nvPr>
            <p:ph type="title"/>
          </p:nvPr>
        </p:nvSpPr>
        <p:spPr>
          <a:xfrm>
            <a:off x="311700" y="593367"/>
            <a:ext cx="8520600" cy="817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d46ee31a99_0_71"/>
          <p:cNvSpPr txBox="1"/>
          <p:nvPr>
            <p:ph idx="1" type="body"/>
          </p:nvPr>
        </p:nvSpPr>
        <p:spPr>
          <a:xfrm>
            <a:off x="311700" y="1562133"/>
            <a:ext cx="8520600" cy="4529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gd46ee31a99_0_7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d46ee31a99_0_76"/>
          <p:cNvSpPr txBox="1"/>
          <p:nvPr>
            <p:ph type="title"/>
          </p:nvPr>
        </p:nvSpPr>
        <p:spPr>
          <a:xfrm>
            <a:off x="311700" y="593367"/>
            <a:ext cx="8520600" cy="817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gd46ee31a99_0_76"/>
          <p:cNvSpPr txBox="1"/>
          <p:nvPr>
            <p:ph idx="1" type="body"/>
          </p:nvPr>
        </p:nvSpPr>
        <p:spPr>
          <a:xfrm>
            <a:off x="311700" y="1562233"/>
            <a:ext cx="3999900" cy="4529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d46ee31a99_0_76"/>
          <p:cNvSpPr txBox="1"/>
          <p:nvPr>
            <p:ph idx="2" type="body"/>
          </p:nvPr>
        </p:nvSpPr>
        <p:spPr>
          <a:xfrm>
            <a:off x="4832400" y="1562233"/>
            <a:ext cx="3999900" cy="4529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gd46ee31a99_0_7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d46ee31a99_0_81"/>
          <p:cNvSpPr txBox="1"/>
          <p:nvPr>
            <p:ph type="title"/>
          </p:nvPr>
        </p:nvSpPr>
        <p:spPr>
          <a:xfrm>
            <a:off x="311700" y="593367"/>
            <a:ext cx="8520600" cy="817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gd46ee31a99_0_8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d46ee31a99_0_84"/>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gd46ee31a99_0_84"/>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gd46ee31a99_0_8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gd46ee31a99_0_88"/>
          <p:cNvSpPr txBox="1"/>
          <p:nvPr>
            <p:ph type="title"/>
          </p:nvPr>
        </p:nvSpPr>
        <p:spPr>
          <a:xfrm>
            <a:off x="490250" y="701800"/>
            <a:ext cx="56040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42" name="Google Shape;42;gd46ee31a99_0_8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gd46ee31a99_0_91"/>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gd46ee31a99_0_91"/>
          <p:cNvCxnSpPr/>
          <p:nvPr/>
        </p:nvCxnSpPr>
        <p:spPr>
          <a:xfrm>
            <a:off x="5029675" y="5994000"/>
            <a:ext cx="686400" cy="0"/>
          </a:xfrm>
          <a:prstGeom prst="straightConnector1">
            <a:avLst/>
          </a:prstGeom>
          <a:noFill/>
          <a:ln cap="flat" cmpd="sng" w="19050">
            <a:solidFill>
              <a:schemeClr val="lt2"/>
            </a:solidFill>
            <a:prstDash val="solid"/>
            <a:round/>
            <a:headEnd len="sm" w="sm" type="none"/>
            <a:tailEnd len="sm" w="sm" type="none"/>
          </a:ln>
        </p:spPr>
      </p:cxnSp>
      <p:sp>
        <p:nvSpPr>
          <p:cNvPr id="46" name="Google Shape;46;gd46ee31a99_0_91"/>
          <p:cNvSpPr txBox="1"/>
          <p:nvPr>
            <p:ph type="title"/>
          </p:nvPr>
        </p:nvSpPr>
        <p:spPr>
          <a:xfrm>
            <a:off x="265500" y="1843133"/>
            <a:ext cx="4045200" cy="1777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7" name="Google Shape;47;gd46ee31a99_0_91"/>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gd46ee31a99_0_91"/>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9" name="Google Shape;49;gd46ee31a99_0_9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d46ee31a99_0_98"/>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2" name="Google Shape;52;gd46ee31a99_0_9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9" name="Shape 9"/>
        <p:cNvGrpSpPr/>
        <p:nvPr/>
      </p:nvGrpSpPr>
      <p:grpSpPr>
        <a:xfrm>
          <a:off x="0" y="0"/>
          <a:ext cx="0" cy="0"/>
          <a:chOff x="0" y="0"/>
          <a:chExt cx="0" cy="0"/>
        </a:xfrm>
      </p:grpSpPr>
      <p:sp>
        <p:nvSpPr>
          <p:cNvPr id="10" name="Google Shape;10;gd46ee31a99_0_57"/>
          <p:cNvSpPr txBox="1"/>
          <p:nvPr>
            <p:ph type="title"/>
          </p:nvPr>
        </p:nvSpPr>
        <p:spPr>
          <a:xfrm>
            <a:off x="311700" y="593367"/>
            <a:ext cx="8520600" cy="817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11" name="Google Shape;11;gd46ee31a99_0_57"/>
          <p:cNvSpPr txBox="1"/>
          <p:nvPr>
            <p:ph idx="1" type="body"/>
          </p:nvPr>
        </p:nvSpPr>
        <p:spPr>
          <a:xfrm>
            <a:off x="311700" y="1562133"/>
            <a:ext cx="8520600" cy="4529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12" name="Google Shape;12;gd46ee31a99_0_5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kanchiuniv.ac.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ssrn.com/abstract=3188960" TargetMode="External"/><Relationship Id="rId4" Type="http://schemas.openxmlformats.org/officeDocument/2006/relationships/hyperlink" Target="https://dx.doi.org/10.2139/ssrn.3188960" TargetMode="External"/><Relationship Id="rId5" Type="http://schemas.openxmlformats.org/officeDocument/2006/relationships/hyperlink" Target="https://paperswithcode.com/paper/stock-price-prediction-using-cnn-and-lstm" TargetMode="External"/><Relationship Id="rId6" Type="http://schemas.openxmlformats.org/officeDocument/2006/relationships/hyperlink" Target="https://ieeexplore.ieee.org/document/863736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idx="1" type="subTitle"/>
          </p:nvPr>
        </p:nvSpPr>
        <p:spPr>
          <a:xfrm>
            <a:off x="175650" y="2985775"/>
            <a:ext cx="8792700" cy="1029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380"/>
              <a:buNone/>
            </a:pPr>
            <a:r>
              <a:t/>
            </a:r>
            <a:endParaRPr b="1" i="0" sz="3000" u="none">
              <a:solidFill>
                <a:schemeClr val="dk1"/>
              </a:solidFill>
              <a:highlight>
                <a:schemeClr val="lt1"/>
              </a:highlight>
              <a:latin typeface="Arial"/>
              <a:ea typeface="Arial"/>
              <a:cs typeface="Arial"/>
              <a:sym typeface="Arial"/>
            </a:endParaRPr>
          </a:p>
          <a:p>
            <a:pPr indent="0" lvl="0" marL="0" rtl="0" algn="l">
              <a:lnSpc>
                <a:spcPct val="90000"/>
              </a:lnSpc>
              <a:spcBef>
                <a:spcPts val="500"/>
              </a:spcBef>
              <a:spcAft>
                <a:spcPts val="0"/>
              </a:spcAft>
              <a:buSzPts val="2380"/>
              <a:buNone/>
            </a:pPr>
            <a:r>
              <a:rPr i="0" lang="en-US" sz="4000" u="none">
                <a:solidFill>
                  <a:schemeClr val="lt1"/>
                </a:solidFill>
                <a:highlight>
                  <a:schemeClr val="dk1"/>
                </a:highlight>
                <a:latin typeface="Times New Roman"/>
                <a:ea typeface="Times New Roman"/>
                <a:cs typeface="Times New Roman"/>
                <a:sym typeface="Times New Roman"/>
              </a:rPr>
              <a:t>S</a:t>
            </a:r>
            <a:r>
              <a:rPr lang="en-US" sz="4000">
                <a:solidFill>
                  <a:schemeClr val="lt1"/>
                </a:solidFill>
                <a:highlight>
                  <a:schemeClr val="dk1"/>
                </a:highlight>
                <a:latin typeface="Times New Roman"/>
                <a:ea typeface="Times New Roman"/>
                <a:cs typeface="Times New Roman"/>
                <a:sym typeface="Times New Roman"/>
              </a:rPr>
              <a:t>TOCK VALUE - PRICE PREDICTION</a:t>
            </a:r>
            <a:endParaRPr sz="4400">
              <a:solidFill>
                <a:schemeClr val="lt1"/>
              </a:solidFill>
              <a:highlight>
                <a:schemeClr val="dk1"/>
              </a:highlight>
              <a:latin typeface="Times New Roman"/>
              <a:ea typeface="Times New Roman"/>
              <a:cs typeface="Times New Roman"/>
              <a:sym typeface="Times New Roman"/>
            </a:endParaRPr>
          </a:p>
          <a:p>
            <a:pPr indent="0" lvl="0" marL="0" rtl="0" algn="ctr">
              <a:lnSpc>
                <a:spcPct val="90000"/>
              </a:lnSpc>
              <a:spcBef>
                <a:spcPts val="500"/>
              </a:spcBef>
              <a:spcAft>
                <a:spcPts val="0"/>
              </a:spcAft>
              <a:buSzPts val="2635"/>
              <a:buNone/>
            </a:pPr>
            <a:r>
              <a:t/>
            </a:r>
            <a:endParaRPr b="1" i="0" sz="3100" u="none">
              <a:solidFill>
                <a:schemeClr val="dk1"/>
              </a:solidFill>
              <a:highlight>
                <a:schemeClr val="lt1"/>
              </a:highlight>
              <a:latin typeface="Times New Roman"/>
              <a:ea typeface="Times New Roman"/>
              <a:cs typeface="Times New Roman"/>
              <a:sym typeface="Times New Roman"/>
            </a:endParaRPr>
          </a:p>
          <a:p>
            <a:pPr indent="0" lvl="0" marL="0" rtl="0" algn="ctr">
              <a:lnSpc>
                <a:spcPct val="100000"/>
              </a:lnSpc>
              <a:spcBef>
                <a:spcPts val="575"/>
              </a:spcBef>
              <a:spcAft>
                <a:spcPts val="0"/>
              </a:spcAft>
              <a:buSzPts val="2805"/>
              <a:buNone/>
            </a:pPr>
            <a:r>
              <a:t/>
            </a:r>
            <a:endParaRPr b="1" i="0" sz="3300" u="none">
              <a:solidFill>
                <a:schemeClr val="dk1"/>
              </a:solidFill>
              <a:latin typeface="Times New Roman"/>
              <a:ea typeface="Times New Roman"/>
              <a:cs typeface="Times New Roman"/>
              <a:sym typeface="Times New Roman"/>
            </a:endParaRPr>
          </a:p>
        </p:txBody>
      </p:sp>
      <p:sp>
        <p:nvSpPr>
          <p:cNvPr id="76" name="Google Shape;76;p1"/>
          <p:cNvSpPr txBox="1"/>
          <p:nvPr>
            <p:ph type="ctrTitle"/>
          </p:nvPr>
        </p:nvSpPr>
        <p:spPr>
          <a:xfrm>
            <a:off x="1464615" y="993145"/>
            <a:ext cx="7391400" cy="416700"/>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chemeClr val="dk1"/>
              </a:buClr>
              <a:buSzPts val="1800"/>
              <a:buFont typeface="Libre Franklin"/>
              <a:buNone/>
            </a:pPr>
            <a:r>
              <a:rPr b="1" i="0" lang="en-US" sz="2000" u="none">
                <a:solidFill>
                  <a:schemeClr val="lt1"/>
                </a:solidFill>
                <a:latin typeface="Georgia"/>
                <a:ea typeface="Georgia"/>
                <a:cs typeface="Georgia"/>
                <a:sym typeface="Georgia"/>
              </a:rPr>
              <a:t>SRI CHANDRASEKHARENDRA SARASWATHI VISWA MAHAVIDHYALAYA</a:t>
            </a:r>
            <a:br>
              <a:rPr i="0" lang="en-US" sz="2000" u="none">
                <a:solidFill>
                  <a:schemeClr val="lt1"/>
                </a:solidFill>
                <a:latin typeface="Georgia"/>
                <a:ea typeface="Georgia"/>
                <a:cs typeface="Georgia"/>
                <a:sym typeface="Georgia"/>
              </a:rPr>
            </a:br>
            <a:r>
              <a:rPr i="0" lang="en-US" sz="1300" u="none">
                <a:solidFill>
                  <a:schemeClr val="lt1"/>
                </a:solidFill>
                <a:latin typeface="Georgia"/>
                <a:ea typeface="Georgia"/>
                <a:cs typeface="Georgia"/>
                <a:sym typeface="Georgia"/>
              </a:rPr>
              <a:t>(Deemed to be university u/s 3 of UGC act 1956)</a:t>
            </a:r>
            <a:br>
              <a:rPr i="0" lang="en-US" sz="1300" u="none">
                <a:solidFill>
                  <a:schemeClr val="lt1"/>
                </a:solidFill>
                <a:latin typeface="Georgia"/>
                <a:ea typeface="Georgia"/>
                <a:cs typeface="Georgia"/>
                <a:sym typeface="Georgia"/>
              </a:rPr>
            </a:br>
            <a:r>
              <a:rPr i="0" lang="en-US" sz="1300" u="none">
                <a:solidFill>
                  <a:schemeClr val="lt1"/>
                </a:solidFill>
                <a:latin typeface="Georgia"/>
                <a:ea typeface="Georgia"/>
                <a:cs typeface="Georgia"/>
                <a:sym typeface="Georgia"/>
              </a:rPr>
              <a:t>(Accredited with “A” by NAAC)</a:t>
            </a:r>
            <a:br>
              <a:rPr i="0" lang="en-US" sz="1300" u="none">
                <a:solidFill>
                  <a:schemeClr val="lt1"/>
                </a:solidFill>
                <a:latin typeface="Georgia"/>
                <a:ea typeface="Georgia"/>
                <a:cs typeface="Georgia"/>
                <a:sym typeface="Georgia"/>
              </a:rPr>
            </a:br>
            <a:r>
              <a:rPr i="0" lang="en-US" sz="1300" u="none">
                <a:solidFill>
                  <a:schemeClr val="lt1"/>
                </a:solidFill>
                <a:latin typeface="Georgia"/>
                <a:ea typeface="Georgia"/>
                <a:cs typeface="Georgia"/>
                <a:sym typeface="Georgia"/>
              </a:rPr>
              <a:t>Enathur, Kanchipuram – 631561. Tamilnadu</a:t>
            </a:r>
            <a:br>
              <a:rPr b="0" i="0" lang="en-US" sz="1300" u="none">
                <a:solidFill>
                  <a:schemeClr val="dk1"/>
                </a:solidFill>
                <a:latin typeface="Libre Franklin"/>
                <a:ea typeface="Libre Franklin"/>
                <a:cs typeface="Libre Franklin"/>
                <a:sym typeface="Libre Franklin"/>
              </a:rPr>
            </a:br>
            <a:r>
              <a:rPr b="0" i="0" lang="en-US" sz="1300" u="sng">
                <a:solidFill>
                  <a:srgbClr val="CC0000"/>
                </a:solidFill>
                <a:hlinkClick r:id="rId3">
                  <a:extLst>
                    <a:ext uri="{A12FA001-AC4F-418D-AE19-62706E023703}">
                      <ahyp:hlinkClr val="tx"/>
                    </a:ext>
                  </a:extLst>
                </a:hlinkClick>
              </a:rPr>
              <a:t>www.kanchiuniv.ac.in</a:t>
            </a:r>
            <a:br>
              <a:rPr b="0" i="0" lang="en-US" sz="1300" u="none">
                <a:solidFill>
                  <a:schemeClr val="dk1"/>
                </a:solidFill>
                <a:latin typeface="Libre Franklin"/>
                <a:ea typeface="Libre Franklin"/>
                <a:cs typeface="Libre Franklin"/>
                <a:sym typeface="Libre Franklin"/>
              </a:rPr>
            </a:br>
            <a:endParaRPr b="0" i="0" sz="1300" u="none">
              <a:solidFill>
                <a:schemeClr val="dk1"/>
              </a:solidFill>
              <a:latin typeface="Libre Franklin"/>
              <a:ea typeface="Libre Franklin"/>
              <a:cs typeface="Libre Franklin"/>
              <a:sym typeface="Libre Franklin"/>
            </a:endParaRPr>
          </a:p>
        </p:txBody>
      </p:sp>
      <p:pic>
        <p:nvPicPr>
          <p:cNvPr id="77" name="Google Shape;77;p1"/>
          <p:cNvPicPr preferRelativeResize="0"/>
          <p:nvPr/>
        </p:nvPicPr>
        <p:blipFill rotWithShape="1">
          <a:blip r:embed="rId4">
            <a:alphaModFix/>
          </a:blip>
          <a:srcRect b="0" l="0" r="0" t="0"/>
          <a:stretch/>
        </p:blipFill>
        <p:spPr>
          <a:xfrm>
            <a:off x="228600" y="304800"/>
            <a:ext cx="1385900" cy="1166825"/>
          </a:xfrm>
          <a:prstGeom prst="rect">
            <a:avLst/>
          </a:prstGeom>
          <a:noFill/>
          <a:ln>
            <a:noFill/>
          </a:ln>
        </p:spPr>
      </p:pic>
      <p:sp>
        <p:nvSpPr>
          <p:cNvPr id="78" name="Google Shape;78;p1"/>
          <p:cNvSpPr txBox="1"/>
          <p:nvPr/>
        </p:nvSpPr>
        <p:spPr>
          <a:xfrm>
            <a:off x="3536950" y="3244850"/>
            <a:ext cx="184150" cy="36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1"/>
          <p:cNvSpPr txBox="1"/>
          <p:nvPr/>
        </p:nvSpPr>
        <p:spPr>
          <a:xfrm>
            <a:off x="5686450" y="5043500"/>
            <a:ext cx="2886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accent3"/>
                </a:solidFill>
                <a:latin typeface="Old Standard TT"/>
                <a:ea typeface="Old Standard TT"/>
                <a:cs typeface="Old Standard TT"/>
                <a:sym typeface="Old Standard TT"/>
              </a:rPr>
              <a:t>11179A005</a:t>
            </a:r>
            <a:endParaRPr b="1" sz="2000">
              <a:solidFill>
                <a:schemeClr val="accent3"/>
              </a:solidFill>
              <a:latin typeface="Old Standard TT"/>
              <a:ea typeface="Old Standard TT"/>
              <a:cs typeface="Old Standard TT"/>
              <a:sym typeface="Old Standard TT"/>
            </a:endParaRPr>
          </a:p>
          <a:p>
            <a:pPr indent="0" lvl="0" marL="0" rtl="0" algn="l">
              <a:spcBef>
                <a:spcPts val="0"/>
              </a:spcBef>
              <a:spcAft>
                <a:spcPts val="0"/>
              </a:spcAft>
              <a:buNone/>
            </a:pPr>
            <a:r>
              <a:rPr b="1" lang="en-US" sz="2000">
                <a:solidFill>
                  <a:schemeClr val="accent3"/>
                </a:solidFill>
                <a:latin typeface="Old Standard TT"/>
                <a:ea typeface="Old Standard TT"/>
                <a:cs typeface="Old Standard TT"/>
                <a:sym typeface="Old Standard TT"/>
              </a:rPr>
              <a:t>RADHIKA ADDANKI</a:t>
            </a:r>
            <a:endParaRPr b="1" sz="2000">
              <a:solidFill>
                <a:schemeClr val="accent3"/>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685800" y="657229"/>
            <a:ext cx="7772400" cy="8034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rPr b="1" lang="en-US" sz="3600"/>
              <a:t>Sample Data set</a:t>
            </a:r>
            <a:endParaRPr b="1" sz="3600"/>
          </a:p>
        </p:txBody>
      </p:sp>
      <p:sp>
        <p:nvSpPr>
          <p:cNvPr id="152" name="Google Shape;152;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rm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53" name="Google Shape;153;p11"/>
          <p:cNvPicPr preferRelativeResize="0"/>
          <p:nvPr/>
        </p:nvPicPr>
        <p:blipFill rotWithShape="1">
          <a:blip r:embed="rId3">
            <a:alphaModFix/>
          </a:blip>
          <a:srcRect b="0" l="0" r="0" t="0"/>
          <a:stretch/>
        </p:blipFill>
        <p:spPr>
          <a:xfrm>
            <a:off x="685799" y="1986599"/>
            <a:ext cx="7918925" cy="414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pic>
        <p:nvPicPr>
          <p:cNvPr descr="Trainscreen.JPG" id="159" name="Google Shape;159;p12"/>
          <p:cNvPicPr preferRelativeResize="0"/>
          <p:nvPr/>
        </p:nvPicPr>
        <p:blipFill rotWithShape="1">
          <a:blip r:embed="rId3">
            <a:alphaModFix/>
          </a:blip>
          <a:srcRect b="0" l="0" r="0" t="0"/>
          <a:stretch/>
        </p:blipFill>
        <p:spPr>
          <a:xfrm>
            <a:off x="428625" y="535575"/>
            <a:ext cx="8372475" cy="597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pic>
        <p:nvPicPr>
          <p:cNvPr descr="IMG_20210327_210004_984.JPG" id="165" name="Google Shape;165;p14"/>
          <p:cNvPicPr preferRelativeResize="0"/>
          <p:nvPr/>
        </p:nvPicPr>
        <p:blipFill rotWithShape="1">
          <a:blip r:embed="rId3">
            <a:alphaModFix/>
          </a:blip>
          <a:srcRect b="16808" l="36572" r="0" t="0"/>
          <a:stretch/>
        </p:blipFill>
        <p:spPr>
          <a:xfrm>
            <a:off x="223963" y="465888"/>
            <a:ext cx="8696074" cy="5926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IMG_20210327_210032_042.JPG" id="170" name="Google Shape;170;p15"/>
          <p:cNvPicPr preferRelativeResize="0"/>
          <p:nvPr/>
        </p:nvPicPr>
        <p:blipFill rotWithShape="1">
          <a:blip r:embed="rId3">
            <a:alphaModFix/>
          </a:blip>
          <a:srcRect b="16838" l="35714" r="2429" t="0"/>
          <a:stretch/>
        </p:blipFill>
        <p:spPr>
          <a:xfrm>
            <a:off x="215450" y="413650"/>
            <a:ext cx="8713100" cy="603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p:nvPr>
            <p:ph idx="12" type="sldNum"/>
          </p:nvPr>
        </p:nvSpPr>
        <p:spPr>
          <a:xfrm>
            <a:off x="8472458" y="6217622"/>
            <a:ext cx="548700" cy="524700"/>
          </a:xfrm>
          <a:prstGeom prst="ellipse">
            <a:avLst/>
          </a:prstGeom>
          <a:solidFill>
            <a:schemeClr val="accent1"/>
          </a:solidFill>
          <a:ln>
            <a:noFill/>
          </a:ln>
        </p:spPr>
        <p:txBody>
          <a:bodyPr anchorCtr="1" anchor="ctr" bIns="0" lIns="0" spcFirstLastPara="1" rIns="0" wrap="square" tIns="0">
            <a:normAutofit/>
          </a:bodyPr>
          <a:lstStyle/>
          <a:p>
            <a:pPr indent="0" lvl="0" marL="0" rtl="0" algn="r">
              <a:spcBef>
                <a:spcPts val="0"/>
              </a:spcBef>
              <a:spcAft>
                <a:spcPts val="0"/>
              </a:spcAft>
              <a:buNone/>
            </a:pPr>
            <a:fld id="{00000000-1234-1234-1234-123412341234}" type="slidenum">
              <a:rPr lang="en-US">
                <a:solidFill>
                  <a:schemeClr val="dk1"/>
                </a:solidFill>
                <a:latin typeface="Old Standard TT"/>
                <a:ea typeface="Old Standard TT"/>
                <a:cs typeface="Old Standard TT"/>
                <a:sym typeface="Old Standard TT"/>
              </a:rPr>
              <a:t>‹#›</a:t>
            </a:fld>
            <a:endParaRPr>
              <a:solidFill>
                <a:schemeClr val="dk1"/>
              </a:solidFill>
              <a:latin typeface="Old Standard TT"/>
              <a:ea typeface="Old Standard TT"/>
              <a:cs typeface="Old Standard TT"/>
              <a:sym typeface="Old Standard TT"/>
            </a:endParaRPr>
          </a:p>
        </p:txBody>
      </p:sp>
      <p:pic>
        <p:nvPicPr>
          <p:cNvPr descr="IMG_20210327_210156_874.JPG" id="176" name="Google Shape;176;p16"/>
          <p:cNvPicPr preferRelativeResize="0"/>
          <p:nvPr/>
        </p:nvPicPr>
        <p:blipFill rotWithShape="1">
          <a:blip r:embed="rId3">
            <a:alphaModFix/>
          </a:blip>
          <a:srcRect b="16863" l="35713" r="1000" t="0"/>
          <a:stretch/>
        </p:blipFill>
        <p:spPr>
          <a:xfrm>
            <a:off x="259800" y="285775"/>
            <a:ext cx="8624401" cy="622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266700" y="543042"/>
            <a:ext cx="8382000" cy="7923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1" i="0" lang="en-US" sz="3300" u="none">
                <a:solidFill>
                  <a:schemeClr val="dk2"/>
                </a:solidFill>
                <a:latin typeface="Times New Roman"/>
                <a:ea typeface="Times New Roman"/>
                <a:cs typeface="Times New Roman"/>
                <a:sym typeface="Times New Roman"/>
              </a:rPr>
              <a:t>Conclusion</a:t>
            </a:r>
            <a:endParaRPr sz="3300">
              <a:latin typeface="Times New Roman"/>
              <a:ea typeface="Times New Roman"/>
              <a:cs typeface="Times New Roman"/>
              <a:sym typeface="Times New Roman"/>
            </a:endParaRPr>
          </a:p>
        </p:txBody>
      </p:sp>
      <p:sp>
        <p:nvSpPr>
          <p:cNvPr id="182" name="Google Shape;182;p18"/>
          <p:cNvSpPr txBox="1"/>
          <p:nvPr>
            <p:ph idx="1" type="body"/>
          </p:nvPr>
        </p:nvSpPr>
        <p:spPr>
          <a:xfrm>
            <a:off x="342900" y="1691124"/>
            <a:ext cx="8458200" cy="41634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To wrap it all up , In this project we have used Random Forest , Support Vector machine and K-NN algorithms for the stock market prediction. The dataset is preprocessed successfully and gives the future predicted value of the stock with a slight variation of value between the algorithms . We made the project with an aim to make it easier for the stock investors to clear their hesitations and learn stock fluctuations practically . Our aim is to put an end to the myths fabricated on the stock market , untie the intricate knots of confusions and make it stocker friendly . Three different algorithms are designed in such a way that helps the stocker in making accurate decisions and make it sure that they don't end up in loss.</a:t>
            </a:r>
            <a:endParaRPr sz="2000">
              <a:latin typeface="Times New Roman"/>
              <a:ea typeface="Times New Roman"/>
              <a:cs typeface="Times New Roman"/>
              <a:sym typeface="Times New Roman"/>
            </a:endParaRPr>
          </a:p>
          <a:p>
            <a:pPr indent="-132715" lvl="0" marL="273050" rtl="0" algn="l">
              <a:lnSpc>
                <a:spcPct val="100000"/>
              </a:lnSpc>
              <a:spcBef>
                <a:spcPts val="1200"/>
              </a:spcBef>
              <a:spcAft>
                <a:spcPts val="0"/>
              </a:spcAft>
              <a:buSzPts val="2210"/>
              <a:buNone/>
            </a:pPr>
            <a:r>
              <a:rPr lang="en-US" sz="3200">
                <a:solidFill>
                  <a:schemeClr val="dk2"/>
                </a:solidFill>
                <a:latin typeface="Times New Roman"/>
                <a:ea typeface="Times New Roman"/>
                <a:cs typeface="Times New Roman"/>
                <a:sym typeface="Times New Roman"/>
              </a:rPr>
              <a:t> </a:t>
            </a:r>
            <a:endParaRPr/>
          </a:p>
          <a:p>
            <a:pPr indent="-132715" lvl="0" marL="273050" marR="0" rtl="0" algn="l">
              <a:lnSpc>
                <a:spcPct val="100000"/>
              </a:lnSpc>
              <a:spcBef>
                <a:spcPts val="0"/>
              </a:spcBef>
              <a:spcAft>
                <a:spcPts val="0"/>
              </a:spcAft>
              <a:buClr>
                <a:schemeClr val="accent1"/>
              </a:buClr>
              <a:buSzPts val="2210"/>
              <a:buFont typeface="Noto Sans Symbols"/>
              <a:buNone/>
            </a:pPr>
            <a:r>
              <a:t/>
            </a:r>
            <a:endParaRPr sz="2600">
              <a:solidFill>
                <a:schemeClr val="dk1"/>
              </a:solidFill>
              <a:latin typeface="Libre Baskerville"/>
              <a:ea typeface="Libre Baskerville"/>
              <a:cs typeface="Libre Baskerville"/>
              <a:sym typeface="Libre Baskerville"/>
            </a:endParaRPr>
          </a:p>
        </p:txBody>
      </p:sp>
      <p:sp>
        <p:nvSpPr>
          <p:cNvPr id="183" name="Google Shape;183;p18"/>
          <p:cNvSpPr txBox="1"/>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Libre Baskerville"/>
              <a:buNone/>
            </a:pPr>
            <a:r>
              <a:rPr b="0" i="0" lang="en-US" sz="1400" u="none" cap="none" strike="noStrike">
                <a:solidFill>
                  <a:schemeClr val="dk2"/>
                </a:solidFill>
                <a:latin typeface="Libre Baskerville"/>
                <a:ea typeface="Libre Baskerville"/>
                <a:cs typeface="Libre Baskerville"/>
                <a:sym typeface="Libre Baskerville"/>
              </a:rPr>
              <a:t>*</a:t>
            </a:r>
            <a:endParaRPr/>
          </a:p>
        </p:txBody>
      </p:sp>
      <p:sp>
        <p:nvSpPr>
          <p:cNvPr id="184" name="Google Shape;184;p1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d0cc211b3e_0_0"/>
          <p:cNvSpPr txBox="1"/>
          <p:nvPr>
            <p:ph type="title"/>
          </p:nvPr>
        </p:nvSpPr>
        <p:spPr>
          <a:xfrm>
            <a:off x="603250" y="657229"/>
            <a:ext cx="7772400" cy="7461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b="1" lang="en-US" sz="3200">
                <a:solidFill>
                  <a:schemeClr val="dk2"/>
                </a:solidFill>
                <a:latin typeface="Times New Roman"/>
                <a:ea typeface="Times New Roman"/>
                <a:cs typeface="Times New Roman"/>
                <a:sym typeface="Times New Roman"/>
              </a:rPr>
              <a:t>Future Work</a:t>
            </a:r>
            <a:endParaRPr b="1" sz="3200">
              <a:solidFill>
                <a:schemeClr val="dk2"/>
              </a:solidFill>
              <a:latin typeface="Times New Roman"/>
              <a:ea typeface="Times New Roman"/>
              <a:cs typeface="Times New Roman"/>
              <a:sym typeface="Times New Roman"/>
            </a:endParaRPr>
          </a:p>
        </p:txBody>
      </p:sp>
      <p:sp>
        <p:nvSpPr>
          <p:cNvPr id="191" name="Google Shape;191;gd0cc211b3e_0_0"/>
          <p:cNvSpPr txBox="1"/>
          <p:nvPr>
            <p:ph idx="1" type="body"/>
          </p:nvPr>
        </p:nvSpPr>
        <p:spPr>
          <a:xfrm>
            <a:off x="603250" y="1805000"/>
            <a:ext cx="7772400" cy="3967200"/>
          </a:xfrm>
          <a:prstGeom prst="rect">
            <a:avLst/>
          </a:prstGeom>
        </p:spPr>
        <p:txBody>
          <a:bodyPr anchorCtr="0" anchor="t" bIns="45700" lIns="91425" spcFirstLastPara="1" rIns="91425" wrap="square" tIns="45700">
            <a:noAutofit/>
          </a:bodyPr>
          <a:lstStyle/>
          <a:p>
            <a:pPr indent="0" lvl="0" marL="0" rtl="0" algn="l">
              <a:spcBef>
                <a:spcPts val="575"/>
              </a:spcBef>
              <a:spcAft>
                <a:spcPts val="0"/>
              </a:spcAft>
              <a:buNone/>
            </a:pPr>
            <a:r>
              <a:rPr lang="en-US" sz="2600">
                <a:solidFill>
                  <a:schemeClr val="dk2"/>
                </a:solidFill>
                <a:latin typeface="Times New Roman"/>
                <a:ea typeface="Times New Roman"/>
                <a:cs typeface="Times New Roman"/>
                <a:sym typeface="Times New Roman"/>
              </a:rPr>
              <a:t>Stock prediction will help a stocker to predict the fluctuations in stock at any stage of their investment and suggest them if they need to terminate or continue with their investment . This project is completely focused on one agenda i.e; to prevent the stocker from getting loss and save them from going bankrupt . There are no online tools available for analysing a stock , hence with this application , an investor can ensure that the stock he is investing is worthy and growing.</a:t>
            </a:r>
            <a:endParaRPr sz="2600">
              <a:solidFill>
                <a:schemeClr val="dk2"/>
              </a:solidFill>
              <a:latin typeface="Times New Roman"/>
              <a:ea typeface="Times New Roman"/>
              <a:cs typeface="Times New Roman"/>
              <a:sym typeface="Times New Roman"/>
            </a:endParaRPr>
          </a:p>
        </p:txBody>
      </p:sp>
      <p:sp>
        <p:nvSpPr>
          <p:cNvPr id="192" name="Google Shape;192;gd0cc211b3e_0_0"/>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530860" y="352742"/>
            <a:ext cx="8458200" cy="715962"/>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1" i="0" lang="en-US" u="none">
                <a:solidFill>
                  <a:schemeClr val="dk2"/>
                </a:solidFill>
                <a:latin typeface="Times New Roman"/>
                <a:ea typeface="Times New Roman"/>
                <a:cs typeface="Times New Roman"/>
                <a:sym typeface="Times New Roman"/>
              </a:rPr>
              <a:t>References</a:t>
            </a:r>
            <a:endParaRPr/>
          </a:p>
        </p:txBody>
      </p:sp>
      <p:sp>
        <p:nvSpPr>
          <p:cNvPr id="198" name="Google Shape;198;p20"/>
          <p:cNvSpPr txBox="1"/>
          <p:nvPr>
            <p:ph idx="1" type="body"/>
          </p:nvPr>
        </p:nvSpPr>
        <p:spPr>
          <a:xfrm>
            <a:off x="228600" y="1217295"/>
            <a:ext cx="8458200" cy="5105400"/>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2"/>
              </a:buClr>
              <a:buSzPts val="1100"/>
              <a:buNone/>
            </a:pPr>
            <a:r>
              <a:rPr lang="en-US" sz="2400">
                <a:solidFill>
                  <a:schemeClr val="dk2"/>
                </a:solidFill>
                <a:latin typeface="Times New Roman"/>
                <a:ea typeface="Times New Roman"/>
                <a:cs typeface="Times New Roman"/>
                <a:sym typeface="Times New Roman"/>
              </a:rPr>
              <a:t>[1]  Liao, Jing chi and Peng, Cameron and Zhu, Ning, Price and Volume Dynamics in Bubbles (January 10, 2020). Available at SSRN:</a:t>
            </a:r>
            <a:r>
              <a:rPr lang="en-US" sz="2400">
                <a:solidFill>
                  <a:srgbClr val="AFBB13"/>
                </a:solidFill>
                <a:latin typeface="Times New Roman"/>
                <a:ea typeface="Times New Roman"/>
                <a:cs typeface="Times New Roman"/>
                <a:sym typeface="Times New Roman"/>
              </a:rPr>
              <a:t> </a:t>
            </a:r>
            <a:r>
              <a:rPr lang="en-US" sz="2400" u="sng">
                <a:solidFill>
                  <a:srgbClr val="AFBB13"/>
                </a:solidFill>
                <a:latin typeface="Times New Roman"/>
                <a:ea typeface="Times New Roman"/>
                <a:cs typeface="Times New Roman"/>
                <a:sym typeface="Times New Roman"/>
                <a:hlinkClick r:id="rId3">
                  <a:extLst>
                    <a:ext uri="{A12FA001-AC4F-418D-AE19-62706E023703}">
                      <ahyp:hlinkClr val="tx"/>
                    </a:ext>
                  </a:extLst>
                </a:hlinkClick>
              </a:rPr>
              <a:t>https://ssrn.com/abstract=3188960</a:t>
            </a:r>
            <a:r>
              <a:rPr lang="en-US" sz="2400">
                <a:solidFill>
                  <a:srgbClr val="AFBB13"/>
                </a:solidFill>
                <a:latin typeface="Times New Roman"/>
                <a:ea typeface="Times New Roman"/>
                <a:cs typeface="Times New Roman"/>
                <a:sym typeface="Times New Roman"/>
              </a:rPr>
              <a:t> or </a:t>
            </a:r>
            <a:r>
              <a:rPr lang="en-US" sz="2400" u="sng">
                <a:solidFill>
                  <a:srgbClr val="AFBB13"/>
                </a:solidFill>
                <a:latin typeface="Times New Roman"/>
                <a:ea typeface="Times New Roman"/>
                <a:cs typeface="Times New Roman"/>
                <a:sym typeface="Times New Roman"/>
                <a:hlinkClick r:id="rId4">
                  <a:extLst>
                    <a:ext uri="{A12FA001-AC4F-418D-AE19-62706E023703}">
                      <ahyp:hlinkClr val="tx"/>
                    </a:ext>
                  </a:extLst>
                </a:hlinkClick>
              </a:rPr>
              <a:t>http://dx.doi.org/10.2139/ssrn.3188960</a:t>
            </a:r>
            <a:endParaRPr sz="2400" u="sng">
              <a:solidFill>
                <a:srgbClr val="AFBB13"/>
              </a:solidFill>
              <a:latin typeface="Times New Roman"/>
              <a:ea typeface="Times New Roman"/>
              <a:cs typeface="Times New Roman"/>
              <a:sym typeface="Times New Roman"/>
            </a:endParaRPr>
          </a:p>
          <a:p>
            <a:pPr indent="-444500" lvl="0" marL="514350" rtl="0" algn="l">
              <a:lnSpc>
                <a:spcPct val="100000"/>
              </a:lnSpc>
              <a:spcBef>
                <a:spcPts val="0"/>
              </a:spcBef>
              <a:spcAft>
                <a:spcPts val="0"/>
              </a:spcAft>
              <a:buClr>
                <a:schemeClr val="dk2"/>
              </a:buClr>
              <a:buSzPts val="1100"/>
              <a:buNone/>
            </a:pPr>
            <a:r>
              <a:t/>
            </a:r>
            <a:endParaRPr sz="2400" u="sng">
              <a:solidFill>
                <a:schemeClr val="dk2"/>
              </a:solidFill>
              <a:latin typeface="Times New Roman"/>
              <a:ea typeface="Times New Roman"/>
              <a:cs typeface="Times New Roman"/>
              <a:sym typeface="Times New Roman"/>
            </a:endParaRPr>
          </a:p>
          <a:p>
            <a:pPr indent="-514350" lvl="0" marL="514350" rtl="0" algn="l">
              <a:lnSpc>
                <a:spcPct val="100000"/>
              </a:lnSpc>
              <a:spcBef>
                <a:spcPts val="0"/>
              </a:spcBef>
              <a:spcAft>
                <a:spcPts val="0"/>
              </a:spcAft>
              <a:buClr>
                <a:schemeClr val="dk2"/>
              </a:buClr>
              <a:buSzPts val="1100"/>
              <a:buNone/>
            </a:pPr>
            <a:r>
              <a:rPr lang="en-US" sz="2400">
                <a:solidFill>
                  <a:schemeClr val="dk2"/>
                </a:solidFill>
                <a:latin typeface="Times New Roman"/>
                <a:ea typeface="Times New Roman"/>
                <a:cs typeface="Times New Roman"/>
                <a:sym typeface="Times New Roman"/>
              </a:rPr>
              <a:t>[2]  Stock Price Prediction Using CNN and LSTM-Based Deep Learning Models </a:t>
            </a:r>
            <a:r>
              <a:rPr lang="en-US" sz="2400" u="sng">
                <a:solidFill>
                  <a:srgbClr val="AFBB13"/>
                </a:solidFill>
                <a:latin typeface="Times New Roman"/>
                <a:ea typeface="Times New Roman"/>
                <a:cs typeface="Times New Roman"/>
                <a:sym typeface="Times New Roman"/>
                <a:hlinkClick r:id="rId5">
                  <a:extLst>
                    <a:ext uri="{A12FA001-AC4F-418D-AE19-62706E023703}">
                      <ahyp:hlinkClr val="tx"/>
                    </a:ext>
                  </a:extLst>
                </a:hlinkClick>
              </a:rPr>
              <a:t>https://paperswithcode.com/paper/stock-price-prediction-using-cnn-and-lstm</a:t>
            </a:r>
            <a:endParaRPr sz="2400" u="sng">
              <a:solidFill>
                <a:srgbClr val="AFBB13"/>
              </a:solidFill>
              <a:latin typeface="Times New Roman"/>
              <a:ea typeface="Times New Roman"/>
              <a:cs typeface="Times New Roman"/>
              <a:sym typeface="Times New Roman"/>
            </a:endParaRPr>
          </a:p>
          <a:p>
            <a:pPr indent="-514350" lvl="0" marL="514350" rtl="0" algn="l">
              <a:lnSpc>
                <a:spcPct val="100000"/>
              </a:lnSpc>
              <a:spcBef>
                <a:spcPts val="0"/>
              </a:spcBef>
              <a:spcAft>
                <a:spcPts val="0"/>
              </a:spcAft>
              <a:buClr>
                <a:schemeClr val="dk2"/>
              </a:buClr>
              <a:buSzPts val="1100"/>
              <a:buNone/>
            </a:pPr>
            <a:r>
              <a:rPr lang="en-US" sz="2400">
                <a:solidFill>
                  <a:schemeClr val="dk2"/>
                </a:solidFill>
                <a:latin typeface="Times New Roman"/>
                <a:ea typeface="Times New Roman"/>
                <a:cs typeface="Times New Roman"/>
                <a:sym typeface="Times New Roman"/>
              </a:rPr>
              <a:t>[3]  Z.Wang, S. Ho and Z. Lin, "Stock Market Prediction Analysis by Incorporating Social and News Opinion and Sentiment," 2018 IEEE International Conference on DataMining Workshops (ICDMW) </a:t>
            </a:r>
            <a:r>
              <a:rPr lang="en-US" sz="2400" u="sng">
                <a:solidFill>
                  <a:schemeClr val="dk2"/>
                </a:solidFill>
                <a:latin typeface="Times New Roman"/>
                <a:ea typeface="Times New Roman"/>
                <a:cs typeface="Times New Roman"/>
                <a:sym typeface="Times New Roman"/>
                <a:hlinkClick r:id="rId6">
                  <a:extLst>
                    <a:ext uri="{A12FA001-AC4F-418D-AE19-62706E023703}">
                      <ahyp:hlinkClr val="tx"/>
                    </a:ext>
                  </a:extLst>
                </a:hlinkClick>
              </a:rPr>
              <a:t>https://ieeexplore.ieee.org/document/8637365</a:t>
            </a:r>
            <a:endParaRPr sz="2400">
              <a:solidFill>
                <a:schemeClr val="dk2"/>
              </a:solidFill>
              <a:latin typeface="Times New Roman"/>
              <a:ea typeface="Times New Roman"/>
              <a:cs typeface="Times New Roman"/>
              <a:sym typeface="Times New Roman"/>
            </a:endParaRPr>
          </a:p>
          <a:p>
            <a:pPr indent="-514350" lvl="0" marL="514350" rtl="0" algn="l">
              <a:lnSpc>
                <a:spcPct val="100000"/>
              </a:lnSpc>
              <a:spcBef>
                <a:spcPts val="0"/>
              </a:spcBef>
              <a:spcAft>
                <a:spcPts val="0"/>
              </a:spcAft>
              <a:buClr>
                <a:schemeClr val="dk2"/>
              </a:buClr>
              <a:buSzPts val="1100"/>
              <a:buNone/>
            </a:pPr>
            <a:r>
              <a:t/>
            </a:r>
            <a:endParaRPr sz="2400">
              <a:solidFill>
                <a:schemeClr val="dk2"/>
              </a:solidFill>
              <a:latin typeface="Times New Roman"/>
              <a:ea typeface="Times New Roman"/>
              <a:cs typeface="Times New Roman"/>
              <a:sym typeface="Times New Roman"/>
            </a:endParaRPr>
          </a:p>
          <a:p>
            <a:pPr indent="-514350" lvl="0" marL="514350" rtl="0" algn="l">
              <a:lnSpc>
                <a:spcPct val="100000"/>
              </a:lnSpc>
              <a:spcBef>
                <a:spcPts val="0"/>
              </a:spcBef>
              <a:spcAft>
                <a:spcPts val="0"/>
              </a:spcAft>
              <a:buClr>
                <a:schemeClr val="dk2"/>
              </a:buClr>
              <a:buSzPts val="1100"/>
              <a:buNone/>
            </a:pPr>
            <a:r>
              <a:t/>
            </a:r>
            <a:endParaRPr sz="2400" u="sng">
              <a:solidFill>
                <a:schemeClr val="dk2"/>
              </a:solidFill>
              <a:latin typeface="Times New Roman"/>
              <a:ea typeface="Times New Roman"/>
              <a:cs typeface="Times New Roman"/>
              <a:sym typeface="Times New Roman"/>
            </a:endParaRPr>
          </a:p>
          <a:p>
            <a:pPr indent="-444500" lvl="0" marL="514350" rtl="0" algn="l">
              <a:lnSpc>
                <a:spcPct val="100000"/>
              </a:lnSpc>
              <a:spcBef>
                <a:spcPts val="0"/>
              </a:spcBef>
              <a:spcAft>
                <a:spcPts val="0"/>
              </a:spcAft>
              <a:buClr>
                <a:schemeClr val="dk2"/>
              </a:buClr>
              <a:buSzPts val="1100"/>
              <a:buNone/>
            </a:pPr>
            <a:r>
              <a:t/>
            </a:r>
            <a:endParaRPr sz="2400">
              <a:solidFill>
                <a:schemeClr val="dk2"/>
              </a:solidFill>
              <a:latin typeface="Times New Roman"/>
              <a:ea typeface="Times New Roman"/>
              <a:cs typeface="Times New Roman"/>
              <a:sym typeface="Times New Roman"/>
            </a:endParaRPr>
          </a:p>
        </p:txBody>
      </p:sp>
      <p:sp>
        <p:nvSpPr>
          <p:cNvPr id="199" name="Google Shape;199;p20"/>
          <p:cNvSpPr txBox="1"/>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Libre Baskerville"/>
              <a:buNone/>
            </a:pPr>
            <a:r>
              <a:rPr b="0" i="0" lang="en-US" sz="1400" u="none" cap="none" strike="noStrike">
                <a:solidFill>
                  <a:schemeClr val="dk2"/>
                </a:solidFill>
                <a:latin typeface="Libre Baskerville"/>
                <a:ea typeface="Libre Baskerville"/>
                <a:cs typeface="Libre Baskerville"/>
                <a:sym typeface="Libre Baskerville"/>
              </a:rPr>
              <a:t>*</a:t>
            </a:r>
            <a:endParaRPr/>
          </a:p>
        </p:txBody>
      </p:sp>
      <p:sp>
        <p:nvSpPr>
          <p:cNvPr id="200" name="Google Shape;200;p2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01" name="Google Shape;201;p20"/>
          <p:cNvSpPr/>
          <p:nvPr/>
        </p:nvSpPr>
        <p:spPr>
          <a:xfrm>
            <a:off x="2286000" y="3167390"/>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419100" y="534987"/>
            <a:ext cx="8305800" cy="639762"/>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1" i="0" lang="en-US" sz="3400" u="none">
                <a:solidFill>
                  <a:schemeClr val="dk2"/>
                </a:solidFill>
                <a:latin typeface="Libre Franklin"/>
                <a:ea typeface="Libre Franklin"/>
                <a:cs typeface="Libre Franklin"/>
                <a:sym typeface="Libre Franklin"/>
              </a:rPr>
              <a:t>Contents</a:t>
            </a:r>
            <a:endParaRPr sz="3400"/>
          </a:p>
        </p:txBody>
      </p:sp>
      <p:sp>
        <p:nvSpPr>
          <p:cNvPr id="85" name="Google Shape;85;p2"/>
          <p:cNvSpPr txBox="1"/>
          <p:nvPr>
            <p:ph idx="1" type="body"/>
          </p:nvPr>
        </p:nvSpPr>
        <p:spPr>
          <a:xfrm>
            <a:off x="603250" y="1174750"/>
            <a:ext cx="8305800" cy="518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400">
              <a:solidFill>
                <a:schemeClr val="dk2"/>
              </a:solidFill>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Abstract of the project</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Index terms</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Problem statement</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Literature survey</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Existing system</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Proposed system</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Implementation</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Sample dataset</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Conclusion</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Future work</a:t>
            </a:r>
            <a:r>
              <a:rPr lang="en-US" sz="2400">
                <a:solidFill>
                  <a:schemeClr val="dk2"/>
                </a:solidFill>
                <a:latin typeface="Cambria"/>
                <a:ea typeface="Cambria"/>
                <a:cs typeface="Cambria"/>
                <a:sym typeface="Cambria"/>
              </a:rPr>
              <a:t> </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References</a:t>
            </a:r>
            <a:endParaRPr sz="2400">
              <a:solidFill>
                <a:schemeClr val="dk2"/>
              </a:solidFill>
              <a:latin typeface="Cambria"/>
              <a:ea typeface="Cambria"/>
              <a:cs typeface="Cambria"/>
              <a:sym typeface="Cambria"/>
            </a:endParaRPr>
          </a:p>
          <a:p>
            <a:pPr indent="-381000" lvl="0" marL="457200" marR="0" rtl="0" algn="l">
              <a:lnSpc>
                <a:spcPct val="100000"/>
              </a:lnSpc>
              <a:spcBef>
                <a:spcPts val="0"/>
              </a:spcBef>
              <a:spcAft>
                <a:spcPts val="0"/>
              </a:spcAft>
              <a:buClr>
                <a:schemeClr val="dk2"/>
              </a:buClr>
              <a:buSzPts val="2400"/>
              <a:buFont typeface="Cambria"/>
              <a:buAutoNum type="arabicPeriod"/>
            </a:pPr>
            <a:r>
              <a:rPr lang="en-US" sz="2400">
                <a:solidFill>
                  <a:schemeClr val="dk2"/>
                </a:solidFill>
                <a:latin typeface="Cambria"/>
                <a:ea typeface="Cambria"/>
                <a:cs typeface="Cambria"/>
                <a:sym typeface="Cambria"/>
              </a:rPr>
              <a:t> Publication proof </a:t>
            </a:r>
            <a:endParaRPr sz="2400">
              <a:solidFill>
                <a:schemeClr val="dk2"/>
              </a:solidFill>
              <a:latin typeface="Cambria"/>
              <a:ea typeface="Cambria"/>
              <a:cs typeface="Cambria"/>
              <a:sym typeface="Cambria"/>
            </a:endParaRPr>
          </a:p>
        </p:txBody>
      </p:sp>
      <p:sp>
        <p:nvSpPr>
          <p:cNvPr id="86" name="Google Shape;86;p2"/>
          <p:cNvSpPr txBox="1"/>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Libre Baskerville"/>
              <a:buNone/>
            </a:pPr>
            <a:r>
              <a:rPr b="0" i="0" lang="en-US" sz="1400" u="none" cap="none" strike="noStrike">
                <a:solidFill>
                  <a:schemeClr val="dk2"/>
                </a:solidFill>
                <a:latin typeface="Libre Baskerville"/>
                <a:ea typeface="Libre Baskerville"/>
                <a:cs typeface="Libre Baskerville"/>
                <a:sym typeface="Libre Baskerville"/>
              </a:rPr>
              <a:t>*</a:t>
            </a:r>
            <a:endParaRPr/>
          </a:p>
        </p:txBody>
      </p:sp>
      <p:sp>
        <p:nvSpPr>
          <p:cNvPr id="87" name="Google Shape;87;p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8" name="Google Shape;88;p2"/>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381000" y="446392"/>
            <a:ext cx="8382000" cy="7923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1" i="0" lang="en-US" u="none">
                <a:solidFill>
                  <a:schemeClr val="dk2"/>
                </a:solidFill>
                <a:latin typeface="Libre Franklin"/>
                <a:ea typeface="Libre Franklin"/>
                <a:cs typeface="Libre Franklin"/>
                <a:sym typeface="Libre Franklin"/>
              </a:rPr>
              <a:t>Abstract</a:t>
            </a:r>
            <a:endParaRPr/>
          </a:p>
        </p:txBody>
      </p:sp>
      <p:sp>
        <p:nvSpPr>
          <p:cNvPr id="94" name="Google Shape;94;p4"/>
          <p:cNvSpPr txBox="1"/>
          <p:nvPr>
            <p:ph idx="1" type="body"/>
          </p:nvPr>
        </p:nvSpPr>
        <p:spPr>
          <a:xfrm>
            <a:off x="266700" y="1520520"/>
            <a:ext cx="8382000" cy="502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210"/>
              <a:buNone/>
            </a:pPr>
            <a:r>
              <a:rPr lang="en-US" sz="2700">
                <a:solidFill>
                  <a:schemeClr val="dk2"/>
                </a:solidFill>
                <a:latin typeface="Times New Roman"/>
                <a:ea typeface="Times New Roman"/>
                <a:cs typeface="Times New Roman"/>
                <a:sym typeface="Times New Roman"/>
              </a:rPr>
              <a:t>Using historical stock data, we developed two models to make short-term predictions for a stock price. The models were refined by including the influence of NASDAQ index. Advanced mathematical techniques were used to formulate these models. Investors can use these models to obtain suggestions and pointers. We use Random Forest and SVM algorithms for the prediction of the stock market.</a:t>
            </a:r>
            <a:endParaRPr sz="27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210"/>
              <a:buNone/>
            </a:pPr>
            <a:r>
              <a:t/>
            </a:r>
            <a:endParaRPr sz="27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2210"/>
              <a:buFont typeface="Noto Sans Symbols"/>
              <a:buNone/>
            </a:pPr>
            <a:r>
              <a:rPr lang="en-US" sz="2700"/>
              <a:t>Index terms : </a:t>
            </a:r>
            <a:r>
              <a:rPr lang="en-US" sz="2700"/>
              <a:t> </a:t>
            </a:r>
            <a:r>
              <a:rPr lang="en-US" sz="2700">
                <a:solidFill>
                  <a:schemeClr val="dk2"/>
                </a:solidFill>
                <a:latin typeface="Times New Roman"/>
                <a:ea typeface="Times New Roman"/>
                <a:cs typeface="Times New Roman"/>
                <a:sym typeface="Times New Roman"/>
              </a:rPr>
              <a:t>Support Vector Machine</a:t>
            </a:r>
            <a:r>
              <a:rPr lang="en-US" sz="2700"/>
              <a:t> , </a:t>
            </a:r>
            <a:r>
              <a:rPr lang="en-US" sz="2700">
                <a:solidFill>
                  <a:schemeClr val="dk2"/>
                </a:solidFill>
                <a:latin typeface="Times New Roman"/>
                <a:ea typeface="Times New Roman"/>
                <a:cs typeface="Times New Roman"/>
                <a:sym typeface="Times New Roman"/>
              </a:rPr>
              <a:t> Random Forest, </a:t>
            </a:r>
            <a:r>
              <a:rPr lang="en-US" sz="2700"/>
              <a:t> </a:t>
            </a:r>
            <a:r>
              <a:rPr lang="en-US" sz="2700">
                <a:solidFill>
                  <a:schemeClr val="dk2"/>
                </a:solidFill>
                <a:latin typeface="Times New Roman"/>
                <a:ea typeface="Times New Roman"/>
                <a:cs typeface="Times New Roman"/>
                <a:sym typeface="Times New Roman"/>
              </a:rPr>
              <a:t>Machine Learning ,  Stock Analysis</a:t>
            </a:r>
            <a:r>
              <a:rPr lang="en-US" sz="2700"/>
              <a:t> ,</a:t>
            </a:r>
            <a:r>
              <a:rPr lang="en-US" sz="2700">
                <a:solidFill>
                  <a:schemeClr val="dk2"/>
                </a:solidFill>
                <a:latin typeface="Times New Roman"/>
                <a:ea typeface="Times New Roman"/>
                <a:cs typeface="Times New Roman"/>
                <a:sym typeface="Times New Roman"/>
              </a:rPr>
              <a:t>Price Prediction</a:t>
            </a:r>
            <a:endParaRPr sz="2700"/>
          </a:p>
        </p:txBody>
      </p:sp>
      <p:sp>
        <p:nvSpPr>
          <p:cNvPr id="95" name="Google Shape;95;p4"/>
          <p:cNvSpPr txBox="1"/>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Libre Baskerville"/>
              <a:buNone/>
            </a:pPr>
            <a:r>
              <a:rPr b="0" i="0" lang="en-US" sz="1400" u="none" cap="none" strike="noStrike">
                <a:solidFill>
                  <a:schemeClr val="dk2"/>
                </a:solidFill>
                <a:latin typeface="Libre Baskerville"/>
                <a:ea typeface="Libre Baskerville"/>
                <a:cs typeface="Libre Baskerville"/>
                <a:sym typeface="Libre Baskerville"/>
              </a:rPr>
              <a:t>*</a:t>
            </a:r>
            <a:endParaRPr/>
          </a:p>
        </p:txBody>
      </p:sp>
      <p:sp>
        <p:nvSpPr>
          <p:cNvPr id="96" name="Google Shape;96;p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7" name="Google Shape;97;p4"/>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d0c14bc61a_1_9"/>
          <p:cNvSpPr txBox="1"/>
          <p:nvPr>
            <p:ph type="title"/>
          </p:nvPr>
        </p:nvSpPr>
        <p:spPr>
          <a:xfrm>
            <a:off x="257175" y="842954"/>
            <a:ext cx="7772400" cy="7746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b="1" lang="en-US" sz="3600"/>
              <a:t>Problem statement</a:t>
            </a:r>
            <a:endParaRPr b="1" sz="3600"/>
          </a:p>
        </p:txBody>
      </p:sp>
      <p:sp>
        <p:nvSpPr>
          <p:cNvPr id="104" name="Google Shape;104;gd0c14bc61a_1_9"/>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sp>
        <p:nvSpPr>
          <p:cNvPr id="105" name="Google Shape;105;gd0c14bc61a_1_9"/>
          <p:cNvSpPr txBox="1"/>
          <p:nvPr/>
        </p:nvSpPr>
        <p:spPr>
          <a:xfrm>
            <a:off x="257175" y="1617551"/>
            <a:ext cx="8429700" cy="407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Predicting</a:t>
            </a:r>
            <a:r>
              <a:rPr lang="en-US" sz="2900">
                <a:solidFill>
                  <a:schemeClr val="dk1"/>
                </a:solidFill>
                <a:latin typeface="Times New Roman"/>
                <a:ea typeface="Times New Roman"/>
                <a:cs typeface="Times New Roman"/>
                <a:sym typeface="Times New Roman"/>
              </a:rPr>
              <a:t> the </a:t>
            </a:r>
            <a:r>
              <a:rPr lang="en-US" sz="2900">
                <a:solidFill>
                  <a:schemeClr val="dk1"/>
                </a:solidFill>
                <a:latin typeface="Times New Roman"/>
                <a:ea typeface="Times New Roman"/>
                <a:cs typeface="Times New Roman"/>
                <a:sym typeface="Times New Roman"/>
              </a:rPr>
              <a:t>stock value using sentimental analysis or any other tool</a:t>
            </a:r>
            <a:r>
              <a:rPr lang="en-US" sz="2900">
                <a:solidFill>
                  <a:schemeClr val="dk1"/>
                </a:solidFill>
                <a:latin typeface="Times New Roman"/>
                <a:ea typeface="Times New Roman"/>
                <a:cs typeface="Times New Roman"/>
                <a:sym typeface="Times New Roman"/>
              </a:rPr>
              <a:t> is a time consuming process. It is also an inefficient method for analysis. Hence Machine learning algorithms are used to increase the accuracy and efficiency of the predicted value . Since there are no online tools available for the value-prediction of a stock , this project will be a very useful tool and the most demanding topic in future ML. </a:t>
            </a:r>
            <a:endParaRPr sz="29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d0cc211b3e_0_8"/>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sp>
        <p:nvSpPr>
          <p:cNvPr id="112" name="Google Shape;112;gd0cc211b3e_0_8"/>
          <p:cNvSpPr txBox="1"/>
          <p:nvPr>
            <p:ph type="title"/>
          </p:nvPr>
        </p:nvSpPr>
        <p:spPr>
          <a:xfrm>
            <a:off x="302035" y="142882"/>
            <a:ext cx="7772400" cy="966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rPr b="1" lang="en-US" sz="3300"/>
              <a:t>Literature Survey</a:t>
            </a:r>
            <a:endParaRPr b="1" sz="3300"/>
          </a:p>
        </p:txBody>
      </p:sp>
      <p:graphicFrame>
        <p:nvGraphicFramePr>
          <p:cNvPr id="113" name="Google Shape;113;gd0cc211b3e_0_8"/>
          <p:cNvGraphicFramePr/>
          <p:nvPr/>
        </p:nvGraphicFramePr>
        <p:xfrm>
          <a:off x="302025" y="1420225"/>
          <a:ext cx="3000000" cy="3000000"/>
        </p:xfrm>
        <a:graphic>
          <a:graphicData uri="http://schemas.openxmlformats.org/drawingml/2006/table">
            <a:tbl>
              <a:tblPr>
                <a:noFill/>
                <a:tableStyleId>{6779863B-C761-42AF-B391-96597637C166}</a:tableStyleId>
              </a:tblPr>
              <a:tblGrid>
                <a:gridCol w="2846650"/>
                <a:gridCol w="2846650"/>
                <a:gridCol w="2846650"/>
              </a:tblGrid>
              <a:tr h="2196200">
                <a:tc>
                  <a:txBody>
                    <a:bodyPr/>
                    <a:lstStyle/>
                    <a:p>
                      <a:pPr indent="0" lvl="0" marL="0" rtl="0" algn="l">
                        <a:spcBef>
                          <a:spcPts val="0"/>
                        </a:spcBef>
                        <a:spcAft>
                          <a:spcPts val="0"/>
                        </a:spcAft>
                        <a:buNone/>
                      </a:pPr>
                      <a:r>
                        <a:rPr lang="en-US" sz="1300"/>
                        <a:t>TITLE : </a:t>
                      </a:r>
                      <a:r>
                        <a:rPr b="1" lang="en-US" sz="1300">
                          <a:solidFill>
                            <a:schemeClr val="dk1"/>
                          </a:solidFill>
                          <a:latin typeface="Times New Roman"/>
                          <a:ea typeface="Times New Roman"/>
                          <a:cs typeface="Times New Roman"/>
                          <a:sym typeface="Times New Roman"/>
                        </a:rPr>
                        <a:t>Stock closing price prediction using Machine learning SVM model </a:t>
                      </a:r>
                      <a:endParaRPr sz="1300"/>
                    </a:p>
                  </a:txBody>
                  <a:tcPr marT="91425" marB="91425" marR="91425" marL="91425"/>
                </a:tc>
                <a:tc>
                  <a:txBody>
                    <a:bodyPr/>
                    <a:lstStyle/>
                    <a:p>
                      <a:pPr indent="0" lvl="0" marL="0" rtl="0" algn="l">
                        <a:spcBef>
                          <a:spcPts val="0"/>
                        </a:spcBef>
                        <a:spcAft>
                          <a:spcPts val="0"/>
                        </a:spcAft>
                        <a:buNone/>
                      </a:pPr>
                      <a:r>
                        <a:rPr lang="en-US" sz="1300"/>
                        <a:t>AUTHORS : </a:t>
                      </a:r>
                      <a:r>
                        <a:rPr lang="en-US" sz="1300">
                          <a:solidFill>
                            <a:schemeClr val="dk1"/>
                          </a:solidFill>
                          <a:latin typeface="Times New Roman"/>
                          <a:ea typeface="Times New Roman"/>
                          <a:cs typeface="Times New Roman"/>
                          <a:sym typeface="Times New Roman"/>
                        </a:rPr>
                        <a:t>U.G. Student , Department of Information Technology , B.K. Birla college of Arts, Science and Commerce (Autonomous), Kalyan 421 306 , Maharashtra , India.</a:t>
                      </a:r>
                      <a:endParaRPr sz="1300"/>
                    </a:p>
                  </a:txBody>
                  <a:tcPr marT="91425" marB="91425" marR="91425" marL="91425"/>
                </a:tc>
                <a:tc>
                  <a:txBody>
                    <a:bodyPr/>
                    <a:lstStyle/>
                    <a:p>
                      <a:pPr indent="0" lvl="0" marL="0" rtl="0" algn="l">
                        <a:spcBef>
                          <a:spcPts val="575"/>
                        </a:spcBef>
                        <a:spcAft>
                          <a:spcPts val="0"/>
                        </a:spcAft>
                        <a:buClr>
                          <a:schemeClr val="dk1"/>
                        </a:buClr>
                        <a:buSzPts val="1530"/>
                        <a:buFont typeface="Arial"/>
                        <a:buNone/>
                      </a:pPr>
                      <a:r>
                        <a:rPr lang="en-US" sz="1300">
                          <a:solidFill>
                            <a:schemeClr val="dk1"/>
                          </a:solidFill>
                          <a:latin typeface="Times New Roman"/>
                          <a:ea typeface="Times New Roman"/>
                          <a:cs typeface="Times New Roman"/>
                          <a:sym typeface="Times New Roman"/>
                        </a:rPr>
                        <a:t> In this paper , we proposed how accurately a SVM model can check the stock closing price of Tesla Inc. Which is a Tech company and Reliance Industries Limited which is a public company. A SVM kernel models were trained and tested by using past 1  year (i.e. from Nov 2019 to Nov 2020) stock data of both the companies .</a:t>
                      </a:r>
                      <a:endParaRPr sz="1300"/>
                    </a:p>
                  </a:txBody>
                  <a:tcPr marT="91425" marB="91425" marR="91425" marL="91425"/>
                </a:tc>
              </a:tr>
              <a:tr h="2908225">
                <a:tc>
                  <a:txBody>
                    <a:bodyPr/>
                    <a:lstStyle/>
                    <a:p>
                      <a:pPr indent="0" lvl="0" marL="0" rtl="0" algn="l">
                        <a:spcBef>
                          <a:spcPts val="0"/>
                        </a:spcBef>
                        <a:spcAft>
                          <a:spcPts val="0"/>
                        </a:spcAft>
                        <a:buNone/>
                      </a:pPr>
                      <a:r>
                        <a:rPr lang="en-US" sz="1300"/>
                        <a:t>TITLE : </a:t>
                      </a:r>
                      <a:r>
                        <a:rPr b="1" lang="en-US" sz="1300">
                          <a:solidFill>
                            <a:schemeClr val="dk1"/>
                          </a:solidFill>
                          <a:latin typeface="Times New Roman"/>
                          <a:ea typeface="Times New Roman"/>
                          <a:cs typeface="Times New Roman"/>
                          <a:sym typeface="Times New Roman"/>
                        </a:rPr>
                        <a:t>Predicting Stock Market Trends Using Machine Learning and Deep Learning Algorithms Via Continuous and Binary Data; a Comparative Analysis</a:t>
                      </a:r>
                      <a:endParaRPr sz="1300"/>
                    </a:p>
                  </a:txBody>
                  <a:tcPr marT="91425" marB="91425" marR="91425" marL="91425"/>
                </a:tc>
                <a:tc>
                  <a:txBody>
                    <a:bodyPr/>
                    <a:lstStyle/>
                    <a:p>
                      <a:pPr indent="0" lvl="0" marL="0" rtl="0" algn="l">
                        <a:spcBef>
                          <a:spcPts val="0"/>
                        </a:spcBef>
                        <a:spcAft>
                          <a:spcPts val="0"/>
                        </a:spcAft>
                        <a:buNone/>
                      </a:pPr>
                      <a:r>
                        <a:rPr lang="en-US" sz="1300"/>
                        <a:t>AUTHORS : </a:t>
                      </a:r>
                      <a:r>
                        <a:rPr lang="en-US" sz="1300">
                          <a:solidFill>
                            <a:schemeClr val="dk1"/>
                          </a:solidFill>
                          <a:latin typeface="Times New Roman"/>
                          <a:ea typeface="Times New Roman"/>
                          <a:cs typeface="Times New Roman"/>
                          <a:sym typeface="Times New Roman"/>
                        </a:rPr>
                        <a:t>Mojtaba Nabipour,Pooyan Nayyeri,Hamed Jabani,Shahab S.,Amir Mosavi</a:t>
                      </a:r>
                      <a:br>
                        <a:rPr lang="en-US" sz="1300">
                          <a:solidFill>
                            <a:schemeClr val="dk1"/>
                          </a:solidFill>
                          <a:latin typeface="Times New Roman"/>
                          <a:ea typeface="Times New Roman"/>
                          <a:cs typeface="Times New Roman"/>
                          <a:sym typeface="Times New Roman"/>
                        </a:rPr>
                      </a:br>
                      <a:endParaRPr sz="1300"/>
                    </a:p>
                  </a:txBody>
                  <a:tcPr marT="91425" marB="91425" marR="91425" marL="91425"/>
                </a:tc>
                <a:tc>
                  <a:txBody>
                    <a:bodyPr/>
                    <a:lstStyle/>
                    <a:p>
                      <a:pPr indent="0" lvl="0" marL="0" rtl="0" algn="l">
                        <a:spcBef>
                          <a:spcPts val="575"/>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 Firstly, calculating the indicators by stock trading values as continuous data, and secondly converting indicators to binary data before using. Each prediction model is evaluated by three metrics based on the input ways. The evaluation results indicate that for the continuous data, RNN and LSTM outperform other prediction models with a considerable difference.</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0cc211b3e_0_18"/>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graphicFrame>
        <p:nvGraphicFramePr>
          <p:cNvPr id="120" name="Google Shape;120;gd0cc211b3e_0_18"/>
          <p:cNvGraphicFramePr/>
          <p:nvPr/>
        </p:nvGraphicFramePr>
        <p:xfrm>
          <a:off x="302025" y="474113"/>
          <a:ext cx="3000000" cy="3000000"/>
        </p:xfrm>
        <a:graphic>
          <a:graphicData uri="http://schemas.openxmlformats.org/drawingml/2006/table">
            <a:tbl>
              <a:tblPr>
                <a:noFill/>
                <a:tableStyleId>{6779863B-C761-42AF-B391-96597637C166}</a:tableStyleId>
              </a:tblPr>
              <a:tblGrid>
                <a:gridCol w="2846650"/>
                <a:gridCol w="2846650"/>
                <a:gridCol w="2846650"/>
              </a:tblGrid>
              <a:tr h="1977925">
                <a:tc>
                  <a:txBody>
                    <a:bodyPr/>
                    <a:lstStyle/>
                    <a:p>
                      <a:pPr indent="0" lvl="0" marL="0" rtl="0" algn="l">
                        <a:spcBef>
                          <a:spcPts val="0"/>
                        </a:spcBef>
                        <a:spcAft>
                          <a:spcPts val="0"/>
                        </a:spcAft>
                        <a:buNone/>
                      </a:pPr>
                      <a:r>
                        <a:rPr lang="en-US" sz="1300"/>
                        <a:t>TITLE : </a:t>
                      </a:r>
                      <a:r>
                        <a:rPr b="1" lang="en-US" sz="1300">
                          <a:solidFill>
                            <a:schemeClr val="dk1"/>
                          </a:solidFill>
                          <a:latin typeface="Times New Roman"/>
                          <a:ea typeface="Times New Roman"/>
                          <a:cs typeface="Times New Roman"/>
                          <a:sym typeface="Times New Roman"/>
                        </a:rPr>
                        <a:t>Stock market prediction using machine learning methods.</a:t>
                      </a:r>
                      <a:endParaRPr b="1" sz="13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rPr>
                        <a:t>AUTHORS :</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Subhadra Kompella Department of Computer Science and Engineering, GITAM (Deemed to be University), Visakhapatnam, India. Kalyana Chakravarthy Chilukuri Department of Computer Science and Engineering, MVGR College of Engineering (A), Vizianagaram, India</a:t>
                      </a:r>
                      <a:endParaRPr sz="1500"/>
                    </a:p>
                  </a:txBody>
                  <a:tcPr marT="91425" marB="91425" marR="91425" marL="91425"/>
                </a:tc>
                <a:tc>
                  <a:txBody>
                    <a:bodyPr/>
                    <a:lstStyle/>
                    <a:p>
                      <a:pPr indent="0" lvl="0" marL="0" rtl="0" algn="l">
                        <a:spcBef>
                          <a:spcPts val="575"/>
                        </a:spcBef>
                        <a:spcAft>
                          <a:spcPts val="0"/>
                        </a:spcAft>
                        <a:buNone/>
                      </a:pPr>
                      <a:r>
                        <a:rPr lang="en-US" sz="1300">
                          <a:solidFill>
                            <a:schemeClr val="dk1"/>
                          </a:solidFill>
                          <a:latin typeface="Times New Roman"/>
                          <a:ea typeface="Times New Roman"/>
                          <a:cs typeface="Times New Roman"/>
                          <a:sym typeface="Times New Roman"/>
                        </a:rPr>
                        <a:t>With the help of sentiment analysis, we found the polarity score of the new article and that helped in forecasting accurate results. Although the share market can never be predicted with hundred per-cent accuracy due to its vague domain, this paper aims at proving the efficiency of Random forest for forecasting the stock prices.</a:t>
                      </a:r>
                      <a:r>
                        <a:rPr lang="en-US" sz="1300">
                          <a:solidFill>
                            <a:schemeClr val="dk1"/>
                          </a:solidFill>
                          <a:latin typeface="Times New Roman"/>
                          <a:ea typeface="Times New Roman"/>
                          <a:cs typeface="Times New Roman"/>
                          <a:sym typeface="Times New Roman"/>
                        </a:rPr>
                        <a:t>.</a:t>
                      </a:r>
                      <a:endParaRPr sz="1300"/>
                    </a:p>
                  </a:txBody>
                  <a:tcPr marT="91425" marB="91425" marR="91425" marL="91425"/>
                </a:tc>
              </a:tr>
              <a:tr h="1613550">
                <a:tc>
                  <a:txBody>
                    <a:bodyPr/>
                    <a:lstStyle/>
                    <a:p>
                      <a:pPr indent="0" lvl="0" marL="0" rtl="0" algn="l">
                        <a:spcBef>
                          <a:spcPts val="0"/>
                        </a:spcBef>
                        <a:spcAft>
                          <a:spcPts val="0"/>
                        </a:spcAft>
                        <a:buNone/>
                      </a:pPr>
                      <a:r>
                        <a:rPr lang="en-US" sz="1300">
                          <a:solidFill>
                            <a:schemeClr val="dk1"/>
                          </a:solidFill>
                        </a:rPr>
                        <a:t>TITLE</a:t>
                      </a:r>
                      <a:r>
                        <a:rPr lang="en-US" sz="1300">
                          <a:solidFill>
                            <a:schemeClr val="dk1"/>
                          </a:solidFill>
                          <a:latin typeface="Times New Roman"/>
                          <a:ea typeface="Times New Roman"/>
                          <a:cs typeface="Times New Roman"/>
                          <a:sym typeface="Times New Roman"/>
                        </a:rPr>
                        <a:t> : </a:t>
                      </a:r>
                      <a:r>
                        <a:rPr b="1" lang="en-US" sz="1300">
                          <a:solidFill>
                            <a:srgbClr val="333333"/>
                          </a:solidFill>
                          <a:latin typeface="Times New Roman"/>
                          <a:ea typeface="Times New Roman"/>
                          <a:cs typeface="Times New Roman"/>
                          <a:sym typeface="Times New Roman"/>
                        </a:rPr>
                        <a:t>Integrated Long-Term Stock Selection Models Based on Feature Selection and Machine Learning Algorithms for China Stock Market</a:t>
                      </a:r>
                      <a:endParaRPr b="1" sz="13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rPr>
                        <a:t>AUTHORS :</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300">
                          <a:solidFill>
                            <a:srgbClr val="333333"/>
                          </a:solidFill>
                          <a:latin typeface="Times New Roman"/>
                          <a:ea typeface="Times New Roman"/>
                          <a:cs typeface="Times New Roman"/>
                          <a:sym typeface="Times New Roman"/>
                        </a:rPr>
                        <a:t>Xianghui Yuan ( Northwest Polytechnic University, )   , Tianzhao Jiang ( Northwest University, Qurat Ul Ain ( University of central Punjab)</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575"/>
                        </a:spcBef>
                        <a:spcAft>
                          <a:spcPts val="0"/>
                        </a:spcAft>
                        <a:buNone/>
                      </a:pPr>
                      <a:r>
                        <a:rPr lang="en-US" sz="1300">
                          <a:solidFill>
                            <a:srgbClr val="333333"/>
                          </a:solidFill>
                          <a:latin typeface="Times New Roman"/>
                          <a:ea typeface="Times New Roman"/>
                          <a:cs typeface="Times New Roman"/>
                          <a:sym typeface="Times New Roman"/>
                        </a:rPr>
                        <a:t> In this paper, the features are selected by various feature selection algorithms, and the parameters of the machine learning-based stock price trend prediction models are set through time-sliding window cross-validation based on 8-year data of Chinese A-share market.</a:t>
                      </a:r>
                      <a:endParaRPr sz="1300">
                        <a:solidFill>
                          <a:schemeClr val="dk1"/>
                        </a:solidFill>
                        <a:latin typeface="Times New Roman"/>
                        <a:ea typeface="Times New Roman"/>
                        <a:cs typeface="Times New Roman"/>
                        <a:sym typeface="Times New Roman"/>
                      </a:endParaRPr>
                    </a:p>
                  </a:txBody>
                  <a:tcPr marT="91425" marB="91425" marR="91425" marL="91425"/>
                </a:tc>
              </a:tr>
              <a:tr h="2160100">
                <a:tc>
                  <a:txBody>
                    <a:bodyPr/>
                    <a:lstStyle/>
                    <a:p>
                      <a:pPr indent="0" lvl="0" marL="0" rtl="0" algn="l">
                        <a:spcBef>
                          <a:spcPts val="0"/>
                        </a:spcBef>
                        <a:spcAft>
                          <a:spcPts val="0"/>
                        </a:spcAft>
                        <a:buClr>
                          <a:schemeClr val="dk1"/>
                        </a:buClr>
                        <a:buSzPts val="1100"/>
                        <a:buFont typeface="Arial"/>
                        <a:buNone/>
                      </a:pPr>
                      <a:r>
                        <a:rPr lang="en-US" sz="1300">
                          <a:solidFill>
                            <a:schemeClr val="dk1"/>
                          </a:solidFill>
                        </a:rPr>
                        <a:t>TITLE</a:t>
                      </a:r>
                      <a:r>
                        <a:rPr lang="en-US" sz="1300">
                          <a:solidFill>
                            <a:schemeClr val="dk1"/>
                          </a:solidFill>
                          <a:latin typeface="Times New Roman"/>
                          <a:ea typeface="Times New Roman"/>
                          <a:cs typeface="Times New Roman"/>
                          <a:sym typeface="Times New Roman"/>
                        </a:rPr>
                        <a:t> : </a:t>
                      </a:r>
                      <a:r>
                        <a:rPr b="1" lang="en-US" sz="1300">
                          <a:solidFill>
                            <a:srgbClr val="333333"/>
                          </a:solidFill>
                          <a:latin typeface="Times New Roman"/>
                          <a:ea typeface="Times New Roman"/>
                          <a:cs typeface="Times New Roman"/>
                          <a:sym typeface="Times New Roman"/>
                        </a:rPr>
                        <a:t>Machine learning Algorithms - A Review </a:t>
                      </a:r>
                      <a:endParaRPr sz="1300"/>
                    </a:p>
                  </a:txBody>
                  <a:tcPr marT="91425" marB="91425" marR="91425" marL="91425"/>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AUTHORS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US" sz="1300">
                          <a:latin typeface="Times New Roman"/>
                          <a:ea typeface="Times New Roman"/>
                          <a:cs typeface="Times New Roman"/>
                          <a:sym typeface="Times New Roman"/>
                        </a:rPr>
                        <a:t>Ayon Dey Department of CSE, Gautam Buddha University, Greater Noida, Uttar Pradesh, India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575"/>
                        </a:spcBef>
                        <a:spcAft>
                          <a:spcPts val="0"/>
                        </a:spcAft>
                        <a:buNone/>
                      </a:pPr>
                      <a:r>
                        <a:rPr lang="en-US" sz="1300">
                          <a:solidFill>
                            <a:schemeClr val="dk1"/>
                          </a:solidFill>
                          <a:latin typeface="Times New Roman"/>
                          <a:ea typeface="Times New Roman"/>
                          <a:cs typeface="Times New Roman"/>
                          <a:sym typeface="Times New Roman"/>
                        </a:rPr>
                        <a:t>– In this paper, various machine learning algorithms have been discussed. These algorithms are used for various purposes like data mining, image processing, predictive analytics, etc. to name a few. The main advantage of using machine learning is that, once an algorithm learns what to do with data, it can do its work automatically.</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342900" y="588645"/>
            <a:ext cx="8458200"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None/>
            </a:pPr>
            <a:r>
              <a:rPr b="1" lang="en-US" sz="4100">
                <a:solidFill>
                  <a:schemeClr val="dk2"/>
                </a:solidFill>
                <a:latin typeface="Times New Roman"/>
                <a:ea typeface="Times New Roman"/>
                <a:cs typeface="Times New Roman"/>
                <a:sym typeface="Times New Roman"/>
              </a:rPr>
              <a:t>Existing </a:t>
            </a:r>
            <a:r>
              <a:rPr b="1" i="0" lang="en-US" sz="4100" u="none">
                <a:solidFill>
                  <a:schemeClr val="dk2"/>
                </a:solidFill>
                <a:latin typeface="Times New Roman"/>
                <a:ea typeface="Times New Roman"/>
                <a:cs typeface="Times New Roman"/>
                <a:sym typeface="Times New Roman"/>
              </a:rPr>
              <a:t>System</a:t>
            </a:r>
            <a:endParaRPr b="1" sz="4100">
              <a:solidFill>
                <a:schemeClr val="dk2"/>
              </a:solidFill>
              <a:latin typeface="Times New Roman"/>
              <a:ea typeface="Times New Roman"/>
              <a:cs typeface="Times New Roman"/>
              <a:sym typeface="Times New Roman"/>
            </a:endParaRPr>
          </a:p>
        </p:txBody>
      </p:sp>
      <p:sp>
        <p:nvSpPr>
          <p:cNvPr id="126" name="Google Shape;126;p6"/>
          <p:cNvSpPr txBox="1"/>
          <p:nvPr>
            <p:ph idx="1" type="body"/>
          </p:nvPr>
        </p:nvSpPr>
        <p:spPr>
          <a:xfrm>
            <a:off x="228600" y="1889125"/>
            <a:ext cx="8458200" cy="4225800"/>
          </a:xfrm>
          <a:prstGeom prst="rect">
            <a:avLst/>
          </a:prstGeom>
          <a:noFill/>
          <a:ln>
            <a:noFill/>
          </a:ln>
        </p:spPr>
        <p:txBody>
          <a:bodyPr anchorCtr="0" anchor="t" bIns="45700" lIns="91425" spcFirstLastPara="1" rIns="91425" wrap="square" tIns="45700">
            <a:noAutofit/>
          </a:bodyPr>
          <a:lstStyle/>
          <a:p>
            <a:pPr indent="-132715" lvl="0" marL="273050" rtl="0" algn="l">
              <a:lnSpc>
                <a:spcPct val="100000"/>
              </a:lnSpc>
              <a:spcBef>
                <a:spcPts val="0"/>
              </a:spcBef>
              <a:spcAft>
                <a:spcPts val="0"/>
              </a:spcAft>
              <a:buSzPts val="2210"/>
              <a:buNone/>
            </a:pPr>
            <a:r>
              <a:rPr lang="en-US" sz="3000">
                <a:solidFill>
                  <a:schemeClr val="dk2"/>
                </a:solidFill>
                <a:latin typeface="Times New Roman"/>
                <a:ea typeface="Times New Roman"/>
                <a:cs typeface="Times New Roman"/>
                <a:sym typeface="Times New Roman"/>
              </a:rPr>
              <a:t>The techniques which were used in the existing system for the stock market prediction are on the basis of sentiments of Twitter feeds which are experimented on S&amp;P 100 index . A continuous Dirichlet process mixture model was used to learn the daily topic set . Stock index and twitter sentiment time-series were then regressed to make a prediction.</a:t>
            </a:r>
            <a:endParaRPr sz="3000">
              <a:solidFill>
                <a:schemeClr val="dk2"/>
              </a:solidFill>
              <a:latin typeface="Times New Roman"/>
              <a:ea typeface="Times New Roman"/>
              <a:cs typeface="Times New Roman"/>
              <a:sym typeface="Times New Roman"/>
            </a:endParaRPr>
          </a:p>
        </p:txBody>
      </p:sp>
      <p:sp>
        <p:nvSpPr>
          <p:cNvPr id="127" name="Google Shape;127;p6"/>
          <p:cNvSpPr txBox="1"/>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Libre Baskerville"/>
              <a:buNone/>
            </a:pPr>
            <a:r>
              <a:rPr b="0" i="0" lang="en-US" sz="1400" u="none" cap="none" strike="noStrike">
                <a:solidFill>
                  <a:schemeClr val="dk2"/>
                </a:solidFill>
                <a:latin typeface="Libre Baskerville"/>
                <a:ea typeface="Libre Baskerville"/>
                <a:cs typeface="Libre Baskerville"/>
                <a:sym typeface="Libre Baskerville"/>
              </a:rPr>
              <a:t>*</a:t>
            </a:r>
            <a:endParaRPr/>
          </a:p>
        </p:txBody>
      </p:sp>
      <p:sp>
        <p:nvSpPr>
          <p:cNvPr id="128" name="Google Shape;128;p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29" name="Google Shape;129;p6"/>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22400" y="828675"/>
            <a:ext cx="4149600" cy="874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1" i="0" lang="en-US" sz="3700" u="none">
                <a:solidFill>
                  <a:schemeClr val="dk2"/>
                </a:solidFill>
                <a:latin typeface="Times New Roman"/>
                <a:ea typeface="Times New Roman"/>
                <a:cs typeface="Times New Roman"/>
                <a:sym typeface="Times New Roman"/>
              </a:rPr>
              <a:t>Proposed System</a:t>
            </a:r>
            <a:r>
              <a:rPr b="1" i="0" lang="en-US" u="none">
                <a:solidFill>
                  <a:schemeClr val="dk2"/>
                </a:solidFill>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135" name="Google Shape;135;p7"/>
          <p:cNvSpPr txBox="1"/>
          <p:nvPr>
            <p:ph idx="1" type="body"/>
          </p:nvPr>
        </p:nvSpPr>
        <p:spPr>
          <a:xfrm>
            <a:off x="229225" y="2286000"/>
            <a:ext cx="8458200" cy="3186000"/>
          </a:xfrm>
          <a:prstGeom prst="rect">
            <a:avLst/>
          </a:prstGeom>
          <a:noFill/>
          <a:ln>
            <a:noFill/>
          </a:ln>
        </p:spPr>
        <p:txBody>
          <a:bodyPr anchorCtr="0" anchor="t" bIns="45700" lIns="91425" spcFirstLastPara="1" rIns="91425" wrap="square" tIns="45700">
            <a:noAutofit/>
          </a:bodyPr>
          <a:lstStyle/>
          <a:p>
            <a:pPr indent="-132715" lvl="0" marL="273050" rtl="0" algn="l">
              <a:lnSpc>
                <a:spcPct val="100000"/>
              </a:lnSpc>
              <a:spcBef>
                <a:spcPts val="0"/>
              </a:spcBef>
              <a:spcAft>
                <a:spcPts val="0"/>
              </a:spcAft>
              <a:buSzPts val="2210"/>
              <a:buNone/>
            </a:pPr>
            <a:r>
              <a:rPr lang="en-US" sz="3200">
                <a:solidFill>
                  <a:schemeClr val="dk2"/>
                </a:solidFill>
                <a:latin typeface="Times New Roman"/>
                <a:ea typeface="Times New Roman"/>
                <a:cs typeface="Times New Roman"/>
                <a:sym typeface="Times New Roman"/>
              </a:rPr>
              <a:t>For making it more dynamic , we use a dataset for project implementation . The dataset is then trained to the machine . Then the Algorithms Random forest and SVM are applied for Stock prediction and ML technology is used to implement the same . </a:t>
            </a:r>
            <a:endParaRPr sz="3200">
              <a:solidFill>
                <a:schemeClr val="dk2"/>
              </a:solidFill>
              <a:latin typeface="Times New Roman"/>
              <a:ea typeface="Times New Roman"/>
              <a:cs typeface="Times New Roman"/>
              <a:sym typeface="Times New Roman"/>
            </a:endParaRPr>
          </a:p>
        </p:txBody>
      </p:sp>
      <p:sp>
        <p:nvSpPr>
          <p:cNvPr id="136" name="Google Shape;136;p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37" name="Google Shape;137;p7"/>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414325" y="371480"/>
            <a:ext cx="7772400" cy="6834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lang="en-US" sz="3400"/>
              <a:t>Implementation</a:t>
            </a:r>
            <a:endParaRPr sz="3400"/>
          </a:p>
        </p:txBody>
      </p:sp>
      <p:sp>
        <p:nvSpPr>
          <p:cNvPr id="143" name="Google Shape;143;p10"/>
          <p:cNvSpPr txBox="1"/>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Libre Baskerville"/>
              <a:buNone/>
            </a:pPr>
            <a:r>
              <a:rPr b="0" i="0" lang="en-US" sz="1400" u="none" cap="none" strike="noStrike">
                <a:solidFill>
                  <a:schemeClr val="dk2"/>
                </a:solidFill>
                <a:latin typeface="Libre Baskerville"/>
                <a:ea typeface="Libre Baskerville"/>
                <a:cs typeface="Libre Baskerville"/>
                <a:sym typeface="Libre Baskerville"/>
              </a:rPr>
              <a:t>*</a:t>
            </a:r>
            <a:endParaRPr/>
          </a:p>
        </p:txBody>
      </p:sp>
      <p:sp>
        <p:nvSpPr>
          <p:cNvPr id="144" name="Google Shape;144;p1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descr="mainscreen.JPG" id="145" name="Google Shape;145;p10"/>
          <p:cNvPicPr preferRelativeResize="0"/>
          <p:nvPr/>
        </p:nvPicPr>
        <p:blipFill rotWithShape="1">
          <a:blip r:embed="rId3">
            <a:alphaModFix/>
          </a:blip>
          <a:srcRect b="0" l="0" r="0" t="0"/>
          <a:stretch/>
        </p:blipFill>
        <p:spPr>
          <a:xfrm>
            <a:off x="728650" y="1143000"/>
            <a:ext cx="7686675" cy="5524501"/>
          </a:xfrm>
          <a:prstGeom prst="rect">
            <a:avLst/>
          </a:prstGeom>
          <a:noFill/>
          <a:ln>
            <a:noFill/>
          </a:ln>
        </p:spPr>
      </p:pic>
      <p:sp>
        <p:nvSpPr>
          <p:cNvPr id="146" name="Google Shape;146;p10"/>
          <p:cNvSpPr/>
          <p:nvPr>
            <p:ph idx="12" type="sldNum"/>
          </p:nvPr>
        </p:nvSpPr>
        <p:spPr>
          <a:xfrm>
            <a:off x="146050" y="6210300"/>
            <a:ext cx="457200" cy="457200"/>
          </a:xfrm>
          <a:prstGeom prst="ellipse">
            <a:avLst/>
          </a:prstGeom>
        </p:spPr>
        <p:txBody>
          <a:bodyPr anchorCtr="1" anchor="ctr" bIns="0" lIns="0" spcFirstLastPara="1" rIns="0" wrap="square" tIns="0">
            <a:normAutofit/>
          </a:bodyPr>
          <a:lstStyle/>
          <a:p>
            <a:pPr indent="0" lvl="0" marL="0" rtl="0" algn="ctr">
              <a:spcBef>
                <a:spcPts val="0"/>
              </a:spcBef>
              <a:spcAft>
                <a:spcPts val="0"/>
              </a:spcAft>
              <a:buClr>
                <a:srgbClr val="FFFFFF"/>
              </a:buClr>
              <a:buSzPts val="1400"/>
              <a:buFont typeface="Libre Franklin"/>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2021-02-07T12:38:24Z</dcterms:created>
  <dc:creator>Aiswarya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