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449" r:id="rId2"/>
    <p:sldId id="480" r:id="rId3"/>
    <p:sldId id="460" r:id="rId4"/>
    <p:sldId id="461" r:id="rId5"/>
    <p:sldId id="462" r:id="rId6"/>
    <p:sldId id="463" r:id="rId7"/>
    <p:sldId id="464" r:id="rId8"/>
    <p:sldId id="465" r:id="rId9"/>
    <p:sldId id="469" r:id="rId10"/>
    <p:sldId id="467" r:id="rId11"/>
    <p:sldId id="468" r:id="rId12"/>
    <p:sldId id="466" r:id="rId13"/>
    <p:sldId id="470" r:id="rId14"/>
    <p:sldId id="471" r:id="rId15"/>
    <p:sldId id="472" r:id="rId16"/>
    <p:sldId id="473" r:id="rId17"/>
    <p:sldId id="474" r:id="rId18"/>
    <p:sldId id="475" r:id="rId19"/>
    <p:sldId id="476" r:id="rId20"/>
    <p:sldId id="477" r:id="rId21"/>
    <p:sldId id="478" r:id="rId22"/>
    <p:sldId id="479" r:id="rId23"/>
    <p:sldId id="459" r:id="rId24"/>
  </p:sldIdLst>
  <p:sldSz cx="24385588" cy="13717588"/>
  <p:notesSz cx="6881813" cy="10002838"/>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80"/>
            <p14:sldId id="460"/>
            <p14:sldId id="461"/>
            <p14:sldId id="462"/>
            <p14:sldId id="463"/>
            <p14:sldId id="464"/>
            <p14:sldId id="465"/>
            <p14:sldId id="469"/>
            <p14:sldId id="467"/>
            <p14:sldId id="468"/>
          </p14:sldIdLst>
        </p14:section>
        <p14:section name="Conclusion" id="{ED853034-0CB5-4518-B834-FE65723CE995}">
          <p14:sldIdLst>
            <p14:sldId id="466"/>
            <p14:sldId id="470"/>
            <p14:sldId id="471"/>
            <p14:sldId id="472"/>
            <p14:sldId id="473"/>
            <p14:sldId id="474"/>
            <p14:sldId id="475"/>
            <p14:sldId id="476"/>
            <p14:sldId id="477"/>
            <p14:sldId id="478"/>
            <p14:sldId id="479"/>
            <p14:sldId id="459"/>
          </p14:sldIdLst>
        </p14:section>
      </p14:sectionLst>
    </p:ext>
    <p:ext uri="{EFAFB233-063F-42B5-8137-9DF3F51BA10A}">
      <p15:sldGuideLst xmlns:p15="http://schemas.microsoft.com/office/powerpoint/2012/main">
        <p15:guide id="1" pos="2880">
          <p15:clr>
            <a:srgbClr val="A4A3A4"/>
          </p15:clr>
        </p15:guide>
        <p15:guide id="2" orient="horz" pos="2053">
          <p15:clr>
            <a:srgbClr val="A4A3A4"/>
          </p15:clr>
        </p15:guide>
        <p15:guide id="3" pos="7681">
          <p15:clr>
            <a:srgbClr val="A4A3A4"/>
          </p15:clr>
        </p15:guide>
        <p15:guide id="4" pos="7680">
          <p15:clr>
            <a:srgbClr val="A4A3A4"/>
          </p15:clr>
        </p15:guide>
        <p15:guide id="5" orient="horz" pos="4321">
          <p15:clr>
            <a:srgbClr val="A4A3A4"/>
          </p15:clr>
        </p15:guide>
        <p15:guide id="6" pos="14484">
          <p15:clr>
            <a:srgbClr val="A4A3A4"/>
          </p15:clr>
        </p15:guide>
        <p15:guide id="7" orient="horz" pos="6588">
          <p15:clr>
            <a:srgbClr val="A4A3A4"/>
          </p15:clr>
        </p15:guide>
        <p15:guide id="8" orient="horz" pos="2052">
          <p15:clr>
            <a:srgbClr val="A4A3A4"/>
          </p15:clr>
        </p15:guide>
        <p15:guide id="9" orient="horz" pos="4320">
          <p15:clr>
            <a:srgbClr val="A4A3A4"/>
          </p15:clr>
        </p15:guide>
        <p15:guide id="10" orient="horz" pos="2696">
          <p15:clr>
            <a:srgbClr val="A4A3A4"/>
          </p15:clr>
        </p15:guide>
        <p15:guide id="11" pos="3826">
          <p15:clr>
            <a:srgbClr val="A4A3A4"/>
          </p15:clr>
        </p15:guide>
        <p15:guide id="12" pos="11536">
          <p15:clr>
            <a:srgbClr val="A4A3A4"/>
          </p15:clr>
        </p15:guide>
        <p15:guide id="13" pos="515">
          <p15:clr>
            <a:srgbClr val="A4A3A4"/>
          </p15:clr>
        </p15:guide>
        <p15:guide id="14" orient="horz" pos="6587">
          <p15:clr>
            <a:srgbClr val="A4A3A4"/>
          </p15:clr>
        </p15:guide>
        <p15:guide id="15" orient="horz" pos="2051">
          <p15:clr>
            <a:srgbClr val="A4A3A4"/>
          </p15:clr>
        </p15:guide>
        <p15:guide id="16" pos="3598">
          <p15:clr>
            <a:srgbClr val="A4A3A4"/>
          </p15:clr>
        </p15:guide>
        <p15:guide id="17" pos="11529">
          <p15:clr>
            <a:srgbClr val="A4A3A4"/>
          </p15:clr>
        </p15:guide>
        <p15:guide id="18" pos="3824">
          <p15:clr>
            <a:srgbClr val="A4A3A4"/>
          </p15:clr>
        </p15:guide>
        <p15:guide id="19" pos="3853">
          <p15:clr>
            <a:srgbClr val="A4A3A4"/>
          </p15:clr>
        </p15:guide>
        <p15:guide id="20" orient="horz" pos="2054">
          <p15:clr>
            <a:srgbClr val="A4A3A4"/>
          </p15:clr>
        </p15:guide>
        <p15:guide id="21" pos="3827">
          <p15:clr>
            <a:srgbClr val="A4A3A4"/>
          </p15:clr>
        </p15:guide>
        <p15:guide id="22" pos="11537">
          <p15:clr>
            <a:srgbClr val="A4A3A4"/>
          </p15:clr>
        </p15:guide>
        <p15:guide id="23" pos="3854">
          <p15:clr>
            <a:srgbClr val="A4A3A4"/>
          </p15:clr>
        </p15:guide>
        <p15:guide id="24" pos="7708">
          <p15:clr>
            <a:srgbClr val="A4A3A4"/>
          </p15:clr>
        </p15:guide>
        <p15:guide id="25" orient="horz" pos="8232">
          <p15:clr>
            <a:srgbClr val="A4A3A4"/>
          </p15:clr>
        </p15:guide>
        <p15:guide id="26" orient="horz" pos="6843">
          <p15:clr>
            <a:srgbClr val="A4A3A4"/>
          </p15:clr>
        </p15:guide>
        <p15:guide id="27" orient="horz" pos="1995">
          <p15:clr>
            <a:srgbClr val="A4A3A4"/>
          </p15:clr>
        </p15:guide>
        <p15:guide id="28" orient="horz" pos="8233">
          <p15:clr>
            <a:srgbClr val="A4A3A4"/>
          </p15:clr>
        </p15:guide>
        <p15:guide id="29" pos="7707">
          <p15:clr>
            <a:srgbClr val="A4A3A4"/>
          </p15:clr>
        </p15:guide>
      </p15:sldGuideLst>
    </p:ext>
    <p:ext uri="{2D200454-40CA-4A62-9FC3-DE9A4176ACB9}">
      <p15:notesGuideLst xmlns:p15="http://schemas.microsoft.com/office/powerpoint/2012/main">
        <p15:guide id="1" orient="horz" pos="315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1C99"/>
    <a:srgbClr val="FFFFFF"/>
    <a:srgbClr val="BBBCBC"/>
    <a:srgbClr val="D2D2D2"/>
    <a:srgbClr val="1F1F1F"/>
    <a:srgbClr val="DB0F19"/>
    <a:srgbClr val="1A1919"/>
    <a:srgbClr val="F23A43"/>
    <a:srgbClr val="191919"/>
    <a:srgbClr val="1F1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3" autoAdjust="0"/>
    <p:restoredTop sz="94010" autoAdjust="0"/>
  </p:normalViewPr>
  <p:slideViewPr>
    <p:cSldViewPr>
      <p:cViewPr varScale="1">
        <p:scale>
          <a:sx n="58" d="100"/>
          <a:sy n="58" d="100"/>
        </p:scale>
        <p:origin x="510"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3/11/2022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03/11/2022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1C99"/>
        </a:solidFill>
        <a:effectLst/>
      </p:bgPr>
    </p:bg>
    <p:spTree>
      <p:nvGrpSpPr>
        <p:cNvPr id="1" name=""/>
        <p:cNvGrpSpPr/>
        <p:nvPr/>
      </p:nvGrpSpPr>
      <p:grpSpPr>
        <a:xfrm>
          <a:off x="0" y="0"/>
          <a:ext cx="0" cy="0"/>
          <a:chOff x="0" y="0"/>
          <a:chExt cx="0" cy="0"/>
        </a:xfrm>
      </p:grpSpPr>
      <p:sp>
        <p:nvSpPr>
          <p:cNvPr id="8" name="Textbox 1"/>
          <p:cNvSpPr/>
          <p:nvPr/>
        </p:nvSpPr>
        <p:spPr>
          <a:xfrm>
            <a:off x="9501878" y="5041808"/>
            <a:ext cx="9441666" cy="3429404"/>
          </a:xfrm>
          <a:prstGeom prst="rect">
            <a:avLst/>
          </a:prstGeom>
        </p:spPr>
        <p:txBody>
          <a:bodyPr wrap="square" lIns="0" tIns="120779" rIns="0" bIns="120779">
            <a:spAutoFit/>
          </a:bodyPr>
          <a:lstStyle/>
          <a:p>
            <a:r>
              <a:rPr lang="en-US" sz="9200" b="1" dirty="0">
                <a:solidFill>
                  <a:schemeClr val="bg1"/>
                </a:solidFill>
                <a:latin typeface="Aleo" panose="020F0502020204030203" pitchFamily="34" charset="0"/>
                <a:ea typeface="Aleo Regular" charset="0"/>
                <a:cs typeface="Aleo Regular" charset="0"/>
                <a:sym typeface="Aleo Regular" charset="0"/>
              </a:rPr>
              <a:t>HTML</a:t>
            </a:r>
            <a:r>
              <a:rPr lang="en-US" sz="9200" b="1" dirty="0">
                <a:solidFill>
                  <a:srgbClr val="CC0000"/>
                </a:solidFill>
                <a:latin typeface="Aleo" panose="020F0502020204030203" pitchFamily="34" charset="0"/>
                <a:ea typeface="Aleo Regular" charset="0"/>
                <a:cs typeface="Aleo Regular" charset="0"/>
                <a:sym typeface="Aleo Regular" charset="0"/>
              </a:rPr>
              <a:t> </a:t>
            </a:r>
            <a:r>
              <a:rPr lang="en-US" sz="9200" b="1" dirty="0">
                <a:solidFill>
                  <a:schemeClr val="bg1"/>
                </a:solidFill>
                <a:latin typeface="Aleo" panose="020F0502020204030203" pitchFamily="34" charset="0"/>
                <a:ea typeface="Aleo Regular" charset="0"/>
                <a:cs typeface="Aleo Regular" charset="0"/>
                <a:sym typeface="Aleo Regular" charset="0"/>
              </a:rPr>
              <a:t>–</a:t>
            </a:r>
            <a:r>
              <a:rPr lang="en-US" sz="9200" b="1" dirty="0">
                <a:solidFill>
                  <a:srgbClr val="CC0000"/>
                </a:solidFill>
                <a:latin typeface="Aleo" panose="020F0502020204030203" pitchFamily="34" charset="0"/>
                <a:ea typeface="Aleo Regular" charset="0"/>
                <a:cs typeface="Aleo Regular" charset="0"/>
                <a:sym typeface="Aleo Regular" charset="0"/>
              </a:rPr>
              <a:t> </a:t>
            </a:r>
            <a:r>
              <a:rPr lang="en-US" sz="9200" b="1" dirty="0">
                <a:solidFill>
                  <a:schemeClr val="bg1"/>
                </a:solidFill>
                <a:latin typeface="Aleo" panose="020F0502020204030203" pitchFamily="34" charset="0"/>
                <a:ea typeface="Aleo Regular" charset="0"/>
                <a:cs typeface="Aleo Regular" charset="0"/>
                <a:sym typeface="Aleo Regular" charset="0"/>
              </a:rPr>
              <a:t>Training</a:t>
            </a:r>
          </a:p>
          <a:p>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rgbClr val="FFFF00"/>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4DA65BCE-F401-0599-F0B7-6AB67B805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solidFill>
                  <a:srgbClr val="FF0000"/>
                </a:solidFill>
              </a:rPr>
              <a:t>HTML Tags </a:t>
            </a:r>
          </a:p>
        </p:txBody>
      </p:sp>
      <p:graphicFrame>
        <p:nvGraphicFramePr>
          <p:cNvPr id="4" name="Table 3"/>
          <p:cNvGraphicFramePr>
            <a:graphicFrameLocks noGrp="1"/>
          </p:cNvGraphicFramePr>
          <p:nvPr>
            <p:extLst>
              <p:ext uri="{D42A27DB-BD31-4B8C-83A1-F6EECF244321}">
                <p14:modId xmlns:p14="http://schemas.microsoft.com/office/powerpoint/2010/main" val="3709101153"/>
              </p:ext>
            </p:extLst>
          </p:nvPr>
        </p:nvGraphicFramePr>
        <p:xfrm>
          <a:off x="6446076" y="4780121"/>
          <a:ext cx="11493436" cy="6541812"/>
        </p:xfrm>
        <a:graphic>
          <a:graphicData uri="http://schemas.openxmlformats.org/drawingml/2006/table">
            <a:tbl>
              <a:tblPr/>
              <a:tblGrid>
                <a:gridCol w="5746718">
                  <a:extLst>
                    <a:ext uri="{9D8B030D-6E8A-4147-A177-3AD203B41FA5}">
                      <a16:colId xmlns:a16="http://schemas.microsoft.com/office/drawing/2014/main" val="20000"/>
                    </a:ext>
                  </a:extLst>
                </a:gridCol>
                <a:gridCol w="5746718">
                  <a:extLst>
                    <a:ext uri="{9D8B030D-6E8A-4147-A177-3AD203B41FA5}">
                      <a16:colId xmlns:a16="http://schemas.microsoft.com/office/drawing/2014/main" val="20001"/>
                    </a:ext>
                  </a:extLst>
                </a:gridCol>
              </a:tblGrid>
              <a:tr h="726868">
                <a:tc>
                  <a:txBody>
                    <a:bodyPr/>
                    <a:lstStyle/>
                    <a:p>
                      <a:pPr algn="l" fontAlgn="b"/>
                      <a:r>
                        <a:rPr lang="en-IN" dirty="0">
                          <a:effectLst/>
                        </a:rPr>
                        <a:t>Open Tag</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20637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dirty="0">
                          <a:effectLst/>
                        </a:rPr>
                        <a:t>Close Tag</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657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726868">
                <a:tc>
                  <a:txBody>
                    <a:bodyPr/>
                    <a:lstStyle/>
                    <a:p>
                      <a:pPr fontAlgn="t"/>
                      <a:r>
                        <a:rPr lang="en-IN" dirty="0">
                          <a:effectLst/>
                        </a:rPr>
                        <a:t>&lt;html&gt;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&lt;/html&gt;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26868">
                <a:tc>
                  <a:txBody>
                    <a:bodyPr/>
                    <a:lstStyle/>
                    <a:p>
                      <a:pPr fontAlgn="t"/>
                      <a:r>
                        <a:rPr lang="en-IN" dirty="0">
                          <a:effectLst/>
                        </a:rPr>
                        <a:t>&lt;table&gt;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&lt;/table&gt;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26868">
                <a:tc>
                  <a:txBody>
                    <a:bodyPr/>
                    <a:lstStyle/>
                    <a:p>
                      <a:pPr fontAlgn="t"/>
                      <a:r>
                        <a:rPr lang="en-IN" dirty="0">
                          <a:effectLst/>
                        </a:rPr>
                        <a:t>&lt;form&gt;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&lt;/form&gt;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26868">
                <a:tc>
                  <a:txBody>
                    <a:bodyPr/>
                    <a:lstStyle/>
                    <a:p>
                      <a:pPr fontAlgn="t"/>
                      <a:r>
                        <a:rPr lang="en-IN" dirty="0">
                          <a:effectLst/>
                        </a:rPr>
                        <a:t>&lt;span&gt;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&lt;/span&gt;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26868">
                <a:tc>
                  <a:txBody>
                    <a:bodyPr/>
                    <a:lstStyle/>
                    <a:p>
                      <a:pPr fontAlgn="t"/>
                      <a:r>
                        <a:rPr lang="en-IN" dirty="0">
                          <a:effectLst/>
                        </a:rPr>
                        <a:t>&lt;</a:t>
                      </a:r>
                      <a:r>
                        <a:rPr lang="en-IN" dirty="0" err="1">
                          <a:effectLst/>
                        </a:rPr>
                        <a:t>ul</a:t>
                      </a:r>
                      <a:r>
                        <a:rPr lang="en-IN" dirty="0">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&lt;/ul&gt;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26868">
                <a:tc>
                  <a:txBody>
                    <a:bodyPr/>
                    <a:lstStyle/>
                    <a:p>
                      <a:pPr fontAlgn="t"/>
                      <a:r>
                        <a:rPr lang="en-IN" dirty="0">
                          <a:effectLst/>
                        </a:rPr>
                        <a:t>&lt;p&gt;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&lt;/p&gt;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726868">
                <a:tc>
                  <a:txBody>
                    <a:bodyPr/>
                    <a:lstStyle/>
                    <a:p>
                      <a:pPr fontAlgn="t"/>
                      <a:r>
                        <a:rPr lang="en-IN" dirty="0">
                          <a:effectLst/>
                        </a:rPr>
                        <a:t>&lt;head&gt;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&lt;/head&gt;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726868">
                <a:tc>
                  <a:txBody>
                    <a:bodyPr/>
                    <a:lstStyle/>
                    <a:p>
                      <a:pPr fontAlgn="t"/>
                      <a:r>
                        <a:rPr lang="en-IN" dirty="0">
                          <a:effectLst/>
                        </a:rPr>
                        <a:t>&lt;div&gt;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&lt;/div&gt;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 Placeholder 5"/>
          <p:cNvSpPr>
            <a:spLocks noGrp="1"/>
          </p:cNvSpPr>
          <p:nvPr>
            <p:ph type="body" sz="quarter" idx="15"/>
          </p:nvPr>
        </p:nvSpPr>
        <p:spPr>
          <a:xfrm>
            <a:off x="714589" y="2400669"/>
            <a:ext cx="7472760" cy="553197"/>
          </a:xfrm>
        </p:spPr>
        <p:txBody>
          <a:bodyPr/>
          <a:lstStyle/>
          <a:p>
            <a:r>
              <a:rPr lang="en-US" sz="3600" b="1" dirty="0">
                <a:solidFill>
                  <a:srgbClr val="FF0000"/>
                </a:solidFill>
              </a:rPr>
              <a:t>List of some paired tags in HTML:</a:t>
            </a:r>
            <a:endParaRPr lang="en-IN" sz="3600" b="1" dirty="0">
              <a:solidFill>
                <a:srgbClr val="FF0000"/>
              </a:solidFill>
            </a:endParaRPr>
          </a:p>
        </p:txBody>
      </p:sp>
      <p:pic>
        <p:nvPicPr>
          <p:cNvPr id="3" name="Picture 2">
            <a:extLst>
              <a:ext uri="{FF2B5EF4-FFF2-40B4-BE49-F238E27FC236}">
                <a16:creationId xmlns:a16="http://schemas.microsoft.com/office/drawing/2014/main" id="{AE03244E-C408-6D84-7BE7-65C92EEB4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solidFill>
                  <a:srgbClr val="FF0000"/>
                </a:solidFill>
              </a:rPr>
              <a:t>Unpaired Tags - Singular Tags</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rgbClr val="0A0A23"/>
                </a:solidFill>
              </a:rPr>
              <a:t>Unpaired tags are single tags with no closing tag.  </a:t>
            </a:r>
            <a:r>
              <a:rPr lang="en-US" sz="3600" b="0" i="0" dirty="0">
                <a:solidFill>
                  <a:srgbClr val="0A0A23"/>
                </a:solidFill>
                <a:effectLst/>
              </a:rPr>
              <a:t>But not all elements follow this pattern. We call those that don't empty elements. They only consist of a single tag or an opening tag that cannot have any content. These elements are typically used to insert or embed something in the document. These Tags are called Unpaired Tags or Singular Tags.</a:t>
            </a:r>
            <a:br>
              <a:rPr lang="en-US" sz="3600" b="0" i="0" dirty="0">
                <a:solidFill>
                  <a:srgbClr val="0A0A23"/>
                </a:solidFill>
                <a:effectLst/>
              </a:rPr>
            </a:br>
            <a:endParaRPr lang="en-US" sz="3600" dirty="0"/>
          </a:p>
          <a:p>
            <a:pPr marL="571500" indent="-571500">
              <a:buFont typeface="Arial" panose="020B0604020202020204" pitchFamily="34" charset="0"/>
              <a:buChar char="•"/>
            </a:pP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405290584"/>
              </p:ext>
            </p:extLst>
          </p:nvPr>
        </p:nvGraphicFramePr>
        <p:xfrm>
          <a:off x="6446075" y="6841218"/>
          <a:ext cx="11493437" cy="3581400"/>
        </p:xfrm>
        <a:graphic>
          <a:graphicData uri="http://schemas.openxmlformats.org/drawingml/2006/table">
            <a:tbl>
              <a:tblPr/>
              <a:tblGrid>
                <a:gridCol w="11493437">
                  <a:extLst>
                    <a:ext uri="{9D8B030D-6E8A-4147-A177-3AD203B41FA5}">
                      <a16:colId xmlns:a16="http://schemas.microsoft.com/office/drawing/2014/main" val="20000"/>
                    </a:ext>
                  </a:extLst>
                </a:gridCol>
              </a:tblGrid>
              <a:tr h="0">
                <a:tc>
                  <a:txBody>
                    <a:bodyPr/>
                    <a:lstStyle/>
                    <a:p>
                      <a:pPr algn="l" fontAlgn="b"/>
                      <a:r>
                        <a:rPr lang="en-IN" dirty="0">
                          <a:effectLst/>
                        </a:rPr>
                        <a:t>Open Tag</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5A83"/>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0">
                <a:tc>
                  <a:txBody>
                    <a:bodyPr/>
                    <a:lstStyle/>
                    <a:p>
                      <a:pPr fontAlgn="t"/>
                      <a:r>
                        <a:rPr lang="en-IN" dirty="0">
                          <a:effectLst/>
                        </a:rPr>
                        <a:t>&lt;</a:t>
                      </a:r>
                      <a:r>
                        <a:rPr lang="en-IN" dirty="0" err="1">
                          <a:effectLst/>
                        </a:rPr>
                        <a:t>br</a:t>
                      </a:r>
                      <a:r>
                        <a:rPr lang="en-IN" dirty="0">
                          <a:effectLst/>
                        </a:rPr>
                        <a: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IN" dirty="0">
                          <a:effectLst/>
                        </a:rPr>
                        <a:t>&lt;hr&gt;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dirty="0">
                          <a:effectLst/>
                        </a:rPr>
                        <a:t>&lt;meta&gt;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IN" dirty="0">
                          <a:effectLst/>
                        </a:rPr>
                        <a:t>&lt;input&gt;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pic>
        <p:nvPicPr>
          <p:cNvPr id="5" name="Picture 4">
            <a:extLst>
              <a:ext uri="{FF2B5EF4-FFF2-40B4-BE49-F238E27FC236}">
                <a16:creationId xmlns:a16="http://schemas.microsoft.com/office/drawing/2014/main" id="{81847F77-7E90-3689-80FE-DFCE6FD0C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sv-SE" sz="6000" b="1" dirty="0">
                <a:solidFill>
                  <a:srgbClr val="FF0000"/>
                </a:solidFill>
              </a:rPr>
              <a:t>HTML Heading Tags - H1 tag to H6 tag</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Heading tag is used to give headings of different sizes in a document. There are six different HTML heading tags, which gives different heading sizes and are defined by &lt;h1&gt; to &lt;h6&gt; tags. &lt;h1&gt; gives the largest heading and &lt;h6&gt; gives the smallest one. So &lt;h1&gt; can be used for most important headings and &lt;h6&gt; can be used for a least important one.</a:t>
            </a:r>
          </a:p>
          <a:p>
            <a:pPr marL="571500" indent="-571500">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!DOCTYPE</a:t>
            </a:r>
            <a:r>
              <a:rPr lang="en-US" sz="2800" b="0" i="0" dirty="0">
                <a:solidFill>
                  <a:srgbClr val="FF0000"/>
                </a:solidFill>
                <a:effectLst/>
                <a:latin typeface="system-ui"/>
              </a:rPr>
              <a:t> html</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html</a:t>
            </a:r>
            <a:r>
              <a:rPr lang="en-US" sz="2800" b="0" i="0" dirty="0">
                <a:solidFill>
                  <a:srgbClr val="FF0000"/>
                </a:solidFill>
                <a:effectLst/>
                <a:latin typeface="system-ui"/>
              </a:rPr>
              <a:t> lang</a:t>
            </a:r>
            <a:r>
              <a:rPr lang="en-US" sz="2800" b="0" i="0" dirty="0">
                <a:solidFill>
                  <a:srgbClr val="0000CD"/>
                </a:solidFill>
                <a:effectLst/>
                <a:latin typeface="system-ui"/>
              </a:rPr>
              <a:t>="</a:t>
            </a:r>
            <a:r>
              <a:rPr lang="en-US" sz="2800" b="0" i="0" dirty="0" err="1">
                <a:solidFill>
                  <a:srgbClr val="0000CD"/>
                </a:solidFill>
                <a:effectLst/>
                <a:latin typeface="system-ui"/>
              </a:rPr>
              <a:t>en</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title</a:t>
            </a:r>
            <a:r>
              <a:rPr lang="en-US" sz="2800" b="0" i="0" dirty="0">
                <a:solidFill>
                  <a:srgbClr val="0000CD"/>
                </a:solidFill>
                <a:effectLst/>
                <a:latin typeface="system-ui"/>
              </a:rPr>
              <a:t>&gt;</a:t>
            </a:r>
            <a:r>
              <a:rPr lang="en-US" sz="2800" b="0" i="0" dirty="0">
                <a:solidFill>
                  <a:srgbClr val="000000"/>
                </a:solidFill>
                <a:effectLst/>
                <a:latin typeface="system-ui"/>
              </a:rPr>
              <a:t> HTML Heading Tag </a:t>
            </a:r>
            <a:r>
              <a:rPr lang="en-US" sz="2800" b="0" i="0" dirty="0">
                <a:solidFill>
                  <a:srgbClr val="0000CD"/>
                </a:solidFill>
                <a:effectLst/>
                <a:latin typeface="system-ui"/>
              </a:rPr>
              <a:t>&lt;</a:t>
            </a:r>
            <a:r>
              <a:rPr lang="en-US" sz="2800" b="0" i="0" dirty="0">
                <a:solidFill>
                  <a:srgbClr val="A52A2A"/>
                </a:solidFill>
                <a:effectLst/>
                <a:latin typeface="system-ui"/>
              </a:rPr>
              <a:t>/title</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h1</a:t>
            </a:r>
            <a:r>
              <a:rPr lang="en-US" sz="2800" b="0" i="0" dirty="0">
                <a:solidFill>
                  <a:srgbClr val="0000CD"/>
                </a:solidFill>
                <a:effectLst/>
                <a:latin typeface="system-ui"/>
              </a:rPr>
              <a:t>&gt;</a:t>
            </a:r>
            <a:r>
              <a:rPr lang="en-US" sz="2800" b="0" i="0" dirty="0">
                <a:solidFill>
                  <a:srgbClr val="000000"/>
                </a:solidFill>
                <a:effectLst/>
                <a:latin typeface="system-ui"/>
              </a:rPr>
              <a:t> This is Heading 1 </a:t>
            </a:r>
            <a:r>
              <a:rPr lang="en-US" sz="2800" b="0" i="0" dirty="0">
                <a:solidFill>
                  <a:srgbClr val="0000CD"/>
                </a:solidFill>
                <a:effectLst/>
                <a:latin typeface="system-ui"/>
              </a:rPr>
              <a:t>&lt;</a:t>
            </a:r>
            <a:r>
              <a:rPr lang="en-US" sz="2800" b="0" i="0" dirty="0">
                <a:solidFill>
                  <a:srgbClr val="A52A2A"/>
                </a:solidFill>
                <a:effectLst/>
                <a:latin typeface="system-ui"/>
              </a:rPr>
              <a:t>/h1</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h2</a:t>
            </a:r>
            <a:r>
              <a:rPr lang="en-US" sz="2800" b="0" i="0" dirty="0">
                <a:solidFill>
                  <a:srgbClr val="0000CD"/>
                </a:solidFill>
                <a:effectLst/>
                <a:latin typeface="system-ui"/>
              </a:rPr>
              <a:t>&gt;</a:t>
            </a:r>
            <a:r>
              <a:rPr lang="en-US" sz="2800" b="0" i="0" dirty="0">
                <a:solidFill>
                  <a:srgbClr val="000000"/>
                </a:solidFill>
                <a:effectLst/>
                <a:latin typeface="system-ui"/>
              </a:rPr>
              <a:t> This is Heading 2 </a:t>
            </a:r>
            <a:r>
              <a:rPr lang="en-US" sz="2800" b="0" i="0" dirty="0">
                <a:solidFill>
                  <a:srgbClr val="0000CD"/>
                </a:solidFill>
                <a:effectLst/>
                <a:latin typeface="system-ui"/>
              </a:rPr>
              <a:t>&lt;</a:t>
            </a:r>
            <a:r>
              <a:rPr lang="en-US" sz="2800" b="0" i="0" dirty="0">
                <a:solidFill>
                  <a:srgbClr val="A52A2A"/>
                </a:solidFill>
                <a:effectLst/>
                <a:latin typeface="system-ui"/>
              </a:rPr>
              <a:t>/h2</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h3</a:t>
            </a:r>
            <a:r>
              <a:rPr lang="en-US" sz="2800" b="0" i="0" dirty="0">
                <a:solidFill>
                  <a:srgbClr val="0000CD"/>
                </a:solidFill>
                <a:effectLst/>
                <a:latin typeface="system-ui"/>
              </a:rPr>
              <a:t>&gt;</a:t>
            </a:r>
            <a:r>
              <a:rPr lang="en-US" sz="2800" b="0" i="0" dirty="0">
                <a:solidFill>
                  <a:srgbClr val="000000"/>
                </a:solidFill>
                <a:effectLst/>
                <a:latin typeface="system-ui"/>
              </a:rPr>
              <a:t> This is Heading 3 </a:t>
            </a:r>
            <a:r>
              <a:rPr lang="en-US" sz="2800" b="0" i="0" dirty="0">
                <a:solidFill>
                  <a:srgbClr val="0000CD"/>
                </a:solidFill>
                <a:effectLst/>
                <a:latin typeface="system-ui"/>
              </a:rPr>
              <a:t>&lt;</a:t>
            </a:r>
            <a:r>
              <a:rPr lang="en-US" sz="2800" b="0" i="0" dirty="0">
                <a:solidFill>
                  <a:srgbClr val="A52A2A"/>
                </a:solidFill>
                <a:effectLst/>
                <a:latin typeface="system-ui"/>
              </a:rPr>
              <a:t>/h3</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h4</a:t>
            </a:r>
            <a:r>
              <a:rPr lang="en-US" sz="2800" b="0" i="0" dirty="0">
                <a:solidFill>
                  <a:srgbClr val="0000CD"/>
                </a:solidFill>
                <a:effectLst/>
                <a:latin typeface="system-ui"/>
              </a:rPr>
              <a:t>&gt;</a:t>
            </a:r>
            <a:r>
              <a:rPr lang="en-US" sz="2800" b="0" i="0" dirty="0">
                <a:solidFill>
                  <a:srgbClr val="000000"/>
                </a:solidFill>
                <a:effectLst/>
                <a:latin typeface="system-ui"/>
              </a:rPr>
              <a:t> This is Heading 4 </a:t>
            </a:r>
            <a:r>
              <a:rPr lang="en-US" sz="2800" b="0" i="0" dirty="0">
                <a:solidFill>
                  <a:srgbClr val="0000CD"/>
                </a:solidFill>
                <a:effectLst/>
                <a:latin typeface="system-ui"/>
              </a:rPr>
              <a:t>&lt;</a:t>
            </a:r>
            <a:r>
              <a:rPr lang="en-US" sz="2800" b="0" i="0" dirty="0">
                <a:solidFill>
                  <a:srgbClr val="A52A2A"/>
                </a:solidFill>
                <a:effectLst/>
                <a:latin typeface="system-ui"/>
              </a:rPr>
              <a:t>/h4</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h5</a:t>
            </a:r>
            <a:r>
              <a:rPr lang="en-US" sz="2800" b="0" i="0" dirty="0">
                <a:solidFill>
                  <a:srgbClr val="0000CD"/>
                </a:solidFill>
                <a:effectLst/>
                <a:latin typeface="system-ui"/>
              </a:rPr>
              <a:t>&gt;</a:t>
            </a:r>
            <a:r>
              <a:rPr lang="en-US" sz="2800" b="0" i="0" dirty="0">
                <a:solidFill>
                  <a:srgbClr val="000000"/>
                </a:solidFill>
                <a:effectLst/>
                <a:latin typeface="system-ui"/>
              </a:rPr>
              <a:t> This is Heading 5 </a:t>
            </a:r>
            <a:r>
              <a:rPr lang="en-US" sz="2800" b="0" i="0" dirty="0">
                <a:solidFill>
                  <a:srgbClr val="0000CD"/>
                </a:solidFill>
                <a:effectLst/>
                <a:latin typeface="system-ui"/>
              </a:rPr>
              <a:t>&lt;</a:t>
            </a:r>
            <a:r>
              <a:rPr lang="en-US" sz="2800" b="0" i="0" dirty="0">
                <a:solidFill>
                  <a:srgbClr val="A52A2A"/>
                </a:solidFill>
                <a:effectLst/>
                <a:latin typeface="system-ui"/>
              </a:rPr>
              <a:t>/h5</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h6</a:t>
            </a:r>
            <a:r>
              <a:rPr lang="en-US" sz="2800" b="0" i="0" dirty="0">
                <a:solidFill>
                  <a:srgbClr val="0000CD"/>
                </a:solidFill>
                <a:effectLst/>
                <a:latin typeface="system-ui"/>
              </a:rPr>
              <a:t>&gt;</a:t>
            </a:r>
            <a:r>
              <a:rPr lang="en-US" sz="2800" b="0" i="0" dirty="0">
                <a:solidFill>
                  <a:srgbClr val="000000"/>
                </a:solidFill>
                <a:effectLst/>
                <a:latin typeface="system-ui"/>
              </a:rPr>
              <a:t> This is Heading 6 </a:t>
            </a:r>
            <a:r>
              <a:rPr lang="en-US" sz="2800" b="0" i="0" dirty="0">
                <a:solidFill>
                  <a:srgbClr val="0000CD"/>
                </a:solidFill>
                <a:effectLst/>
                <a:latin typeface="system-ui"/>
              </a:rPr>
              <a:t>&lt;</a:t>
            </a:r>
            <a:r>
              <a:rPr lang="en-US" sz="2800" b="0" i="0" dirty="0">
                <a:solidFill>
                  <a:srgbClr val="A52A2A"/>
                </a:solidFill>
                <a:effectLst/>
                <a:latin typeface="system-ui"/>
              </a:rPr>
              <a:t>/h6</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/html</a:t>
            </a:r>
            <a:r>
              <a:rPr lang="en-US" sz="2800" b="0" i="0" dirty="0">
                <a:solidFill>
                  <a:srgbClr val="0000CD"/>
                </a:solidFill>
                <a:effectLst/>
                <a:latin typeface="system-ui"/>
              </a:rPr>
              <a:t>&gt;</a:t>
            </a:r>
            <a:r>
              <a:rPr lang="en-US" sz="2800" b="0" i="0" dirty="0">
                <a:solidFill>
                  <a:srgbClr val="000000"/>
                </a:solidFill>
                <a:effectLst/>
                <a:latin typeface="system-ui"/>
              </a:rPr>
              <a:t> </a:t>
            </a:r>
          </a:p>
          <a:p>
            <a:pPr marL="571500" indent="-571500">
              <a:buFont typeface="Arial" panose="020B0604020202020204" pitchFamily="34" charset="0"/>
              <a:buChar char="•"/>
            </a:pPr>
            <a:endParaRPr lang="en-IN" sz="3600" dirty="0"/>
          </a:p>
        </p:txBody>
      </p:sp>
      <p:pic>
        <p:nvPicPr>
          <p:cNvPr id="4" name="Picture 3">
            <a:extLst>
              <a:ext uri="{FF2B5EF4-FFF2-40B4-BE49-F238E27FC236}">
                <a16:creationId xmlns:a16="http://schemas.microsoft.com/office/drawing/2014/main" id="{4404D7E1-557B-9E36-7382-98A0C4193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sv-SE" sz="6000" b="1" dirty="0">
                <a:solidFill>
                  <a:srgbClr val="FF0000"/>
                </a:solidFill>
              </a:rPr>
              <a:t>HTML p tag - Paragraph tag</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algn="l"/>
            <a:r>
              <a:rPr lang="en-US" sz="3600" dirty="0"/>
              <a:t>The &lt;p&gt; tag is used to define a paragraph in a document. HTML paragraph or HTML &lt;p&gt; tag gives the text inside it, a paragraph like finishing</a:t>
            </a:r>
            <a:br>
              <a:rPr lang="en-US" sz="3600" dirty="0"/>
            </a:br>
            <a:br>
              <a:rPr lang="en-US" sz="3600" dirty="0"/>
            </a:br>
            <a:br>
              <a:rPr lang="en-IN" sz="2400" dirty="0"/>
            </a:br>
            <a:r>
              <a:rPr lang="en-IN" sz="3200" b="0" i="0" dirty="0">
                <a:solidFill>
                  <a:srgbClr val="0000CD"/>
                </a:solidFill>
                <a:effectLst/>
              </a:rPr>
              <a:t>&lt;</a:t>
            </a:r>
            <a:r>
              <a:rPr lang="en-IN" sz="3200" b="0" i="0" dirty="0">
                <a:solidFill>
                  <a:srgbClr val="A52A2A"/>
                </a:solidFill>
                <a:effectLst/>
              </a:rPr>
              <a:t>!DOCTYPE</a:t>
            </a:r>
            <a:r>
              <a:rPr lang="en-IN" sz="3200" b="0" i="0" dirty="0">
                <a:solidFill>
                  <a:srgbClr val="FF0000"/>
                </a:solidFill>
                <a:effectLst/>
              </a:rPr>
              <a:t> html</a:t>
            </a:r>
            <a:r>
              <a:rPr lang="en-IN" sz="3200" b="0" i="0" dirty="0">
                <a:solidFill>
                  <a:srgbClr val="0000CD"/>
                </a:solidFill>
                <a:effectLst/>
              </a:rPr>
              <a:t>&gt;</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html</a:t>
            </a:r>
            <a:r>
              <a:rPr lang="en-IN" sz="3200" b="0" i="0" dirty="0">
                <a:solidFill>
                  <a:srgbClr val="FF0000"/>
                </a:solidFill>
                <a:effectLst/>
              </a:rPr>
              <a:t> lang</a:t>
            </a:r>
            <a:r>
              <a:rPr lang="en-IN" sz="3200" b="0" i="0" dirty="0">
                <a:solidFill>
                  <a:srgbClr val="0000CD"/>
                </a:solidFill>
                <a:effectLst/>
              </a:rPr>
              <a:t>="</a:t>
            </a:r>
            <a:r>
              <a:rPr lang="en-IN" sz="3200" b="0" i="0" dirty="0" err="1">
                <a:solidFill>
                  <a:srgbClr val="0000CD"/>
                </a:solidFill>
                <a:effectLst/>
              </a:rPr>
              <a:t>en</a:t>
            </a:r>
            <a:r>
              <a:rPr lang="en-IN" sz="3200" b="0" i="0" dirty="0">
                <a:solidFill>
                  <a:srgbClr val="0000CD"/>
                </a:solidFill>
                <a:effectLst/>
              </a:rPr>
              <a:t>"&gt;</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head</a:t>
            </a:r>
            <a:r>
              <a:rPr lang="en-IN" sz="3200" b="0" i="0" dirty="0">
                <a:solidFill>
                  <a:srgbClr val="0000CD"/>
                </a:solidFill>
                <a:effectLst/>
              </a:rPr>
              <a:t>&gt;</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title</a:t>
            </a:r>
            <a:r>
              <a:rPr lang="en-IN" sz="3200" b="0" i="0" dirty="0">
                <a:solidFill>
                  <a:srgbClr val="0000CD"/>
                </a:solidFill>
                <a:effectLst/>
              </a:rPr>
              <a:t>&gt;</a:t>
            </a:r>
            <a:r>
              <a:rPr lang="en-IN" sz="3200" b="0" i="0" dirty="0">
                <a:solidFill>
                  <a:srgbClr val="000000"/>
                </a:solidFill>
                <a:effectLst/>
              </a:rPr>
              <a:t> HTML Paragraph Tag </a:t>
            </a:r>
            <a:r>
              <a:rPr lang="en-IN" sz="3200" b="0" i="0" dirty="0">
                <a:solidFill>
                  <a:srgbClr val="0000CD"/>
                </a:solidFill>
                <a:effectLst/>
              </a:rPr>
              <a:t>&lt;</a:t>
            </a:r>
            <a:r>
              <a:rPr lang="en-IN" sz="3200" b="0" i="0" dirty="0">
                <a:solidFill>
                  <a:srgbClr val="A52A2A"/>
                </a:solidFill>
                <a:effectLst/>
              </a:rPr>
              <a:t>/title</a:t>
            </a:r>
            <a:r>
              <a:rPr lang="en-IN" sz="3200" b="0" i="0" dirty="0">
                <a:solidFill>
                  <a:srgbClr val="0000CD"/>
                </a:solidFill>
                <a:effectLst/>
              </a:rPr>
              <a:t>&gt;</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/head</a:t>
            </a:r>
            <a:r>
              <a:rPr lang="en-IN" sz="3200" b="0" i="0" dirty="0">
                <a:solidFill>
                  <a:srgbClr val="0000CD"/>
                </a:solidFill>
                <a:effectLst/>
              </a:rPr>
              <a:t>&gt;</a:t>
            </a:r>
            <a:r>
              <a:rPr lang="en-IN" sz="3200" b="0" i="0" dirty="0">
                <a:solidFill>
                  <a:srgbClr val="000000"/>
                </a:solidFill>
                <a:effectLst/>
              </a:rPr>
              <a:t> </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body</a:t>
            </a:r>
            <a:r>
              <a:rPr lang="en-IN" sz="3200" b="0" i="0" dirty="0">
                <a:solidFill>
                  <a:srgbClr val="0000CD"/>
                </a:solidFill>
                <a:effectLst/>
              </a:rPr>
              <a:t>&gt;</a:t>
            </a:r>
            <a:r>
              <a:rPr lang="en-IN" sz="3200" b="0" i="0" dirty="0">
                <a:solidFill>
                  <a:srgbClr val="000000"/>
                </a:solidFill>
                <a:effectLst/>
              </a:rPr>
              <a:t> </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p</a:t>
            </a:r>
            <a:r>
              <a:rPr lang="en-IN" sz="3200" b="0" i="0" dirty="0">
                <a:solidFill>
                  <a:srgbClr val="0000CD"/>
                </a:solidFill>
                <a:effectLst/>
              </a:rPr>
              <a:t>&gt;</a:t>
            </a:r>
            <a:r>
              <a:rPr lang="en-IN" sz="3200" b="0" i="0" dirty="0">
                <a:solidFill>
                  <a:srgbClr val="000000"/>
                </a:solidFill>
                <a:effectLst/>
              </a:rPr>
              <a:t> This is First Paragraph </a:t>
            </a:r>
            <a:r>
              <a:rPr lang="en-IN" sz="3200" b="0" i="0" dirty="0">
                <a:solidFill>
                  <a:srgbClr val="0000CD"/>
                </a:solidFill>
                <a:effectLst/>
              </a:rPr>
              <a:t>&lt;</a:t>
            </a:r>
            <a:r>
              <a:rPr lang="en-IN" sz="3200" b="0" i="0" dirty="0">
                <a:solidFill>
                  <a:srgbClr val="A52A2A"/>
                </a:solidFill>
                <a:effectLst/>
              </a:rPr>
              <a:t>/p</a:t>
            </a:r>
            <a:r>
              <a:rPr lang="en-IN" sz="3200" b="0" i="0" dirty="0">
                <a:solidFill>
                  <a:srgbClr val="0000CD"/>
                </a:solidFill>
                <a:effectLst/>
              </a:rPr>
              <a:t>&gt;</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p</a:t>
            </a:r>
            <a:r>
              <a:rPr lang="en-IN" sz="3200" b="0" i="0" dirty="0">
                <a:solidFill>
                  <a:srgbClr val="0000CD"/>
                </a:solidFill>
                <a:effectLst/>
              </a:rPr>
              <a:t>&gt;</a:t>
            </a:r>
            <a:r>
              <a:rPr lang="en-IN" sz="3200" b="0" i="0" dirty="0">
                <a:solidFill>
                  <a:srgbClr val="000000"/>
                </a:solidFill>
                <a:effectLst/>
              </a:rPr>
              <a:t> This is Second Paragraph </a:t>
            </a:r>
            <a:r>
              <a:rPr lang="en-IN" sz="3200" b="0" i="0" dirty="0">
                <a:solidFill>
                  <a:srgbClr val="0000CD"/>
                </a:solidFill>
                <a:effectLst/>
              </a:rPr>
              <a:t>&lt;</a:t>
            </a:r>
            <a:r>
              <a:rPr lang="en-IN" sz="3200" b="0" i="0" dirty="0">
                <a:solidFill>
                  <a:srgbClr val="A52A2A"/>
                </a:solidFill>
                <a:effectLst/>
              </a:rPr>
              <a:t>/p</a:t>
            </a:r>
            <a:r>
              <a:rPr lang="en-IN" sz="3200" b="0" i="0" dirty="0">
                <a:solidFill>
                  <a:srgbClr val="0000CD"/>
                </a:solidFill>
                <a:effectLst/>
              </a:rPr>
              <a:t>&gt;</a:t>
            </a:r>
            <a:r>
              <a:rPr lang="en-IN" sz="3200" b="0" i="0" dirty="0">
                <a:solidFill>
                  <a:srgbClr val="000000"/>
                </a:solidFill>
                <a:effectLst/>
              </a:rPr>
              <a:t> </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p</a:t>
            </a:r>
            <a:r>
              <a:rPr lang="en-IN" sz="3200" b="0" i="0" dirty="0">
                <a:solidFill>
                  <a:srgbClr val="0000CD"/>
                </a:solidFill>
                <a:effectLst/>
              </a:rPr>
              <a:t>&gt;</a:t>
            </a:r>
            <a:r>
              <a:rPr lang="en-IN" sz="3200" b="0" i="0" dirty="0">
                <a:solidFill>
                  <a:srgbClr val="000000"/>
                </a:solidFill>
                <a:effectLst/>
              </a:rPr>
              <a:t> This is Third Paragraph </a:t>
            </a:r>
            <a:r>
              <a:rPr lang="en-IN" sz="3200" b="0" i="0" dirty="0">
                <a:solidFill>
                  <a:srgbClr val="0000CD"/>
                </a:solidFill>
                <a:effectLst/>
              </a:rPr>
              <a:t>&lt;</a:t>
            </a:r>
            <a:r>
              <a:rPr lang="en-IN" sz="3200" b="0" i="0" dirty="0">
                <a:solidFill>
                  <a:srgbClr val="A52A2A"/>
                </a:solidFill>
                <a:effectLst/>
              </a:rPr>
              <a:t>/p</a:t>
            </a:r>
            <a:r>
              <a:rPr lang="en-IN" sz="3200" b="0" i="0" dirty="0">
                <a:solidFill>
                  <a:srgbClr val="0000CD"/>
                </a:solidFill>
                <a:effectLst/>
              </a:rPr>
              <a:t>&gt;</a:t>
            </a:r>
            <a:r>
              <a:rPr lang="en-IN" sz="3200" b="0" i="0" dirty="0">
                <a:solidFill>
                  <a:srgbClr val="000000"/>
                </a:solidFill>
                <a:effectLst/>
              </a:rPr>
              <a:t> </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/body</a:t>
            </a:r>
            <a:r>
              <a:rPr lang="en-IN" sz="3200" b="0" i="0" dirty="0">
                <a:solidFill>
                  <a:srgbClr val="0000CD"/>
                </a:solidFill>
                <a:effectLst/>
              </a:rPr>
              <a:t>&gt;</a:t>
            </a:r>
            <a:r>
              <a:rPr lang="en-IN" sz="3200" b="0" i="0" dirty="0">
                <a:solidFill>
                  <a:srgbClr val="000000"/>
                </a:solidFill>
                <a:effectLst/>
              </a:rPr>
              <a:t> </a:t>
            </a:r>
            <a:br>
              <a:rPr lang="en-IN" sz="3200" b="0" i="0" dirty="0">
                <a:solidFill>
                  <a:srgbClr val="000000"/>
                </a:solidFill>
                <a:effectLst/>
              </a:rPr>
            </a:br>
            <a:r>
              <a:rPr lang="en-IN" sz="3200" b="0" i="0" dirty="0">
                <a:solidFill>
                  <a:srgbClr val="0000CD"/>
                </a:solidFill>
                <a:effectLst/>
              </a:rPr>
              <a:t>&lt;</a:t>
            </a:r>
            <a:r>
              <a:rPr lang="en-IN" sz="3200" b="0" i="0" dirty="0">
                <a:solidFill>
                  <a:srgbClr val="A52A2A"/>
                </a:solidFill>
                <a:effectLst/>
              </a:rPr>
              <a:t>/html</a:t>
            </a:r>
            <a:r>
              <a:rPr lang="en-IN" sz="3200" b="0" i="0" dirty="0">
                <a:solidFill>
                  <a:srgbClr val="0000CD"/>
                </a:solidFill>
                <a:effectLst/>
              </a:rPr>
              <a:t>&gt;</a:t>
            </a:r>
            <a:r>
              <a:rPr lang="en-IN" sz="3200" b="0" i="0" dirty="0">
                <a:solidFill>
                  <a:srgbClr val="000000"/>
                </a:solidFill>
                <a:effectLst/>
              </a:rPr>
              <a:t> </a:t>
            </a:r>
          </a:p>
          <a:p>
            <a:pPr marL="571500" indent="-571500">
              <a:buFont typeface="Arial" panose="020B0604020202020204" pitchFamily="34" charset="0"/>
              <a:buChar char="•"/>
            </a:pPr>
            <a:endParaRPr lang="en-IN" sz="3600" dirty="0"/>
          </a:p>
        </p:txBody>
      </p:sp>
      <p:pic>
        <p:nvPicPr>
          <p:cNvPr id="4" name="Picture 3">
            <a:extLst>
              <a:ext uri="{FF2B5EF4-FFF2-40B4-BE49-F238E27FC236}">
                <a16:creationId xmlns:a16="http://schemas.microsoft.com/office/drawing/2014/main" id="{B18DC897-D8EE-3736-657F-5FFCC1065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sv-SE" sz="6000" b="1" dirty="0">
                <a:solidFill>
                  <a:srgbClr val="FF0000"/>
                </a:solidFill>
              </a:rPr>
              <a:t>HTML a tag - Anchor Tag</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algn="l"/>
            <a:r>
              <a:rPr lang="en-US" sz="3600" dirty="0"/>
              <a:t>HTML Hyperlink is defined with the &lt;a&gt; tag (Anchor tag). It is used to give a link to any file, webpage, image etc.</a:t>
            </a:r>
          </a:p>
          <a:p>
            <a:pPr algn="l"/>
            <a:r>
              <a:rPr lang="en-US" sz="3600" dirty="0"/>
              <a:t>This tag is called anchor tag and anything between the opening &lt;a&gt; tag and the closing &lt;/a&gt; tag becomes part of the link, and a user can click that part to reach to the linked document.</a:t>
            </a:r>
            <a:br>
              <a:rPr lang="en-US" sz="3600" dirty="0"/>
            </a:br>
            <a:br>
              <a:rPr lang="en-IN" sz="2400" dirty="0"/>
            </a:b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HTML Anchor Tag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a</a:t>
            </a:r>
            <a:r>
              <a:rPr lang="en-IN" sz="2800" b="0" i="0" dirty="0">
                <a:solidFill>
                  <a:srgbClr val="FF0000"/>
                </a:solidFill>
                <a:effectLst/>
                <a:latin typeface="system-ui"/>
              </a:rPr>
              <a:t> target</a:t>
            </a:r>
            <a:r>
              <a:rPr lang="en-IN" sz="2800" b="0" i="0" dirty="0">
                <a:solidFill>
                  <a:srgbClr val="0000CD"/>
                </a:solidFill>
                <a:effectLst/>
                <a:latin typeface="system-ui"/>
              </a:rPr>
              <a:t>="_blank"</a:t>
            </a:r>
            <a:r>
              <a:rPr lang="en-IN" sz="2800" b="0" i="0" dirty="0">
                <a:solidFill>
                  <a:srgbClr val="FF0000"/>
                </a:solidFill>
                <a:effectLst/>
                <a:latin typeface="system-ui"/>
              </a:rPr>
              <a:t> </a:t>
            </a:r>
            <a:r>
              <a:rPr lang="en-IN" sz="2800" b="0" i="0" dirty="0" err="1">
                <a:solidFill>
                  <a:srgbClr val="FF0000"/>
                </a:solidFill>
                <a:effectLst/>
                <a:latin typeface="system-ui"/>
              </a:rPr>
              <a:t>href</a:t>
            </a:r>
            <a:r>
              <a:rPr lang="en-IN" sz="2800" b="0" i="0" dirty="0">
                <a:solidFill>
                  <a:srgbClr val="0000CD"/>
                </a:solidFill>
                <a:effectLst/>
                <a:latin typeface="system-ui"/>
              </a:rPr>
              <a:t>="https://www.google.com"&gt;</a:t>
            </a:r>
            <a:r>
              <a:rPr lang="en-IN" sz="2800" b="0" i="0" dirty="0">
                <a:solidFill>
                  <a:srgbClr val="000000"/>
                </a:solidFill>
                <a:effectLst/>
                <a:latin typeface="system-ui"/>
              </a:rPr>
              <a:t> This is a link </a:t>
            </a:r>
            <a:r>
              <a:rPr lang="en-IN" sz="2800" b="0" i="0" dirty="0">
                <a:solidFill>
                  <a:srgbClr val="0000CD"/>
                </a:solidFill>
                <a:effectLst/>
                <a:latin typeface="system-ui"/>
              </a:rPr>
              <a:t>&lt;</a:t>
            </a:r>
            <a:r>
              <a:rPr lang="en-IN" sz="2800" b="0" i="0" dirty="0">
                <a:solidFill>
                  <a:srgbClr val="A52A2A"/>
                </a:solidFill>
                <a:effectLst/>
                <a:latin typeface="system-ui"/>
              </a:rPr>
              <a:t>/a</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r>
              <a:rPr lang="en-IN" sz="2800" b="0" i="0" dirty="0">
                <a:solidFill>
                  <a:srgbClr val="000000"/>
                </a:solidFill>
                <a:effectLst/>
                <a:latin typeface="system-ui"/>
              </a:rPr>
              <a:t> </a:t>
            </a:r>
          </a:p>
          <a:p>
            <a:br>
              <a:rPr lang="en-IN" sz="2000" dirty="0"/>
            </a:br>
            <a:endParaRPr lang="en-IN" sz="3600" dirty="0"/>
          </a:p>
        </p:txBody>
      </p:sp>
      <p:pic>
        <p:nvPicPr>
          <p:cNvPr id="4" name="Picture 3">
            <a:extLst>
              <a:ext uri="{FF2B5EF4-FFF2-40B4-BE49-F238E27FC236}">
                <a16:creationId xmlns:a16="http://schemas.microsoft.com/office/drawing/2014/main" id="{6DB27103-22BB-9A86-A6A7-DB08261F7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b="1" dirty="0">
                <a:solidFill>
                  <a:srgbClr val="FF0000"/>
                </a:solidFill>
              </a:rPr>
              <a:t>HTML img tag - Image Tag</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algn="l"/>
            <a:r>
              <a:rPr lang="en-US" sz="3600" dirty="0"/>
              <a:t>The HTML </a:t>
            </a:r>
            <a:r>
              <a:rPr lang="en-US" sz="3600" dirty="0" err="1"/>
              <a:t>img</a:t>
            </a:r>
            <a:r>
              <a:rPr lang="en-US" sz="3600" dirty="0"/>
              <a:t> tag is used to add image in a document. The '</a:t>
            </a:r>
            <a:r>
              <a:rPr lang="en-US" sz="3600" dirty="0" err="1"/>
              <a:t>src</a:t>
            </a:r>
            <a:r>
              <a:rPr lang="en-US" sz="3600" dirty="0"/>
              <a:t>' attribute is used to give source(address) of the image. The height and width of the image can be controlled by the attributes - height="px" and width="px".</a:t>
            </a:r>
          </a:p>
          <a:p>
            <a:pPr algn="l"/>
            <a:br>
              <a:rPr lang="en-IN" sz="2800" dirty="0"/>
            </a:br>
            <a:r>
              <a:rPr lang="en-IN" sz="2400" b="0" i="0" dirty="0">
                <a:solidFill>
                  <a:srgbClr val="0000CD"/>
                </a:solidFill>
                <a:effectLst/>
                <a:latin typeface="system-ui"/>
              </a:rPr>
              <a:t>&lt;</a:t>
            </a:r>
            <a:r>
              <a:rPr lang="en-IN" sz="2400" b="0" i="0" dirty="0">
                <a:solidFill>
                  <a:srgbClr val="A52A2A"/>
                </a:solidFill>
                <a:effectLst/>
                <a:latin typeface="system-ui"/>
              </a:rPr>
              <a:t>!DOCTYPE</a:t>
            </a:r>
            <a:r>
              <a:rPr lang="en-IN" sz="2400" b="0" i="0" dirty="0">
                <a:solidFill>
                  <a:srgbClr val="FF0000"/>
                </a:solidFill>
                <a:effectLst/>
                <a:latin typeface="system-ui"/>
              </a:rPr>
              <a:t> html</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html</a:t>
            </a:r>
            <a:r>
              <a:rPr lang="en-IN" sz="2400" b="0" i="0" dirty="0">
                <a:solidFill>
                  <a:srgbClr val="FF0000"/>
                </a:solidFill>
                <a:effectLst/>
                <a:latin typeface="system-ui"/>
              </a:rPr>
              <a:t> lang</a:t>
            </a:r>
            <a:r>
              <a:rPr lang="en-IN" sz="2400" b="0" i="0" dirty="0">
                <a:solidFill>
                  <a:srgbClr val="0000CD"/>
                </a:solidFill>
                <a:effectLst/>
                <a:latin typeface="system-ui"/>
              </a:rPr>
              <a:t>="</a:t>
            </a:r>
            <a:r>
              <a:rPr lang="en-IN" sz="2400" b="0" i="0" dirty="0" err="1">
                <a:solidFill>
                  <a:srgbClr val="0000CD"/>
                </a:solidFill>
                <a:effectLst/>
                <a:latin typeface="system-ui"/>
              </a:rPr>
              <a:t>en</a:t>
            </a:r>
            <a:r>
              <a:rPr lang="en-IN" sz="2400" b="0" i="0" dirty="0">
                <a:solidFill>
                  <a:srgbClr val="0000CD"/>
                </a:solidFill>
                <a:effectLst/>
                <a:latin typeface="system-ui"/>
              </a:rPr>
              <a:t>"&gt;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head</a:t>
            </a:r>
            <a:r>
              <a:rPr lang="en-IN" sz="2400" b="0" i="0" dirty="0">
                <a:solidFill>
                  <a:srgbClr val="0000CD"/>
                </a:solidFill>
                <a:effectLst/>
                <a:latin typeface="system-ui"/>
              </a:rPr>
              <a:t>&gt;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title</a:t>
            </a:r>
            <a:r>
              <a:rPr lang="en-IN" sz="2400" b="0" i="0" dirty="0">
                <a:solidFill>
                  <a:srgbClr val="0000CD"/>
                </a:solidFill>
                <a:effectLst/>
                <a:latin typeface="system-ui"/>
              </a:rPr>
              <a:t>&gt;</a:t>
            </a:r>
            <a:r>
              <a:rPr lang="en-IN" sz="2400" b="0" i="0" dirty="0">
                <a:solidFill>
                  <a:srgbClr val="000000"/>
                </a:solidFill>
                <a:effectLst/>
                <a:latin typeface="system-ui"/>
              </a:rPr>
              <a:t> HTML Image Tag </a:t>
            </a:r>
            <a:r>
              <a:rPr lang="en-IN" sz="2400" b="0" i="0" dirty="0">
                <a:solidFill>
                  <a:srgbClr val="0000CD"/>
                </a:solidFill>
                <a:effectLst/>
                <a:latin typeface="system-ui"/>
              </a:rPr>
              <a:t>&lt;</a:t>
            </a:r>
            <a:r>
              <a:rPr lang="en-IN" sz="2400" b="0" i="0" dirty="0">
                <a:solidFill>
                  <a:srgbClr val="A52A2A"/>
                </a:solidFill>
                <a:effectLst/>
                <a:latin typeface="system-ui"/>
              </a:rPr>
              <a:t>/title</a:t>
            </a:r>
            <a:r>
              <a:rPr lang="en-IN" sz="2400" b="0" i="0" dirty="0">
                <a:solidFill>
                  <a:srgbClr val="0000CD"/>
                </a:solidFill>
                <a:effectLst/>
                <a:latin typeface="system-ui"/>
              </a:rPr>
              <a:t>&gt;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/head</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body</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r>
              <a:rPr lang="en-IN" sz="2400" b="0" i="0" dirty="0">
                <a:solidFill>
                  <a:srgbClr val="0000CD"/>
                </a:solidFill>
                <a:effectLst/>
                <a:latin typeface="system-ui"/>
              </a:rPr>
              <a:t>&lt;</a:t>
            </a:r>
            <a:r>
              <a:rPr lang="en-IN" sz="2400" b="0" i="0" dirty="0" err="1">
                <a:solidFill>
                  <a:srgbClr val="A52A2A"/>
                </a:solidFill>
                <a:effectLst/>
                <a:latin typeface="system-ui"/>
              </a:rPr>
              <a:t>img</a:t>
            </a:r>
            <a:r>
              <a:rPr lang="en-IN" sz="2400" b="0" i="0" dirty="0">
                <a:solidFill>
                  <a:srgbClr val="FF0000"/>
                </a:solidFill>
                <a:effectLst/>
                <a:latin typeface="system-ui"/>
              </a:rPr>
              <a:t> </a:t>
            </a:r>
            <a:r>
              <a:rPr lang="en-IN" sz="2400" b="0" i="0" dirty="0" err="1">
                <a:solidFill>
                  <a:srgbClr val="FF0000"/>
                </a:solidFill>
                <a:effectLst/>
                <a:latin typeface="system-ui"/>
              </a:rPr>
              <a:t>src</a:t>
            </a:r>
            <a:r>
              <a:rPr lang="en-IN" sz="2400" b="0" i="0" dirty="0">
                <a:solidFill>
                  <a:srgbClr val="0000CD"/>
                </a:solidFill>
                <a:effectLst/>
                <a:latin typeface="system-ui"/>
              </a:rPr>
              <a:t>=“myimage.png"</a:t>
            </a:r>
            <a:r>
              <a:rPr lang="en-IN" sz="2400" b="0" i="0" dirty="0">
                <a:solidFill>
                  <a:srgbClr val="FF0000"/>
                </a:solidFill>
                <a:effectLst/>
                <a:latin typeface="system-ui"/>
              </a:rPr>
              <a:t> width</a:t>
            </a:r>
            <a:r>
              <a:rPr lang="en-IN" sz="2400" b="0" i="0" dirty="0">
                <a:solidFill>
                  <a:srgbClr val="0000CD"/>
                </a:solidFill>
                <a:effectLst/>
                <a:latin typeface="system-ui"/>
              </a:rPr>
              <a:t>="400px"</a:t>
            </a:r>
            <a:r>
              <a:rPr lang="en-IN" sz="2400" b="0" i="0" dirty="0">
                <a:solidFill>
                  <a:srgbClr val="FF0000"/>
                </a:solidFill>
                <a:effectLst/>
                <a:latin typeface="system-ui"/>
              </a:rPr>
              <a:t> height</a:t>
            </a:r>
            <a:r>
              <a:rPr lang="en-IN" sz="2400" b="0" i="0" dirty="0">
                <a:solidFill>
                  <a:srgbClr val="0000CD"/>
                </a:solidFill>
                <a:effectLst/>
                <a:latin typeface="system-ui"/>
              </a:rPr>
              <a:t>="200px"&gt;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/body</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/html</a:t>
            </a:r>
            <a:r>
              <a:rPr lang="en-IN" sz="2400" b="0" i="0" dirty="0">
                <a:solidFill>
                  <a:srgbClr val="0000CD"/>
                </a:solidFill>
                <a:effectLst/>
                <a:latin typeface="system-ui"/>
              </a:rPr>
              <a:t>&gt;</a:t>
            </a:r>
            <a:r>
              <a:rPr lang="en-IN" sz="2400" b="0" i="0" dirty="0">
                <a:solidFill>
                  <a:srgbClr val="000000"/>
                </a:solidFill>
                <a:effectLst/>
                <a:latin typeface="system-ui"/>
              </a:rPr>
              <a:t> </a:t>
            </a:r>
            <a:br>
              <a:rPr lang="en-IN" sz="2400" dirty="0"/>
            </a:br>
            <a:br>
              <a:rPr lang="en-IN" sz="2000" dirty="0"/>
            </a:br>
            <a:endParaRPr lang="en-IN" sz="3600" dirty="0"/>
          </a:p>
        </p:txBody>
      </p:sp>
      <p:pic>
        <p:nvPicPr>
          <p:cNvPr id="4" name="Picture 3">
            <a:extLst>
              <a:ext uri="{FF2B5EF4-FFF2-40B4-BE49-F238E27FC236}">
                <a16:creationId xmlns:a16="http://schemas.microsoft.com/office/drawing/2014/main" id="{260F68ED-7441-5D0F-ED0B-85C1F2D71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b="1" dirty="0">
                <a:solidFill>
                  <a:srgbClr val="FF0000"/>
                </a:solidFill>
              </a:rPr>
              <a:t>HTML Tags</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algn="l"/>
            <a:br>
              <a:rPr lang="en-IN" sz="2400" dirty="0"/>
            </a:br>
            <a:br>
              <a:rPr lang="en-IN" sz="2000" dirty="0"/>
            </a:br>
            <a:endParaRPr lang="en-IN" sz="3600" dirty="0"/>
          </a:p>
        </p:txBody>
      </p:sp>
      <p:graphicFrame>
        <p:nvGraphicFramePr>
          <p:cNvPr id="5" name="Table 4"/>
          <p:cNvGraphicFramePr>
            <a:graphicFrameLocks noGrp="1"/>
          </p:cNvGraphicFramePr>
          <p:nvPr>
            <p:extLst>
              <p:ext uri="{D42A27DB-BD31-4B8C-83A1-F6EECF244321}">
                <p14:modId xmlns:p14="http://schemas.microsoft.com/office/powerpoint/2010/main" val="577476386"/>
              </p:ext>
            </p:extLst>
          </p:nvPr>
        </p:nvGraphicFramePr>
        <p:xfrm>
          <a:off x="1481603" y="2673329"/>
          <a:ext cx="15166686" cy="2712720"/>
        </p:xfrm>
        <a:graphic>
          <a:graphicData uri="http://schemas.openxmlformats.org/drawingml/2006/table">
            <a:tbl>
              <a:tblPr/>
              <a:tblGrid>
                <a:gridCol w="7583343">
                  <a:extLst>
                    <a:ext uri="{9D8B030D-6E8A-4147-A177-3AD203B41FA5}">
                      <a16:colId xmlns:a16="http://schemas.microsoft.com/office/drawing/2014/main" val="20000"/>
                    </a:ext>
                  </a:extLst>
                </a:gridCol>
                <a:gridCol w="7583343">
                  <a:extLst>
                    <a:ext uri="{9D8B030D-6E8A-4147-A177-3AD203B41FA5}">
                      <a16:colId xmlns:a16="http://schemas.microsoft.com/office/drawing/2014/main" val="20001"/>
                    </a:ext>
                  </a:extLst>
                </a:gridCol>
              </a:tblGrid>
              <a:tr h="0">
                <a:tc>
                  <a:txBody>
                    <a:bodyPr/>
                    <a:lstStyle/>
                    <a:p>
                      <a:pPr algn="l" fontAlgn="t"/>
                      <a:r>
                        <a:rPr lang="en-IN" dirty="0">
                          <a:effectLst/>
                        </a:rPr>
                        <a:t>Tag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IN">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0">
                <a:tc>
                  <a:txBody>
                    <a:bodyPr/>
                    <a:lstStyle/>
                    <a:p>
                      <a:pPr fontAlgn="t"/>
                      <a:r>
                        <a:rPr lang="en-IN" u="none" strike="noStrike" dirty="0">
                          <a:solidFill>
                            <a:srgbClr val="337AB7"/>
                          </a:solidFill>
                          <a:effectLst/>
                        </a:rPr>
                        <a:t>&lt;!-- --&gt;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Apply comment in an HTML document.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IN" u="none" strike="noStrike" dirty="0">
                          <a:solidFill>
                            <a:srgbClr val="337AB7"/>
                          </a:solidFill>
                          <a:effectLst/>
                        </a:rPr>
                        <a:t>&lt;!DOCTYPE&gt;</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Specify the HTML version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62172485"/>
              </p:ext>
            </p:extLst>
          </p:nvPr>
        </p:nvGraphicFramePr>
        <p:xfrm>
          <a:off x="1706629" y="5679256"/>
          <a:ext cx="14941660" cy="6100140"/>
        </p:xfrm>
        <a:graphic>
          <a:graphicData uri="http://schemas.openxmlformats.org/drawingml/2006/table">
            <a:tbl>
              <a:tblPr/>
              <a:tblGrid>
                <a:gridCol w="3780420">
                  <a:extLst>
                    <a:ext uri="{9D8B030D-6E8A-4147-A177-3AD203B41FA5}">
                      <a16:colId xmlns:a16="http://schemas.microsoft.com/office/drawing/2014/main" val="20000"/>
                    </a:ext>
                  </a:extLst>
                </a:gridCol>
                <a:gridCol w="11161240">
                  <a:extLst>
                    <a:ext uri="{9D8B030D-6E8A-4147-A177-3AD203B41FA5}">
                      <a16:colId xmlns:a16="http://schemas.microsoft.com/office/drawing/2014/main" val="20001"/>
                    </a:ext>
                  </a:extLst>
                </a:gridCol>
              </a:tblGrid>
              <a:tr h="568985">
                <a:tc>
                  <a:txBody>
                    <a:bodyPr/>
                    <a:lstStyle/>
                    <a:p>
                      <a:pPr fontAlgn="t"/>
                      <a:r>
                        <a:rPr lang="en-IN" sz="2900" u="none" strike="noStrike" dirty="0">
                          <a:solidFill>
                            <a:srgbClr val="337AB7"/>
                          </a:solidFill>
                          <a:effectLst/>
                        </a:rPr>
                        <a:t>&lt;a&gt;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900" dirty="0">
                          <a:effectLst/>
                        </a:rPr>
                        <a:t>Creates hyperlink.</a:t>
                      </a: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568985">
                <a:tc>
                  <a:txBody>
                    <a:bodyPr/>
                    <a:lstStyle/>
                    <a:p>
                      <a:pPr fontAlgn="t"/>
                      <a:r>
                        <a:rPr lang="en-IN" sz="2900" u="none" strike="noStrike" dirty="0">
                          <a:solidFill>
                            <a:srgbClr val="337AB7"/>
                          </a:solidFill>
                          <a:effectLst/>
                        </a:rPr>
                        <a:t>&lt;</a:t>
                      </a:r>
                      <a:r>
                        <a:rPr lang="en-IN" sz="2900" u="none" strike="noStrike" dirty="0" err="1">
                          <a:solidFill>
                            <a:srgbClr val="337AB7"/>
                          </a:solidFill>
                          <a:effectLst/>
                        </a:rPr>
                        <a:t>abbr</a:t>
                      </a:r>
                      <a:r>
                        <a:rPr lang="en-IN" sz="2900" u="none" strike="noStrike" dirty="0">
                          <a:solidFill>
                            <a:srgbClr val="337AB7"/>
                          </a:solidFill>
                          <a:effectLst/>
                        </a:rPr>
                        <a:t>&gt;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900">
                          <a:effectLst/>
                        </a:rPr>
                        <a:t>It defines abbreviation.</a:t>
                      </a: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61648">
                <a:tc>
                  <a:txBody>
                    <a:bodyPr/>
                    <a:lstStyle/>
                    <a:p>
                      <a:pPr fontAlgn="t"/>
                      <a:r>
                        <a:rPr lang="en-IN" sz="2900" u="none" strike="noStrike" dirty="0">
                          <a:solidFill>
                            <a:srgbClr val="337AB7"/>
                          </a:solidFill>
                          <a:effectLst/>
                        </a:rPr>
                        <a:t>&lt;acronym&gt;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dirty="0">
                          <a:effectLst/>
                        </a:rPr>
                        <a:t>It defines acronym for a word. </a:t>
                      </a:r>
                      <a:r>
                        <a:rPr lang="en-US" sz="2900" b="1" dirty="0">
                          <a:effectLst/>
                        </a:rPr>
                        <a:t>(Not supported in HTML5)</a:t>
                      </a:r>
                      <a:endParaRPr lang="en-US"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91969">
                <a:tc>
                  <a:txBody>
                    <a:bodyPr/>
                    <a:lstStyle/>
                    <a:p>
                      <a:pPr fontAlgn="t"/>
                      <a:r>
                        <a:rPr lang="en-IN" sz="2900" u="none" strike="noStrike" dirty="0">
                          <a:solidFill>
                            <a:srgbClr val="337AB7"/>
                          </a:solidFill>
                          <a:effectLst/>
                        </a:rPr>
                        <a:t>&lt;address&gt;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a:effectLst/>
                        </a:rPr>
                        <a:t>It is used to define author's contact information.</a:t>
                      </a: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65169">
                <a:tc>
                  <a:txBody>
                    <a:bodyPr/>
                    <a:lstStyle/>
                    <a:p>
                      <a:pPr fontAlgn="t"/>
                      <a:r>
                        <a:rPr lang="en-IN" sz="2900" u="none" strike="noStrike" dirty="0">
                          <a:solidFill>
                            <a:srgbClr val="337AB7"/>
                          </a:solidFill>
                          <a:effectLst/>
                        </a:rPr>
                        <a:t>&lt;applet&gt;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a:effectLst/>
                        </a:rPr>
                        <a:t>It embeds Java applet. </a:t>
                      </a:r>
                      <a:r>
                        <a:rPr lang="en-US" sz="2900" b="1">
                          <a:effectLst/>
                        </a:rPr>
                        <a:t>(Not supported in HTML5)</a:t>
                      </a:r>
                      <a:endParaRPr lang="en-US" sz="290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48359">
                <a:tc>
                  <a:txBody>
                    <a:bodyPr/>
                    <a:lstStyle/>
                    <a:p>
                      <a:pPr fontAlgn="t"/>
                      <a:r>
                        <a:rPr lang="en-IN" sz="2900" u="none" strike="noStrike" dirty="0">
                          <a:solidFill>
                            <a:srgbClr val="337AB7"/>
                          </a:solidFill>
                          <a:effectLst/>
                        </a:rPr>
                        <a:t>&lt;area&gt;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dirty="0">
                          <a:effectLst/>
                        </a:rPr>
                        <a:t>It defines the area of an image map.</a:t>
                      </a: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645127">
                <a:tc>
                  <a:txBody>
                    <a:bodyPr/>
                    <a:lstStyle/>
                    <a:p>
                      <a:pPr fontAlgn="t"/>
                      <a:r>
                        <a:rPr lang="en-IN" sz="2900" u="none" strike="noStrike" dirty="0">
                          <a:solidFill>
                            <a:srgbClr val="337AB7"/>
                          </a:solidFill>
                          <a:effectLst/>
                        </a:rPr>
                        <a:t>&lt;article&gt;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a:effectLst/>
                        </a:rPr>
                        <a:t>It specifies an article space in the website.</a:t>
                      </a: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618327">
                <a:tc>
                  <a:txBody>
                    <a:bodyPr/>
                    <a:lstStyle/>
                    <a:p>
                      <a:pPr fontAlgn="t"/>
                      <a:r>
                        <a:rPr lang="en-IN" sz="2900" u="none" strike="noStrike" dirty="0">
                          <a:solidFill>
                            <a:srgbClr val="337AB7"/>
                          </a:solidFill>
                          <a:effectLst/>
                        </a:rPr>
                        <a:t>&lt;aside&gt;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900">
                          <a:effectLst/>
                        </a:rPr>
                        <a:t>It defines aside content from main content.</a:t>
                      </a: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1016910">
                <a:tc>
                  <a:txBody>
                    <a:bodyPr/>
                    <a:lstStyle/>
                    <a:p>
                      <a:pPr fontAlgn="t"/>
                      <a:r>
                        <a:rPr lang="en-IN" sz="2900" u="none" strike="noStrike" dirty="0">
                          <a:solidFill>
                            <a:srgbClr val="337AB7"/>
                          </a:solidFill>
                          <a:effectLst/>
                        </a:rPr>
                        <a:t>&lt;audio&gt;</a:t>
                      </a:r>
                      <a:endParaRPr lang="en-IN" sz="2900" dirty="0">
                        <a:effectLst/>
                      </a:endParaRP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900" dirty="0">
                          <a:effectLst/>
                        </a:rPr>
                        <a:t>It adds audio content in HTML document.</a:t>
                      </a:r>
                    </a:p>
                  </a:txBody>
                  <a:tcPr marL="60530" marR="60530" marT="60530" marB="6053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3" name="TextBox 22"/>
          <p:cNvSpPr txBox="1"/>
          <p:nvPr/>
        </p:nvSpPr>
        <p:spPr>
          <a:xfrm>
            <a:off x="5577059" y="12198474"/>
            <a:ext cx="12194770" cy="830997"/>
          </a:xfrm>
          <a:prstGeom prst="rect">
            <a:avLst/>
          </a:prstGeom>
          <a:noFill/>
        </p:spPr>
        <p:txBody>
          <a:bodyPr wrap="square">
            <a:spAutoFit/>
          </a:bodyPr>
          <a:lstStyle/>
          <a:p>
            <a:r>
              <a:rPr lang="en-IN" dirty="0"/>
              <a:t>https://en.wikipedia.org/wiki/HTML_element</a:t>
            </a:r>
          </a:p>
        </p:txBody>
      </p:sp>
      <p:pic>
        <p:nvPicPr>
          <p:cNvPr id="8193" name="Picture 1"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1" name="Picture 9"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ML Tags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BEB2D0-6CFE-20F6-B091-F45AAB656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b="1" dirty="0">
                <a:solidFill>
                  <a:srgbClr val="FF0000"/>
                </a:solidFill>
              </a:rPr>
              <a:t>HTML Attributes</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dirty="0"/>
              <a:t>HTML attribute defines the </a:t>
            </a:r>
            <a:r>
              <a:rPr lang="en-US" sz="3600" dirty="0" err="1"/>
              <a:t>characterstics</a:t>
            </a:r>
            <a:r>
              <a:rPr lang="en-US" sz="3600" dirty="0"/>
              <a:t> of any HTML element. These attributes provide additional information to the browser about the element like, its size, color, </a:t>
            </a:r>
            <a:r>
              <a:rPr lang="en-US" sz="3600" dirty="0" err="1"/>
              <a:t>behaviour</a:t>
            </a:r>
            <a:r>
              <a:rPr lang="en-US" sz="3600" dirty="0"/>
              <a:t>, etc.</a:t>
            </a:r>
          </a:p>
          <a:p>
            <a:pPr marL="571500" indent="-571500" algn="l">
              <a:buFont typeface="Arial" panose="020B0604020202020204" pitchFamily="34" charset="0"/>
              <a:buChar char="•"/>
            </a:pPr>
            <a:r>
              <a:rPr lang="en-US" sz="3600" dirty="0"/>
              <a:t>Some important features about HTML Attributes:</a:t>
            </a:r>
            <a:br>
              <a:rPr lang="en-US" sz="3600" dirty="0"/>
            </a:br>
            <a:r>
              <a:rPr lang="en-US" sz="3600" dirty="0"/>
              <a:t>Attributes provide additional information about an element.</a:t>
            </a:r>
            <a:br>
              <a:rPr lang="en-US" sz="3600" dirty="0"/>
            </a:br>
            <a:r>
              <a:rPr lang="en-US" sz="3600" dirty="0"/>
              <a:t>Attributes are always specified in the start tag.</a:t>
            </a:r>
            <a:br>
              <a:rPr lang="en-US" sz="3600" dirty="0"/>
            </a:br>
            <a:r>
              <a:rPr lang="en-US" sz="3600" dirty="0"/>
              <a:t>Attributes usually come in name/value pairs like: name="value".</a:t>
            </a:r>
            <a:br>
              <a:rPr lang="en-US" sz="3600" dirty="0"/>
            </a:br>
            <a:r>
              <a:rPr lang="en-US" sz="3600" dirty="0"/>
              <a:t>Ex.- '</a:t>
            </a:r>
            <a:r>
              <a:rPr lang="en-US" sz="3600" dirty="0" err="1"/>
              <a:t>src</a:t>
            </a:r>
            <a:r>
              <a:rPr lang="en-US" sz="3600" dirty="0"/>
              <a:t>' in &lt;</a:t>
            </a:r>
            <a:r>
              <a:rPr lang="en-US" sz="3600" dirty="0" err="1"/>
              <a:t>img</a:t>
            </a:r>
            <a:r>
              <a:rPr lang="en-US" sz="3600" dirty="0"/>
              <a:t>&gt; tag OR '</a:t>
            </a:r>
            <a:r>
              <a:rPr lang="en-US" sz="3600" dirty="0" err="1"/>
              <a:t>href</a:t>
            </a:r>
            <a:r>
              <a:rPr lang="en-US" sz="3600" dirty="0"/>
              <a:t>' in &lt;a&gt; </a:t>
            </a:r>
            <a:r>
              <a:rPr lang="en-US" sz="3600" dirty="0" err="1"/>
              <a:t>tag,etc</a:t>
            </a:r>
            <a:r>
              <a:rPr lang="en-US" sz="3600" dirty="0"/>
              <a:t>..</a:t>
            </a:r>
          </a:p>
          <a:p>
            <a:pPr marL="571500" indent="-571500" algn="l">
              <a:buFont typeface="Arial" panose="020B0604020202020204" pitchFamily="34" charset="0"/>
              <a:buChar char="•"/>
            </a:pPr>
            <a:endParaRPr lang="en-US" sz="3600" dirty="0"/>
          </a:p>
          <a:p>
            <a:pPr marL="571500" indent="-571500" algn="l">
              <a:buFont typeface="Arial" panose="020B0604020202020204" pitchFamily="34" charset="0"/>
              <a:buChar char="•"/>
            </a:pPr>
            <a:r>
              <a:rPr lang="en-US" sz="3600" dirty="0" err="1"/>
              <a:t>Atrname</a:t>
            </a:r>
            <a:r>
              <a:rPr lang="en-US" sz="3600" dirty="0"/>
              <a:t> = “</a:t>
            </a:r>
            <a:r>
              <a:rPr lang="en-US" sz="3600" dirty="0" err="1"/>
              <a:t>attr</a:t>
            </a:r>
            <a:r>
              <a:rPr lang="en-US" sz="3600"/>
              <a:t> value”</a:t>
            </a:r>
            <a:br>
              <a:rPr lang="en-IN" sz="2400" dirty="0"/>
            </a:br>
            <a:br>
              <a:rPr lang="en-IN" sz="2000" dirty="0"/>
            </a:br>
            <a:endParaRPr lang="en-IN" sz="3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b="1" dirty="0">
                <a:solidFill>
                  <a:srgbClr val="FF0000"/>
                </a:solidFill>
              </a:rPr>
              <a:t>Lang Attribute</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dirty="0"/>
              <a:t>The 'lang' attribute is declared in the opening &lt;HTML&gt; tag. It gives information to the browser about the main language used in the html document. Although it is not necessary to use but using it is a good practice.</a:t>
            </a:r>
            <a:br>
              <a:rPr lang="en-IN" sz="2400" dirty="0"/>
            </a:br>
            <a:br>
              <a:rPr lang="en-IN" sz="2000" dirty="0"/>
            </a:br>
            <a:br>
              <a:rPr lang="en-IN" sz="3200" b="0" i="0" dirty="0">
                <a:solidFill>
                  <a:srgbClr val="0000CD"/>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!DOCTYPE</a:t>
            </a:r>
            <a:r>
              <a:rPr lang="en-IN" sz="3200" b="0" i="0" dirty="0">
                <a:solidFill>
                  <a:srgbClr val="FF0000"/>
                </a:solidFill>
                <a:effectLst/>
                <a:latin typeface="system-ui"/>
              </a:rPr>
              <a:t> html</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FF0000"/>
                </a:solidFill>
                <a:effectLst/>
                <a:latin typeface="system-ui"/>
              </a:rPr>
              <a:t> lang</a:t>
            </a:r>
            <a:r>
              <a:rPr lang="en-IN" sz="3200" b="0" i="0" dirty="0">
                <a:solidFill>
                  <a:srgbClr val="0000CD"/>
                </a:solidFill>
                <a:effectLst/>
                <a:latin typeface="system-ui"/>
              </a:rPr>
              <a:t>=“</a:t>
            </a:r>
            <a:r>
              <a:rPr lang="en-IN" sz="3200" b="0" i="0" dirty="0" err="1">
                <a:solidFill>
                  <a:srgbClr val="0000CD"/>
                </a:solidFill>
                <a:effectLst/>
                <a:latin typeface="system-ui"/>
              </a:rPr>
              <a:t>en</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r>
              <a:rPr lang="en-IN" sz="3200" b="0" i="0" dirty="0">
                <a:solidFill>
                  <a:srgbClr val="000000"/>
                </a:solidFill>
                <a:effectLst/>
                <a:latin typeface="system-ui"/>
              </a:rPr>
              <a:t> HTML Lang Attribute </a:t>
            </a:r>
            <a:r>
              <a:rPr lang="en-IN" sz="3200" b="0" i="0" dirty="0">
                <a:solidFill>
                  <a:srgbClr val="0000CD"/>
                </a:solidFill>
                <a:effectLst/>
                <a:latin typeface="system-ui"/>
              </a:rPr>
              <a:t>&lt;</a:t>
            </a:r>
            <a:r>
              <a:rPr lang="en-IN" sz="3200" b="0" i="0" dirty="0">
                <a:solidFill>
                  <a:srgbClr val="A52A2A"/>
                </a:solidFill>
                <a:effectLst/>
                <a:latin typeface="system-ui"/>
              </a:rPr>
              <a:t>/title</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 This page is using English Language. </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/html</a:t>
            </a:r>
            <a:r>
              <a:rPr lang="en-IN" sz="3200" b="0" i="0" dirty="0">
                <a:solidFill>
                  <a:srgbClr val="0000CD"/>
                </a:solidFill>
                <a:effectLst/>
                <a:latin typeface="system-ui"/>
              </a:rPr>
              <a:t>&gt;</a:t>
            </a:r>
            <a:r>
              <a:rPr lang="en-IN" sz="3200" b="0" i="0" dirty="0">
                <a:solidFill>
                  <a:srgbClr val="000000"/>
                </a:solidFill>
                <a:effectLst/>
                <a:latin typeface="system-ui"/>
              </a:rPr>
              <a:t> </a:t>
            </a:r>
            <a:endParaRPr lang="en-IN" sz="3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b="1" dirty="0">
                <a:solidFill>
                  <a:srgbClr val="FF0000"/>
                </a:solidFill>
              </a:rPr>
              <a:t>Title Attribute</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algn="l"/>
            <a:r>
              <a:rPr lang="en-US" sz="3600" dirty="0"/>
              <a:t>The Title attribute is used to specify a tooltip. That tooltip could be some important piece of information in text form. It is often displayed when cursor comes over the element or while the element is loading.</a:t>
            </a:r>
            <a:br>
              <a:rPr lang="en-IN" sz="2400" dirty="0"/>
            </a:br>
            <a:br>
              <a:rPr lang="en-IN" sz="2000" dirty="0"/>
            </a:br>
            <a:br>
              <a:rPr lang="en-IN" sz="3200" b="0" i="0" dirty="0">
                <a:solidFill>
                  <a:srgbClr val="0000CD"/>
                </a:solidFill>
                <a:effectLst/>
                <a:latin typeface="system-ui"/>
              </a:rPr>
            </a:b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!DOCTYPE</a:t>
            </a:r>
            <a:r>
              <a:rPr lang="en-US" sz="2800" b="0" i="0" dirty="0">
                <a:solidFill>
                  <a:srgbClr val="FF0000"/>
                </a:solidFill>
                <a:effectLst/>
                <a:latin typeface="system-ui"/>
              </a:rPr>
              <a:t> html</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HTML</a:t>
            </a:r>
            <a:r>
              <a:rPr lang="en-US" sz="2800" b="0" i="0" dirty="0">
                <a:solidFill>
                  <a:srgbClr val="FF0000"/>
                </a:solidFill>
                <a:effectLst/>
                <a:latin typeface="system-ui"/>
              </a:rPr>
              <a:t> lang</a:t>
            </a:r>
            <a:r>
              <a:rPr lang="en-US" sz="2800" b="0" i="0" dirty="0">
                <a:solidFill>
                  <a:srgbClr val="0000CD"/>
                </a:solidFill>
                <a:effectLst/>
                <a:latin typeface="system-ui"/>
              </a:rPr>
              <a:t>="</a:t>
            </a:r>
            <a:r>
              <a:rPr lang="en-US" sz="2800" b="0" i="0" dirty="0" err="1">
                <a:solidFill>
                  <a:srgbClr val="0000CD"/>
                </a:solidFill>
                <a:effectLst/>
                <a:latin typeface="system-ui"/>
              </a:rPr>
              <a:t>en</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title</a:t>
            </a:r>
            <a:r>
              <a:rPr lang="en-US" sz="2800" b="0" i="0" dirty="0">
                <a:solidFill>
                  <a:srgbClr val="0000CD"/>
                </a:solidFill>
                <a:effectLst/>
                <a:latin typeface="system-ui"/>
              </a:rPr>
              <a:t>&gt;</a:t>
            </a:r>
            <a:r>
              <a:rPr lang="en-US" sz="2800" b="0" i="0" dirty="0">
                <a:solidFill>
                  <a:srgbClr val="000000"/>
                </a:solidFill>
                <a:effectLst/>
                <a:latin typeface="system-ui"/>
              </a:rPr>
              <a:t> The Title Attribute </a:t>
            </a:r>
            <a:r>
              <a:rPr lang="en-US" sz="2800" b="0" i="0" dirty="0">
                <a:solidFill>
                  <a:srgbClr val="0000CD"/>
                </a:solidFill>
                <a:effectLst/>
                <a:latin typeface="system-ui"/>
              </a:rPr>
              <a:t>&lt;</a:t>
            </a:r>
            <a:r>
              <a:rPr lang="en-US" sz="2800" b="0" i="0" dirty="0">
                <a:solidFill>
                  <a:srgbClr val="A52A2A"/>
                </a:solidFill>
                <a:effectLst/>
                <a:latin typeface="system-ui"/>
              </a:rPr>
              <a:t>/title</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/head</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h3</a:t>
            </a:r>
            <a:r>
              <a:rPr lang="en-US" sz="2800" b="0" i="0" dirty="0">
                <a:solidFill>
                  <a:srgbClr val="FF0000"/>
                </a:solidFill>
                <a:effectLst/>
                <a:latin typeface="system-ui"/>
              </a:rPr>
              <a:t> title</a:t>
            </a:r>
            <a:r>
              <a:rPr lang="en-US" sz="2800" b="0" i="0" dirty="0">
                <a:solidFill>
                  <a:srgbClr val="0000CD"/>
                </a:solidFill>
                <a:effectLst/>
                <a:latin typeface="system-ui"/>
              </a:rPr>
              <a:t>= "Hello HTML"&gt;</a:t>
            </a:r>
            <a:r>
              <a:rPr lang="en-US" sz="2800" b="0" i="0" dirty="0">
                <a:solidFill>
                  <a:srgbClr val="000000"/>
                </a:solidFill>
                <a:effectLst/>
                <a:latin typeface="system-ui"/>
              </a:rPr>
              <a:t> The Example of Title Attribute </a:t>
            </a:r>
            <a:r>
              <a:rPr lang="en-US" sz="2800" b="0" i="0" dirty="0">
                <a:solidFill>
                  <a:srgbClr val="0000CD"/>
                </a:solidFill>
                <a:effectLst/>
                <a:latin typeface="system-ui"/>
              </a:rPr>
              <a:t>&lt;</a:t>
            </a:r>
            <a:r>
              <a:rPr lang="en-US" sz="2800" b="0" i="0" dirty="0">
                <a:solidFill>
                  <a:srgbClr val="A52A2A"/>
                </a:solidFill>
                <a:effectLst/>
                <a:latin typeface="system-ui"/>
              </a:rPr>
              <a:t>/h3</a:t>
            </a:r>
            <a:r>
              <a:rPr lang="en-US" sz="2800" b="0" i="0" dirty="0">
                <a:solidFill>
                  <a:srgbClr val="0000CD"/>
                </a:solidFill>
                <a:effectLst/>
                <a:latin typeface="system-ui"/>
              </a:rPr>
              <a:t>&gt;</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/html</a:t>
            </a:r>
            <a:r>
              <a:rPr lang="en-US" sz="2800" b="0" i="0" dirty="0">
                <a:solidFill>
                  <a:srgbClr val="0000CD"/>
                </a:solidFill>
                <a:effectLst/>
                <a:latin typeface="system-ui"/>
              </a:rPr>
              <a:t>&gt;</a:t>
            </a:r>
            <a:r>
              <a:rPr lang="en-US" sz="2800" b="0" i="0" dirty="0">
                <a:solidFill>
                  <a:srgbClr val="000000"/>
                </a:solidFill>
                <a:effectLst/>
                <a:latin typeface="system-ui"/>
              </a:rPr>
              <a:t> </a:t>
            </a:r>
          </a:p>
          <a:p>
            <a:br>
              <a:rPr lang="en-US" sz="2800" dirty="0"/>
            </a:br>
            <a:endParaRPr lang="en-IN" sz="3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1" i="0" dirty="0">
                <a:solidFill>
                  <a:srgbClr val="FF0000"/>
                </a:solidFill>
                <a:effectLst/>
                <a:latin typeface="system-ui"/>
              </a:rPr>
              <a:t>Todays Agenda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br>
              <a:rPr lang="en-US" sz="3600" dirty="0"/>
            </a:br>
            <a:endParaRPr lang="en-IN" sz="3600" dirty="0"/>
          </a:p>
        </p:txBody>
      </p:sp>
      <p:pic>
        <p:nvPicPr>
          <p:cNvPr id="5" name="Picture 4">
            <a:extLst>
              <a:ext uri="{FF2B5EF4-FFF2-40B4-BE49-F238E27FC236}">
                <a16:creationId xmlns:a16="http://schemas.microsoft.com/office/drawing/2014/main" id="{D426DB47-C8B5-5721-98E2-065B37984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
        <p:nvSpPr>
          <p:cNvPr id="6" name="TextBox 5">
            <a:extLst>
              <a:ext uri="{FF2B5EF4-FFF2-40B4-BE49-F238E27FC236}">
                <a16:creationId xmlns:a16="http://schemas.microsoft.com/office/drawing/2014/main" id="{68C41F24-9DE0-87D5-E768-FE74BE673AAF}"/>
              </a:ext>
            </a:extLst>
          </p:cNvPr>
          <p:cNvSpPr txBox="1"/>
          <p:nvPr/>
        </p:nvSpPr>
        <p:spPr>
          <a:xfrm>
            <a:off x="701212" y="2400669"/>
            <a:ext cx="20792310" cy="7478970"/>
          </a:xfrm>
          <a:prstGeom prst="rect">
            <a:avLst/>
          </a:prstGeom>
          <a:noFill/>
        </p:spPr>
        <p:txBody>
          <a:bodyPr wrap="square">
            <a:spAutoFit/>
          </a:bodyPr>
          <a:lstStyle/>
          <a:p>
            <a:pPr marL="571500" indent="-571500">
              <a:buFont typeface="Arial" panose="020B0604020202020204" pitchFamily="34" charset="0"/>
              <a:buChar char="•"/>
            </a:pPr>
            <a:r>
              <a:rPr lang="en-IN" b="1" dirty="0">
                <a:solidFill>
                  <a:srgbClr val="FF0000"/>
                </a:solidFill>
              </a:rPr>
              <a:t>Basic HTML Program</a:t>
            </a:r>
          </a:p>
          <a:p>
            <a:pPr marL="571500" indent="-571500">
              <a:buFont typeface="Arial" panose="020B0604020202020204" pitchFamily="34" charset="0"/>
              <a:buChar char="•"/>
            </a:pPr>
            <a:r>
              <a:rPr lang="en-US" sz="4800" b="1" dirty="0">
                <a:solidFill>
                  <a:srgbClr val="FF0000"/>
                </a:solidFill>
              </a:rPr>
              <a:t>Explanation of HTML tags</a:t>
            </a:r>
          </a:p>
          <a:p>
            <a:pPr marL="571500" indent="-571500">
              <a:buFont typeface="Arial" panose="020B0604020202020204" pitchFamily="34" charset="0"/>
              <a:buChar char="•"/>
            </a:pPr>
            <a:r>
              <a:rPr lang="en-US" sz="4800" b="1" dirty="0">
                <a:solidFill>
                  <a:srgbClr val="FF0000"/>
                </a:solidFill>
              </a:rPr>
              <a:t>HTML Tags </a:t>
            </a:r>
          </a:p>
          <a:p>
            <a:pPr marL="571500" indent="-571500">
              <a:buFont typeface="Arial" panose="020B0604020202020204" pitchFamily="34" charset="0"/>
              <a:buChar char="•"/>
            </a:pPr>
            <a:r>
              <a:rPr lang="sv-SE" sz="4800" b="1" dirty="0">
                <a:solidFill>
                  <a:srgbClr val="FF0000"/>
                </a:solidFill>
              </a:rPr>
              <a:t>HTML Heading Tags</a:t>
            </a:r>
          </a:p>
          <a:p>
            <a:pPr marL="571500" indent="-571500">
              <a:buFont typeface="Arial" panose="020B0604020202020204" pitchFamily="34" charset="0"/>
              <a:buChar char="•"/>
            </a:pPr>
            <a:r>
              <a:rPr lang="sv-SE" sz="4800" b="1" dirty="0">
                <a:solidFill>
                  <a:srgbClr val="FF0000"/>
                </a:solidFill>
              </a:rPr>
              <a:t>HTML p tag</a:t>
            </a:r>
          </a:p>
          <a:p>
            <a:pPr marL="571500" indent="-571500">
              <a:buFont typeface="Arial" panose="020B0604020202020204" pitchFamily="34" charset="0"/>
              <a:buChar char="•"/>
            </a:pPr>
            <a:r>
              <a:rPr lang="sv-SE" sz="4800" b="1" dirty="0">
                <a:solidFill>
                  <a:srgbClr val="FF0000"/>
                </a:solidFill>
              </a:rPr>
              <a:t>HTML a tag</a:t>
            </a:r>
          </a:p>
          <a:p>
            <a:pPr marL="571500" indent="-571500">
              <a:buFont typeface="Arial" panose="020B0604020202020204" pitchFamily="34" charset="0"/>
              <a:buChar char="•"/>
            </a:pPr>
            <a:r>
              <a:rPr lang="de-DE" sz="4800" b="1" dirty="0">
                <a:solidFill>
                  <a:srgbClr val="FF0000"/>
                </a:solidFill>
              </a:rPr>
              <a:t>HTML img tag</a:t>
            </a:r>
          </a:p>
          <a:p>
            <a:pPr marL="571500" indent="-571500">
              <a:buFont typeface="Arial" panose="020B0604020202020204" pitchFamily="34" charset="0"/>
              <a:buChar char="•"/>
            </a:pPr>
            <a:r>
              <a:rPr lang="de-DE" sz="4800" b="1" dirty="0">
                <a:solidFill>
                  <a:srgbClr val="FF0000"/>
                </a:solidFill>
              </a:rPr>
              <a:t>HTML Attributes</a:t>
            </a:r>
            <a:endParaRPr lang="en-US" sz="4800" b="1" dirty="0">
              <a:solidFill>
                <a:srgbClr val="FF0000"/>
              </a:solidFill>
            </a:endParaRPr>
          </a:p>
          <a:p>
            <a:endParaRPr lang="en-US" sz="4800" b="1" dirty="0">
              <a:solidFill>
                <a:srgbClr val="FF0000"/>
              </a:solidFill>
            </a:endParaRPr>
          </a:p>
          <a:p>
            <a:pPr marL="571500" indent="-571500">
              <a:buFont typeface="Arial" panose="020B0604020202020204" pitchFamily="34" charset="0"/>
              <a:buChar char="•"/>
            </a:pPr>
            <a:endParaRPr lang="en-IN" sz="4800" dirty="0"/>
          </a:p>
        </p:txBody>
      </p:sp>
    </p:spTree>
    <p:extLst>
      <p:ext uri="{BB962C8B-B14F-4D97-AF65-F5344CB8AC3E}">
        <p14:creationId xmlns:p14="http://schemas.microsoft.com/office/powerpoint/2010/main" val="324823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b="1" dirty="0">
                <a:solidFill>
                  <a:srgbClr val="FF0000"/>
                </a:solidFill>
              </a:rPr>
              <a:t>Src Attribute</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dirty="0"/>
              <a:t>The </a:t>
            </a:r>
            <a:r>
              <a:rPr lang="en-US" sz="3600" dirty="0" err="1"/>
              <a:t>src</a:t>
            </a:r>
            <a:r>
              <a:rPr lang="en-US" sz="3600" dirty="0"/>
              <a:t> or (source) attribute is used with &lt;</a:t>
            </a:r>
            <a:r>
              <a:rPr lang="en-US" sz="3600" dirty="0" err="1"/>
              <a:t>img</a:t>
            </a:r>
            <a:r>
              <a:rPr lang="en-US" sz="3600" dirty="0"/>
              <a:t>&gt; tag. This attribute allows us to provide the path for the image to be included on the webpage. it is also used with &lt;audio&gt; tag, &lt;video&gt; tag, &lt;embed&gt; tag, etc. to add the source path of the file to be included.</a:t>
            </a:r>
            <a:br>
              <a:rPr lang="en-IN" sz="2000" dirty="0"/>
            </a:br>
            <a:br>
              <a:rPr lang="en-IN" sz="3200" b="0" i="0" dirty="0">
                <a:solidFill>
                  <a:srgbClr val="0000CD"/>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HTML Image </a:t>
            </a:r>
            <a:r>
              <a:rPr lang="en-IN" sz="2800" b="0" i="0" dirty="0" err="1">
                <a:solidFill>
                  <a:srgbClr val="000000"/>
                </a:solidFill>
                <a:effectLst/>
                <a:latin typeface="system-ui"/>
              </a:rPr>
              <a:t>src</a:t>
            </a:r>
            <a:r>
              <a:rPr lang="en-IN" sz="2800" b="0" i="0" dirty="0">
                <a:solidFill>
                  <a:srgbClr val="000000"/>
                </a:solidFill>
                <a:effectLst/>
                <a:latin typeface="system-ui"/>
              </a:rPr>
              <a:t>  Attribute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err="1">
                <a:solidFill>
                  <a:srgbClr val="A52A2A"/>
                </a:solidFill>
                <a:effectLst/>
                <a:latin typeface="system-ui"/>
              </a:rPr>
              <a:t>img</a:t>
            </a:r>
            <a:r>
              <a:rPr lang="en-IN" sz="2800" b="0" i="0" dirty="0">
                <a:solidFill>
                  <a:srgbClr val="FF0000"/>
                </a:solidFill>
                <a:effectLst/>
                <a:latin typeface="system-ui"/>
              </a:rPr>
              <a:t> </a:t>
            </a:r>
            <a:r>
              <a:rPr lang="en-IN" sz="2800" b="0" i="0" dirty="0" err="1">
                <a:solidFill>
                  <a:srgbClr val="FF0000"/>
                </a:solidFill>
                <a:effectLst/>
                <a:latin typeface="system-ui"/>
              </a:rPr>
              <a:t>src</a:t>
            </a:r>
            <a:r>
              <a:rPr lang="en-IN" sz="2800" b="0" i="0" dirty="0">
                <a:solidFill>
                  <a:srgbClr val="0000CD"/>
                </a:solidFill>
                <a:effectLst/>
                <a:latin typeface="system-ui"/>
              </a:rPr>
              <a:t>="HTML-Image.png"</a:t>
            </a:r>
            <a:r>
              <a:rPr lang="en-IN" sz="2800" b="0" i="0" dirty="0">
                <a:solidFill>
                  <a:srgbClr val="FF0000"/>
                </a:solidFill>
                <a:effectLst/>
                <a:latin typeface="system-ui"/>
              </a:rPr>
              <a:t> alt</a:t>
            </a:r>
            <a:r>
              <a:rPr lang="en-IN" sz="2800" b="0" i="0" dirty="0">
                <a:solidFill>
                  <a:srgbClr val="0000CD"/>
                </a:solidFill>
                <a:effectLst/>
                <a:latin typeface="system-ui"/>
              </a:rPr>
              <a:t>="HTML5 Image"</a:t>
            </a:r>
            <a:r>
              <a:rPr lang="en-IN" sz="2800" b="0" i="0" dirty="0">
                <a:solidFill>
                  <a:srgbClr val="FF0000"/>
                </a:solidFill>
                <a:effectLst/>
                <a:latin typeface="system-ui"/>
              </a:rPr>
              <a:t> style</a:t>
            </a:r>
            <a:r>
              <a:rPr lang="en-IN" sz="2800" b="0" i="0" dirty="0">
                <a:solidFill>
                  <a:srgbClr val="0000CD"/>
                </a:solidFill>
                <a:effectLst/>
                <a:latin typeface="system-ui"/>
              </a:rPr>
              <a:t>="width:400px; height:250px;"&gt;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endParaRPr lang="en-IN" sz="3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b="1" dirty="0">
                <a:solidFill>
                  <a:srgbClr val="FF0000"/>
                </a:solidFill>
              </a:rPr>
              <a:t>alt Attribute</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dirty="0"/>
              <a:t>The alt attribute specifies an alternative text for an image. If somehow the browser is not able to display an image, then the alternate text will be displayed, which will give the information about the image. Also, value of alt attribute can be read by screen readers, which helps visually impaired person to "hear" information about the image.</a:t>
            </a:r>
            <a:br>
              <a:rPr lang="en-IN" sz="2000" dirty="0"/>
            </a:br>
            <a:br>
              <a:rPr lang="en-IN" sz="3200" b="0" i="0" dirty="0">
                <a:solidFill>
                  <a:srgbClr val="0000CD"/>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HTML Image alt  Attribute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err="1">
                <a:solidFill>
                  <a:srgbClr val="A52A2A"/>
                </a:solidFill>
                <a:effectLst/>
                <a:latin typeface="system-ui"/>
              </a:rPr>
              <a:t>img</a:t>
            </a:r>
            <a:r>
              <a:rPr lang="en-IN" sz="2800" b="0" i="0" dirty="0">
                <a:solidFill>
                  <a:srgbClr val="FF0000"/>
                </a:solidFill>
                <a:effectLst/>
                <a:latin typeface="system-ui"/>
              </a:rPr>
              <a:t> </a:t>
            </a:r>
            <a:r>
              <a:rPr lang="en-IN" sz="2800" b="0" i="0" dirty="0" err="1">
                <a:solidFill>
                  <a:srgbClr val="FF0000"/>
                </a:solidFill>
                <a:effectLst/>
                <a:latin typeface="system-ui"/>
              </a:rPr>
              <a:t>src</a:t>
            </a:r>
            <a:r>
              <a:rPr lang="en-IN" sz="2800" b="0" i="0" dirty="0">
                <a:solidFill>
                  <a:srgbClr val="0000CD"/>
                </a:solidFill>
                <a:effectLst/>
                <a:latin typeface="system-ui"/>
              </a:rPr>
              <a:t>="HTML-Image.png"</a:t>
            </a:r>
            <a:r>
              <a:rPr lang="en-IN" sz="2800" b="0" i="0" dirty="0">
                <a:solidFill>
                  <a:srgbClr val="FF0000"/>
                </a:solidFill>
                <a:effectLst/>
                <a:latin typeface="system-ui"/>
              </a:rPr>
              <a:t> alt</a:t>
            </a:r>
            <a:r>
              <a:rPr lang="en-IN" sz="2800" b="0" i="0" dirty="0">
                <a:solidFill>
                  <a:srgbClr val="0000CD"/>
                </a:solidFill>
                <a:effectLst/>
                <a:latin typeface="system-ui"/>
              </a:rPr>
              <a:t>="HTML5 Image"</a:t>
            </a:r>
            <a:r>
              <a:rPr lang="en-IN" sz="2800" b="0" i="0" dirty="0">
                <a:solidFill>
                  <a:srgbClr val="FF0000"/>
                </a:solidFill>
                <a:effectLst/>
                <a:latin typeface="system-ui"/>
              </a:rPr>
              <a:t> style</a:t>
            </a:r>
            <a:r>
              <a:rPr lang="en-IN" sz="2800" b="0" i="0" dirty="0">
                <a:solidFill>
                  <a:srgbClr val="0000CD"/>
                </a:solidFill>
                <a:effectLst/>
                <a:latin typeface="system-ui"/>
              </a:rPr>
              <a:t>="width:400px; height:250px;"&gt;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endParaRPr lang="en-IN" sz="3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sz="6000" b="1" dirty="0">
                <a:solidFill>
                  <a:srgbClr val="FF0000"/>
                </a:solidFill>
              </a:rPr>
              <a:t>style Attribute</a:t>
            </a:r>
            <a:endParaRPr lang="en-US" sz="6000" b="1" dirty="0">
              <a:solidFill>
                <a:srgbClr val="FF0000"/>
              </a:solidFill>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The style attribute is used to specify the inline style of an element, i.e., it defines the CSS styling of element like color, font, size, shadow etc.</a:t>
            </a:r>
            <a:br>
              <a:rPr lang="en-IN" sz="2000" dirty="0"/>
            </a:br>
            <a:br>
              <a:rPr lang="en-IN" sz="3200" b="0" i="0" dirty="0">
                <a:solidFill>
                  <a:srgbClr val="0000CD"/>
                </a:solidFill>
                <a:effectLst/>
                <a:latin typeface="system-ui"/>
              </a:rPr>
            </a:br>
            <a:br>
              <a:rPr lang="en-US" sz="2400" dirty="0"/>
            </a:br>
            <a:r>
              <a:rPr lang="en-US" sz="2400" b="0" i="0" dirty="0">
                <a:solidFill>
                  <a:srgbClr val="0000CD"/>
                </a:solidFill>
                <a:effectLst/>
                <a:latin typeface="system-ui"/>
              </a:rPr>
              <a:t>&lt;</a:t>
            </a:r>
            <a:r>
              <a:rPr lang="en-US" sz="2400" b="0" i="0" dirty="0">
                <a:solidFill>
                  <a:srgbClr val="A52A2A"/>
                </a:solidFill>
                <a:effectLst/>
                <a:latin typeface="system-ui"/>
              </a:rPr>
              <a:t>!DOCTYPE</a:t>
            </a:r>
            <a:r>
              <a:rPr lang="en-US" sz="2400" b="0" i="0" dirty="0">
                <a:solidFill>
                  <a:srgbClr val="FF0000"/>
                </a:solidFill>
                <a:effectLst/>
                <a:latin typeface="system-ui"/>
              </a:rPr>
              <a:t> html</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html</a:t>
            </a:r>
            <a:r>
              <a:rPr lang="en-US" sz="2400" b="0" i="0" dirty="0">
                <a:solidFill>
                  <a:srgbClr val="FF0000"/>
                </a:solidFill>
                <a:effectLst/>
                <a:latin typeface="system-ui"/>
              </a:rPr>
              <a:t> lang</a:t>
            </a:r>
            <a:r>
              <a:rPr lang="en-US" sz="2400" b="0" i="0" dirty="0">
                <a:solidFill>
                  <a:srgbClr val="0000CD"/>
                </a:solidFill>
                <a:effectLst/>
                <a:latin typeface="system-ui"/>
              </a:rPr>
              <a:t>="</a:t>
            </a:r>
            <a:r>
              <a:rPr lang="en-US" sz="2400" b="0" i="0" dirty="0" err="1">
                <a:solidFill>
                  <a:srgbClr val="0000CD"/>
                </a:solidFill>
                <a:effectLst/>
                <a:latin typeface="system-ui"/>
              </a:rPr>
              <a:t>en</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head</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title</a:t>
            </a:r>
            <a:r>
              <a:rPr lang="en-US" sz="2400" b="0" i="0" dirty="0">
                <a:solidFill>
                  <a:srgbClr val="0000CD"/>
                </a:solidFill>
                <a:effectLst/>
                <a:latin typeface="system-ui"/>
              </a:rPr>
              <a:t>&gt;</a:t>
            </a:r>
            <a:r>
              <a:rPr lang="en-US" sz="2400" b="0" i="0" dirty="0">
                <a:solidFill>
                  <a:srgbClr val="000000"/>
                </a:solidFill>
                <a:effectLst/>
                <a:latin typeface="system-ui"/>
              </a:rPr>
              <a:t> Inline Styles </a:t>
            </a:r>
            <a:r>
              <a:rPr lang="en-US" sz="2400" b="0" i="0" dirty="0">
                <a:solidFill>
                  <a:srgbClr val="0000CD"/>
                </a:solidFill>
                <a:effectLst/>
                <a:latin typeface="system-ui"/>
              </a:rPr>
              <a:t>&lt;</a:t>
            </a:r>
            <a:r>
              <a:rPr lang="en-US" sz="2400" b="0" i="0" dirty="0">
                <a:solidFill>
                  <a:srgbClr val="A52A2A"/>
                </a:solidFill>
                <a:effectLst/>
                <a:latin typeface="system-ui"/>
              </a:rPr>
              <a:t>/title</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/head</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body</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h4</a:t>
            </a:r>
            <a:r>
              <a:rPr lang="en-US" sz="2400" b="0" i="0" dirty="0">
                <a:solidFill>
                  <a:srgbClr val="FF0000"/>
                </a:solidFill>
                <a:effectLst/>
                <a:latin typeface="system-ui"/>
              </a:rPr>
              <a:t> style</a:t>
            </a:r>
            <a:r>
              <a:rPr lang="en-US" sz="2400" b="0" i="0" dirty="0">
                <a:solidFill>
                  <a:srgbClr val="0000CD"/>
                </a:solidFill>
                <a:effectLst/>
                <a:latin typeface="system-ui"/>
              </a:rPr>
              <a:t>="</a:t>
            </a:r>
            <a:r>
              <a:rPr lang="en-US" sz="2400" b="0" i="0" dirty="0" err="1">
                <a:solidFill>
                  <a:srgbClr val="0000CD"/>
                </a:solidFill>
                <a:effectLst/>
                <a:latin typeface="system-ui"/>
              </a:rPr>
              <a:t>color:green</a:t>
            </a:r>
            <a:r>
              <a:rPr lang="en-US" sz="2400" b="0" i="0" dirty="0">
                <a:solidFill>
                  <a:srgbClr val="0000CD"/>
                </a:solidFill>
                <a:effectLst/>
                <a:latin typeface="system-ui"/>
              </a:rPr>
              <a:t>"&gt;</a:t>
            </a:r>
            <a:r>
              <a:rPr lang="en-US" sz="2400" b="0" i="0" dirty="0">
                <a:solidFill>
                  <a:srgbClr val="000000"/>
                </a:solidFill>
                <a:effectLst/>
                <a:latin typeface="system-ui"/>
              </a:rPr>
              <a:t> This is Green Color </a:t>
            </a:r>
            <a:r>
              <a:rPr lang="en-US" sz="2400" b="0" i="0" dirty="0">
                <a:solidFill>
                  <a:srgbClr val="0000CD"/>
                </a:solidFill>
                <a:effectLst/>
                <a:latin typeface="system-ui"/>
              </a:rPr>
              <a:t>&lt;</a:t>
            </a:r>
            <a:r>
              <a:rPr lang="en-US" sz="2400" b="0" i="0" dirty="0">
                <a:solidFill>
                  <a:srgbClr val="A52A2A"/>
                </a:solidFill>
                <a:effectLst/>
                <a:latin typeface="system-ui"/>
              </a:rPr>
              <a:t>/h4</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h4</a:t>
            </a:r>
            <a:r>
              <a:rPr lang="en-US" sz="2400" b="0" i="0" dirty="0">
                <a:solidFill>
                  <a:srgbClr val="FF0000"/>
                </a:solidFill>
                <a:effectLst/>
                <a:latin typeface="system-ui"/>
              </a:rPr>
              <a:t> style</a:t>
            </a:r>
            <a:r>
              <a:rPr lang="en-US" sz="2400" b="0" i="0" dirty="0">
                <a:solidFill>
                  <a:srgbClr val="0000CD"/>
                </a:solidFill>
                <a:effectLst/>
                <a:latin typeface="system-ui"/>
              </a:rPr>
              <a:t>="</a:t>
            </a:r>
            <a:r>
              <a:rPr lang="en-US" sz="2400" b="0" i="0" dirty="0" err="1">
                <a:solidFill>
                  <a:srgbClr val="0000CD"/>
                </a:solidFill>
                <a:effectLst/>
                <a:latin typeface="system-ui"/>
              </a:rPr>
              <a:t>color:blue</a:t>
            </a:r>
            <a:r>
              <a:rPr lang="en-US" sz="2400" b="0" i="0" dirty="0">
                <a:solidFill>
                  <a:srgbClr val="0000CD"/>
                </a:solidFill>
                <a:effectLst/>
                <a:latin typeface="system-ui"/>
              </a:rPr>
              <a:t>"&gt;</a:t>
            </a:r>
            <a:r>
              <a:rPr lang="en-US" sz="2400" b="0" i="0" dirty="0">
                <a:solidFill>
                  <a:srgbClr val="000000"/>
                </a:solidFill>
                <a:effectLst/>
                <a:latin typeface="system-ui"/>
              </a:rPr>
              <a:t> This is Blue Color </a:t>
            </a:r>
            <a:r>
              <a:rPr lang="en-US" sz="2400" b="0" i="0" dirty="0">
                <a:solidFill>
                  <a:srgbClr val="0000CD"/>
                </a:solidFill>
                <a:effectLst/>
                <a:latin typeface="system-ui"/>
              </a:rPr>
              <a:t>&lt;</a:t>
            </a:r>
            <a:r>
              <a:rPr lang="en-US" sz="2400" b="0" i="0" dirty="0">
                <a:solidFill>
                  <a:srgbClr val="A52A2A"/>
                </a:solidFill>
                <a:effectLst/>
                <a:latin typeface="system-ui"/>
              </a:rPr>
              <a:t>/h4</a:t>
            </a:r>
            <a:r>
              <a:rPr lang="en-US" sz="2400" b="0" i="0" dirty="0">
                <a:solidFill>
                  <a:srgbClr val="0000CD"/>
                </a:solidFill>
                <a:effectLst/>
                <a:latin typeface="system-ui"/>
              </a:rPr>
              <a:t>&gt;</a:t>
            </a:r>
            <a:r>
              <a:rPr lang="en-US" sz="2400" b="0" i="0" dirty="0">
                <a:solidFill>
                  <a:srgbClr val="000000"/>
                </a:solidFill>
                <a:effectLst/>
                <a:latin typeface="system-ui"/>
              </a:rPr>
              <a:t> </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/body</a:t>
            </a:r>
            <a:r>
              <a:rPr lang="en-US" sz="2400" b="0" i="0" dirty="0">
                <a:solidFill>
                  <a:srgbClr val="0000CD"/>
                </a:solidFill>
                <a:effectLst/>
                <a:latin typeface="system-ui"/>
              </a:rPr>
              <a:t>&gt;</a:t>
            </a:r>
            <a:br>
              <a:rPr lang="en-US" sz="2400" b="0" i="0" dirty="0">
                <a:solidFill>
                  <a:srgbClr val="000000"/>
                </a:solidFill>
                <a:effectLst/>
                <a:latin typeface="system-ui"/>
              </a:rPr>
            </a:br>
            <a:r>
              <a:rPr lang="en-US" sz="2400" b="0" i="0" dirty="0">
                <a:solidFill>
                  <a:srgbClr val="0000CD"/>
                </a:solidFill>
                <a:effectLst/>
                <a:latin typeface="system-ui"/>
              </a:rPr>
              <a:t>&lt;</a:t>
            </a:r>
            <a:r>
              <a:rPr lang="en-US" sz="2400" b="0" i="0" dirty="0">
                <a:solidFill>
                  <a:srgbClr val="A52A2A"/>
                </a:solidFill>
                <a:effectLst/>
                <a:latin typeface="system-ui"/>
              </a:rPr>
              <a:t>/html</a:t>
            </a:r>
            <a:r>
              <a:rPr lang="en-US" sz="2400" b="0" i="0" dirty="0">
                <a:solidFill>
                  <a:srgbClr val="0000CD"/>
                </a:solidFill>
                <a:effectLst/>
                <a:latin typeface="system-ui"/>
              </a:rPr>
              <a:t>&gt;</a:t>
            </a:r>
            <a:endParaRPr lang="en-US" sz="2400" b="0" i="0" dirty="0">
              <a:solidFill>
                <a:srgbClr val="000000"/>
              </a:solidFill>
              <a:effectLst/>
              <a:latin typeface="system-ui"/>
            </a:endParaRPr>
          </a:p>
          <a:p>
            <a:pPr marL="571500" indent="-571500" algn="l">
              <a:buFont typeface="Arial" panose="020B0604020202020204" pitchFamily="34" charset="0"/>
              <a:buChar char="•"/>
            </a:pPr>
            <a:br>
              <a:rPr lang="en-IN" sz="2800" dirty="0"/>
            </a:br>
            <a:endParaRPr lang="en-IN" sz="3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1" i="0" dirty="0">
                <a:solidFill>
                  <a:srgbClr val="FF0000"/>
                </a:solidFill>
                <a:effectLst/>
                <a:latin typeface="system-ui"/>
              </a:rPr>
              <a:t>What is HTML?</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HTML full form is Hypertext Markup Language. It is a very simple language which is easy to learn. It is the most basic and important language in website designing and development .</a:t>
            </a:r>
          </a:p>
          <a:p>
            <a:pPr marL="571500" indent="-571500">
              <a:buFont typeface="Arial" panose="020B0604020202020204" pitchFamily="34" charset="0"/>
              <a:buChar char="•"/>
            </a:pPr>
            <a:r>
              <a:rPr lang="en-US" sz="3600" b="1" dirty="0">
                <a:solidFill>
                  <a:srgbClr val="FF0000"/>
                </a:solidFill>
              </a:rPr>
              <a:t>Prerequisites: </a:t>
            </a:r>
            <a:br>
              <a:rPr lang="en-US" sz="3600" dirty="0"/>
            </a:br>
            <a:r>
              <a:rPr lang="en-US" sz="3600" dirty="0"/>
              <a:t>Before proceeding to the HTML or web designing, we here are assuming that you at least have a basic knowledge of using windows or any other operating system,</a:t>
            </a:r>
            <a:br>
              <a:rPr lang="en-US" sz="3600" dirty="0"/>
            </a:br>
            <a:r>
              <a:rPr lang="en-US" sz="3600" dirty="0"/>
              <a:t> And you are familiar with Experience with any HTML editor like Notepad, Notepad++, Edit plus, etc. A good HTML editor will keep your HTML code clean and in an organized format. </a:t>
            </a:r>
            <a:br>
              <a:rPr lang="en-US" sz="3600" dirty="0"/>
            </a:br>
            <a:r>
              <a:rPr lang="en-US" sz="3600" dirty="0"/>
              <a:t>Creation and deletion of folders and files on computer.</a:t>
            </a:r>
            <a:br>
              <a:rPr lang="en-US" sz="3600" dirty="0"/>
            </a:br>
            <a:r>
              <a:rPr lang="en-US" sz="3600" dirty="0"/>
              <a:t>Editing and saving the changes in a file.</a:t>
            </a:r>
          </a:p>
          <a:p>
            <a:pPr marL="571500" indent="-571500">
              <a:buFont typeface="Arial" panose="020B0604020202020204" pitchFamily="34" charset="0"/>
              <a:buChar char="•"/>
            </a:pPr>
            <a:r>
              <a:rPr lang="en-US" sz="3600" dirty="0"/>
              <a:t>To begin web designing, you need only two things: a simple-text editor to write html code and a simple web browser. Write your code in the editor and save the HTML file with a .html extension and then open it in a browser to see the output of your HTML code.</a:t>
            </a:r>
            <a:br>
              <a:rPr lang="en-US" sz="3600" dirty="0"/>
            </a:br>
            <a:r>
              <a:rPr lang="en-US" sz="3600" dirty="0"/>
              <a:t>Here are the some HTML editors: HTML-Kit, </a:t>
            </a:r>
            <a:r>
              <a:rPr lang="en-US" sz="3600" dirty="0" err="1"/>
              <a:t>CoffeeCup</a:t>
            </a:r>
            <a:r>
              <a:rPr lang="en-US" sz="3600" dirty="0"/>
              <a:t>, Notepad++, Sublime, VCE</a:t>
            </a:r>
            <a:br>
              <a:rPr lang="en-US" sz="3600" dirty="0"/>
            </a:br>
            <a:endParaRPr lang="en-IN" sz="3600" dirty="0"/>
          </a:p>
        </p:txBody>
      </p:sp>
      <p:pic>
        <p:nvPicPr>
          <p:cNvPr id="5" name="Picture 4">
            <a:extLst>
              <a:ext uri="{FF2B5EF4-FFF2-40B4-BE49-F238E27FC236}">
                <a16:creationId xmlns:a16="http://schemas.microsoft.com/office/drawing/2014/main" id="{D426DB47-C8B5-5721-98E2-065B37984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lgn="l"/>
            <a:r>
              <a:rPr lang="en-US" b="1" i="0" dirty="0">
                <a:solidFill>
                  <a:srgbClr val="FF0000"/>
                </a:solidFill>
                <a:effectLst/>
                <a:latin typeface="system-ui"/>
              </a:rPr>
              <a:t>Is HTML a programming language?</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HTML is called as a markup language that is different from a programming language. Its full form is Hypertext Markup Language.</a:t>
            </a:r>
          </a:p>
          <a:p>
            <a:pPr marL="571500" indent="-571500">
              <a:buFont typeface="Arial" panose="020B0604020202020204" pitchFamily="34" charset="0"/>
              <a:buChar char="•"/>
            </a:pPr>
            <a:r>
              <a:rPr lang="en-US" sz="3600" b="1" dirty="0">
                <a:solidFill>
                  <a:srgbClr val="FF0000"/>
                </a:solidFill>
              </a:rPr>
              <a:t>Hypertext: </a:t>
            </a:r>
            <a:r>
              <a:rPr lang="en-US" sz="3600" dirty="0"/>
              <a:t>Hypertext means, text with a link embedded in it. If you click on that link, it will open a new webpage. Apart from text, hypertext may contain HTML tables, HTML lists, HTML forms, HTML images, etc.</a:t>
            </a:r>
          </a:p>
          <a:p>
            <a:pPr marL="571500" indent="-571500">
              <a:buFont typeface="Arial" panose="020B0604020202020204" pitchFamily="34" charset="0"/>
              <a:buChar char="•"/>
            </a:pPr>
            <a:r>
              <a:rPr lang="en-US" sz="3600" b="1" dirty="0">
                <a:solidFill>
                  <a:srgbClr val="FF0000"/>
                </a:solidFill>
              </a:rPr>
              <a:t>Markup language: </a:t>
            </a:r>
            <a:r>
              <a:rPr lang="en-US" sz="3600" dirty="0"/>
              <a:t>Markup language uses tags to define elements within a document. It contains familiar words like forms, tables, links, titles, etc. Every tag in a markup language has a special meaning of its own and performs a particular operation.</a:t>
            </a:r>
          </a:p>
          <a:p>
            <a:pPr marL="571500" indent="-571500">
              <a:buFont typeface="Arial" panose="020B0604020202020204" pitchFamily="34" charset="0"/>
              <a:buChar char="•"/>
            </a:pPr>
            <a:r>
              <a:rPr lang="en-US" sz="3600" dirty="0"/>
              <a:t>So Finally, HTML is not a programming language. A programming language uses logic to produce a result, it use conditional statements, variables, functions, etc. Whereas HTML is a markup language, that create structures using tags for the data presentation. There is no logic or algorithm involved.</a:t>
            </a:r>
            <a:endParaRPr lang="en-IN" sz="3600" dirty="0"/>
          </a:p>
        </p:txBody>
      </p:sp>
      <p:pic>
        <p:nvPicPr>
          <p:cNvPr id="4" name="Picture 3">
            <a:extLst>
              <a:ext uri="{FF2B5EF4-FFF2-40B4-BE49-F238E27FC236}">
                <a16:creationId xmlns:a16="http://schemas.microsoft.com/office/drawing/2014/main" id="{2F7DBE70-3899-FB06-6DCF-568B5A1B8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solidFill>
                  <a:srgbClr val="FF0000"/>
                </a:solidFill>
              </a:rPr>
              <a:t>HTML History</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Tim Berners-Lee developed HTML in late 1990, and he is considered as the Father of HTML.</a:t>
            </a:r>
          </a:p>
          <a:p>
            <a:pPr marL="571500" indent="-571500">
              <a:buFont typeface="Arial" panose="020B0604020202020204" pitchFamily="34" charset="0"/>
              <a:buChar char="•"/>
            </a:pPr>
            <a:r>
              <a:rPr lang="en-US" sz="3600" dirty="0"/>
              <a:t>In 1996, the World Wide Web Consortium (W3C) became the authority to maintain the HTML specifications.</a:t>
            </a:r>
          </a:p>
          <a:p>
            <a:pPr marL="571500" indent="-571500">
              <a:buFont typeface="Arial" panose="020B0604020202020204" pitchFamily="34" charset="0"/>
              <a:buChar char="•"/>
            </a:pPr>
            <a:r>
              <a:rPr lang="en-US" sz="3600" dirty="0"/>
              <a:t>It became an international standard (ISO) in 2000.</a:t>
            </a:r>
          </a:p>
          <a:p>
            <a:pPr marL="571500" indent="-571500">
              <a:buFont typeface="Arial" panose="020B0604020202020204" pitchFamily="34" charset="0"/>
              <a:buChar char="•"/>
            </a:pPr>
            <a:r>
              <a:rPr lang="en-US" sz="3600" b="1" dirty="0">
                <a:solidFill>
                  <a:srgbClr val="FF0000"/>
                </a:solidFill>
              </a:rPr>
              <a:t>Features of HTML</a:t>
            </a:r>
            <a:br>
              <a:rPr lang="en-US" sz="3600" b="1" dirty="0"/>
            </a:br>
            <a:r>
              <a:rPr lang="en-US" sz="3600" dirty="0"/>
              <a:t>It develops the structure of a webpage. All the blocks and elements present in a website, exist because of HTML.</a:t>
            </a:r>
            <a:br>
              <a:rPr lang="en-US" sz="3600" dirty="0"/>
            </a:br>
            <a:r>
              <a:rPr lang="en-US" sz="3600" dirty="0"/>
              <a:t>Simple human-readable tags represent elements in a webpage. Hence, they are easy to remember.</a:t>
            </a:r>
            <a:br>
              <a:rPr lang="en-US" sz="3600" dirty="0"/>
            </a:br>
            <a:r>
              <a:rPr lang="en-US" sz="3600" dirty="0"/>
              <a:t>It is universally supported by all browsers. It is a standard markup language for website development.</a:t>
            </a:r>
            <a:br>
              <a:rPr lang="en-US" sz="3600" dirty="0"/>
            </a:br>
            <a:r>
              <a:rPr lang="en-US" sz="3600" dirty="0"/>
              <a:t>HTML 5 can give support in enhancing the experience in gaming arena.</a:t>
            </a:r>
            <a:br>
              <a:rPr lang="en-US" sz="3600" dirty="0"/>
            </a:br>
            <a:r>
              <a:rPr lang="en-US" sz="3600" dirty="0"/>
              <a:t>It is easy to learn and implement.</a:t>
            </a:r>
            <a:br>
              <a:rPr lang="en-US" sz="3600" dirty="0"/>
            </a:br>
            <a:r>
              <a:rPr lang="en-US" sz="3600" dirty="0"/>
              <a:t>It is platform independent, i.e., it works on all the operating systems.</a:t>
            </a:r>
            <a:endParaRPr lang="en-IN" sz="3600" dirty="0"/>
          </a:p>
        </p:txBody>
      </p:sp>
      <p:pic>
        <p:nvPicPr>
          <p:cNvPr id="4" name="Picture 3">
            <a:extLst>
              <a:ext uri="{FF2B5EF4-FFF2-40B4-BE49-F238E27FC236}">
                <a16:creationId xmlns:a16="http://schemas.microsoft.com/office/drawing/2014/main" id="{8955A5F2-7B65-7448-1734-8B4CAC78C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solidFill>
                  <a:srgbClr val="FF0000"/>
                </a:solidFill>
              </a:rPr>
              <a:t>HTML History</a:t>
            </a:r>
          </a:p>
        </p:txBody>
      </p:sp>
      <p:graphicFrame>
        <p:nvGraphicFramePr>
          <p:cNvPr id="6" name="Table 5"/>
          <p:cNvGraphicFramePr>
            <a:graphicFrameLocks noGrp="1"/>
          </p:cNvGraphicFramePr>
          <p:nvPr/>
        </p:nvGraphicFramePr>
        <p:xfrm>
          <a:off x="3281804" y="3528424"/>
          <a:ext cx="11493436" cy="5013960"/>
        </p:xfrm>
        <a:graphic>
          <a:graphicData uri="http://schemas.openxmlformats.org/drawingml/2006/table">
            <a:tbl>
              <a:tblPr/>
              <a:tblGrid>
                <a:gridCol w="5746718">
                  <a:extLst>
                    <a:ext uri="{9D8B030D-6E8A-4147-A177-3AD203B41FA5}">
                      <a16:colId xmlns:a16="http://schemas.microsoft.com/office/drawing/2014/main" val="20000"/>
                    </a:ext>
                  </a:extLst>
                </a:gridCol>
                <a:gridCol w="5746718">
                  <a:extLst>
                    <a:ext uri="{9D8B030D-6E8A-4147-A177-3AD203B41FA5}">
                      <a16:colId xmlns:a16="http://schemas.microsoft.com/office/drawing/2014/main" val="20001"/>
                    </a:ext>
                  </a:extLst>
                </a:gridCol>
              </a:tblGrid>
              <a:tr h="0">
                <a:tc>
                  <a:txBody>
                    <a:bodyPr/>
                    <a:lstStyle/>
                    <a:p>
                      <a:pPr algn="l" fontAlgn="b"/>
                      <a:r>
                        <a:rPr lang="en-IN" dirty="0">
                          <a:effectLst/>
                        </a:rPr>
                        <a:t>HTML Versions</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A0880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Year</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20890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0">
                <a:tc>
                  <a:txBody>
                    <a:bodyPr/>
                    <a:lstStyle/>
                    <a:p>
                      <a:pPr fontAlgn="t"/>
                      <a:r>
                        <a:rPr lang="en-IN" dirty="0">
                          <a:effectLst/>
                        </a:rPr>
                        <a:t>HTML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1991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IN">
                          <a:effectLst/>
                        </a:rPr>
                        <a:t>HTML 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dirty="0">
                          <a:effectLst/>
                        </a:rPr>
                        <a:t>HTML 3.2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IN" dirty="0">
                          <a:effectLst/>
                        </a:rPr>
                        <a:t>HTML 4.01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1999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en-IN">
                          <a:effectLst/>
                        </a:rPr>
                        <a:t>XHTML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2000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en-IN">
                          <a:effectLst/>
                        </a:rPr>
                        <a:t>HTML 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2014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pic>
        <p:nvPicPr>
          <p:cNvPr id="3" name="Picture 2">
            <a:extLst>
              <a:ext uri="{FF2B5EF4-FFF2-40B4-BE49-F238E27FC236}">
                <a16:creationId xmlns:a16="http://schemas.microsoft.com/office/drawing/2014/main" id="{CBBAA7B4-7B40-F09A-5E7F-D44FFFCBE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solidFill>
                  <a:srgbClr val="FF0000"/>
                </a:solidFill>
              </a:rPr>
              <a:t>HTML Basi Program</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200" b="0" i="0" dirty="0">
                <a:solidFill>
                  <a:srgbClr val="0000CD"/>
                </a:solidFill>
                <a:effectLst/>
                <a:latin typeface="system-ui"/>
              </a:rPr>
              <a:t>&lt;</a:t>
            </a:r>
            <a:r>
              <a:rPr lang="en-US" sz="3200" b="0" i="0" dirty="0">
                <a:solidFill>
                  <a:srgbClr val="A52A2A"/>
                </a:solidFill>
                <a:effectLst/>
                <a:latin typeface="system-ui"/>
              </a:rPr>
              <a:t>!DOCTYPE</a:t>
            </a:r>
            <a:r>
              <a:rPr lang="en-US" sz="3200" b="0" i="0" dirty="0">
                <a:solidFill>
                  <a:srgbClr val="FF0000"/>
                </a:solidFill>
                <a:effectLst/>
                <a:latin typeface="system-ui"/>
              </a:rPr>
              <a:t> html</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html</a:t>
            </a:r>
            <a:r>
              <a:rPr lang="en-US" sz="3200" b="0" i="0" dirty="0">
                <a:solidFill>
                  <a:srgbClr val="FF0000"/>
                </a:solidFill>
                <a:effectLst/>
                <a:latin typeface="system-ui"/>
              </a:rPr>
              <a:t> lang</a:t>
            </a:r>
            <a:r>
              <a:rPr lang="en-US" sz="3200" b="0" i="0" dirty="0">
                <a:solidFill>
                  <a:srgbClr val="0000CD"/>
                </a:solidFill>
                <a:effectLst/>
                <a:latin typeface="system-ui"/>
              </a:rPr>
              <a:t>="</a:t>
            </a:r>
            <a:r>
              <a:rPr lang="en-US" sz="3200" b="0" i="0" dirty="0" err="1">
                <a:solidFill>
                  <a:srgbClr val="0000CD"/>
                </a:solidFill>
                <a:effectLst/>
                <a:latin typeface="system-ui"/>
              </a:rPr>
              <a:t>en</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HTML</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head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title</a:t>
            </a:r>
            <a:r>
              <a:rPr lang="en-US" sz="3200" b="0" i="0" dirty="0">
                <a:solidFill>
                  <a:srgbClr val="0000CD"/>
                </a:solidFill>
                <a:effectLst/>
                <a:latin typeface="system-ui"/>
              </a:rPr>
              <a:t>&gt;</a:t>
            </a:r>
            <a:r>
              <a:rPr lang="en-US" sz="3200" b="0" i="0" dirty="0">
                <a:solidFill>
                  <a:srgbClr val="000000"/>
                </a:solidFill>
                <a:effectLst/>
                <a:latin typeface="system-ui"/>
              </a:rPr>
              <a:t> Page Title </a:t>
            </a:r>
            <a:r>
              <a:rPr lang="en-US" sz="3200" b="0" i="0" dirty="0">
                <a:solidFill>
                  <a:srgbClr val="0000CD"/>
                </a:solidFill>
                <a:effectLst/>
                <a:latin typeface="system-ui"/>
              </a:rPr>
              <a:t>&lt;</a:t>
            </a:r>
            <a:r>
              <a:rPr lang="en-US" sz="3200" b="0" i="0" dirty="0">
                <a:solidFill>
                  <a:srgbClr val="A52A2A"/>
                </a:solidFill>
                <a:effectLst/>
                <a:latin typeface="system-ui"/>
              </a:rPr>
              <a:t>/title</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/head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r>
              <a:rPr lang="en-US" sz="3200" b="0" i="0" dirty="0">
                <a:solidFill>
                  <a:srgbClr val="000000"/>
                </a:solidFill>
                <a:effectLst/>
                <a:latin typeface="system-ui"/>
              </a:rPr>
              <a:t> This is a Heading </a:t>
            </a: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r>
              <a:rPr lang="en-US" sz="3200" b="0" i="0" dirty="0">
                <a:solidFill>
                  <a:srgbClr val="000000"/>
                </a:solidFill>
                <a:effectLst/>
                <a:latin typeface="system-ui"/>
              </a:rPr>
              <a:t> This is a Paragraph </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/html</a:t>
            </a:r>
            <a:r>
              <a:rPr lang="en-US" sz="3200" b="0" i="0" dirty="0">
                <a:solidFill>
                  <a:srgbClr val="0000CD"/>
                </a:solidFill>
                <a:effectLst/>
                <a:latin typeface="system-ui"/>
              </a:rPr>
              <a:t>&gt;</a:t>
            </a:r>
            <a:br>
              <a:rPr lang="en-US" sz="3200" b="0" i="0" dirty="0">
                <a:solidFill>
                  <a:srgbClr val="0000CD"/>
                </a:solidFill>
                <a:effectLst/>
                <a:latin typeface="system-ui"/>
              </a:rPr>
            </a:br>
            <a:br>
              <a:rPr lang="en-US" sz="3200" b="0" i="0" dirty="0">
                <a:solidFill>
                  <a:srgbClr val="0000CD"/>
                </a:solidFill>
                <a:effectLst/>
                <a:latin typeface="system-ui"/>
              </a:rPr>
            </a:br>
            <a:endParaRPr lang="en-IN" sz="3600" dirty="0"/>
          </a:p>
        </p:txBody>
      </p:sp>
      <p:pic>
        <p:nvPicPr>
          <p:cNvPr id="4" name="Picture 3">
            <a:extLst>
              <a:ext uri="{FF2B5EF4-FFF2-40B4-BE49-F238E27FC236}">
                <a16:creationId xmlns:a16="http://schemas.microsoft.com/office/drawing/2014/main" id="{B83BE0A8-67D2-6BC4-F597-72C8A1148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solidFill>
                  <a:srgbClr val="FF0000"/>
                </a:solidFill>
              </a:rPr>
              <a:t>Explanation of HTML tags used in the Above Example</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b="1" dirty="0">
                <a:solidFill>
                  <a:srgbClr val="FF0000"/>
                </a:solidFill>
              </a:rPr>
              <a:t>&lt;!DOCTYPE&gt;- </a:t>
            </a:r>
            <a:r>
              <a:rPr lang="en-US" sz="3600" dirty="0"/>
              <a:t>The doctype declaration indicates the document type and version of HTML used on the webpage. Each version has a different doctype declaration. HTML5 Doctype is used in this example.</a:t>
            </a:r>
          </a:p>
          <a:p>
            <a:pPr marL="571500" indent="-571500">
              <a:buFont typeface="Arial" panose="020B0604020202020204" pitchFamily="34" charset="0"/>
              <a:buChar char="•"/>
            </a:pPr>
            <a:r>
              <a:rPr lang="en-US" sz="3600" b="1" dirty="0">
                <a:solidFill>
                  <a:srgbClr val="FF0000"/>
                </a:solidFill>
              </a:rPr>
              <a:t>&lt;html&gt;- </a:t>
            </a:r>
            <a:r>
              <a:rPr lang="en-US" sz="3600" dirty="0"/>
              <a:t>It is the root tag that describes the whole webpage. It is a paired tag, i.e., it has a closing tag also, &lt;/html&gt;. Everything will be written inside these tags.</a:t>
            </a:r>
          </a:p>
          <a:p>
            <a:pPr marL="571500" indent="-571500">
              <a:buFont typeface="Arial" panose="020B0604020202020204" pitchFamily="34" charset="0"/>
              <a:buChar char="•"/>
            </a:pPr>
            <a:r>
              <a:rPr lang="en-US" sz="3600" b="1" dirty="0">
                <a:solidFill>
                  <a:srgbClr val="FF0000"/>
                </a:solidFill>
              </a:rPr>
              <a:t>&lt;head&gt;- </a:t>
            </a:r>
            <a:r>
              <a:rPr lang="en-US" sz="3600" dirty="0"/>
              <a:t>Head tag contains information about the document like its title, author information, description of the webpage, and so on. It has different tags to perform these functions. It is also a paired tag.</a:t>
            </a:r>
          </a:p>
          <a:p>
            <a:pPr marL="571500" indent="-571500">
              <a:buFont typeface="Arial" panose="020B0604020202020204" pitchFamily="34" charset="0"/>
              <a:buChar char="•"/>
            </a:pPr>
            <a:r>
              <a:rPr lang="en-US" sz="3600" b="1" dirty="0">
                <a:solidFill>
                  <a:srgbClr val="FF0000"/>
                </a:solidFill>
              </a:rPr>
              <a:t>&lt;title&gt;- </a:t>
            </a:r>
            <a:r>
              <a:rPr lang="en-US" sz="3600" dirty="0"/>
              <a:t>Title tag is used inside &lt;head&gt;, and it specifies the title of the document.</a:t>
            </a:r>
          </a:p>
          <a:p>
            <a:pPr marL="571500" indent="-571500">
              <a:buFont typeface="Arial" panose="020B0604020202020204" pitchFamily="34" charset="0"/>
              <a:buChar char="•"/>
            </a:pPr>
            <a:r>
              <a:rPr lang="en-US" sz="3600" b="1" dirty="0">
                <a:solidFill>
                  <a:srgbClr val="FF0000"/>
                </a:solidFill>
              </a:rPr>
              <a:t>&lt;body&gt;- </a:t>
            </a:r>
            <a:r>
              <a:rPr lang="en-US" sz="3600" dirty="0"/>
              <a:t>The body tag contains all the information which will be displayed on the webpage. If you want anything to be displayed on the webpage, you have to write it within these tags.</a:t>
            </a:r>
          </a:p>
          <a:p>
            <a:pPr marL="571500" indent="-571500">
              <a:buFont typeface="Arial" panose="020B0604020202020204" pitchFamily="34" charset="0"/>
              <a:buChar char="•"/>
            </a:pPr>
            <a:r>
              <a:rPr lang="en-US" sz="3600" b="1" dirty="0">
                <a:solidFill>
                  <a:srgbClr val="FF0000"/>
                </a:solidFill>
              </a:rPr>
              <a:t>&lt;h1&gt;- </a:t>
            </a:r>
            <a:r>
              <a:rPr lang="en-US" sz="3600" dirty="0"/>
              <a:t>Heading tag is used to define headings. &lt;h1&gt; is the largest heading, followed by &lt;h2&gt;, &lt;h3&gt;, to &lt;h6&gt;.</a:t>
            </a:r>
            <a:br>
              <a:rPr lang="en-US" sz="3200" b="0" i="0" dirty="0">
                <a:solidFill>
                  <a:srgbClr val="0000CD"/>
                </a:solidFill>
                <a:effectLst/>
                <a:latin typeface="system-ui"/>
              </a:rPr>
            </a:br>
            <a:br>
              <a:rPr lang="en-US" sz="3200" b="0" i="0" dirty="0">
                <a:solidFill>
                  <a:srgbClr val="0000CD"/>
                </a:solidFill>
                <a:effectLst/>
                <a:latin typeface="system-ui"/>
              </a:rPr>
            </a:br>
            <a:endParaRPr lang="en-IN" sz="3600" dirty="0"/>
          </a:p>
        </p:txBody>
      </p:sp>
      <p:pic>
        <p:nvPicPr>
          <p:cNvPr id="4" name="Picture 3">
            <a:extLst>
              <a:ext uri="{FF2B5EF4-FFF2-40B4-BE49-F238E27FC236}">
                <a16:creationId xmlns:a16="http://schemas.microsoft.com/office/drawing/2014/main" id="{620E3EC3-9CAA-2E6E-CC58-5D1F8836F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dirty="0">
                <a:solidFill>
                  <a:srgbClr val="FF0000"/>
                </a:solidFill>
              </a:rPr>
              <a:t>HTML Tags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HTML Tags are pre-defined elements in HTML, enclosed within these brackets &lt; &gt; signs. For example: &lt;html&gt;, &lt;table&gt;, etc. All HTML tags has a particular function associated with them.</a:t>
            </a:r>
            <a:br>
              <a:rPr lang="en-US" sz="3600" dirty="0"/>
            </a:br>
            <a:r>
              <a:rPr lang="en-US" sz="3600" dirty="0">
                <a:solidFill>
                  <a:srgbClr val="FF0000"/>
                </a:solidFill>
              </a:rPr>
              <a:t>EX: </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r>
              <a:rPr lang="en-IN" sz="3200" b="0" i="0" dirty="0">
                <a:solidFill>
                  <a:srgbClr val="000000"/>
                </a:solidFill>
                <a:effectLst/>
                <a:latin typeface="system-ui"/>
              </a:rPr>
              <a:t> Content </a:t>
            </a:r>
            <a:r>
              <a:rPr lang="en-IN" sz="3200" b="0" i="0" dirty="0">
                <a:solidFill>
                  <a:srgbClr val="0000CD"/>
                </a:solidFill>
                <a:effectLst/>
                <a:latin typeface="system-ui"/>
              </a:rPr>
              <a:t>&lt;</a:t>
            </a:r>
            <a:r>
              <a:rPr lang="en-IN" sz="3200" b="0" i="0" dirty="0">
                <a:solidFill>
                  <a:srgbClr val="A52A2A"/>
                </a:solidFill>
                <a:effectLst/>
                <a:latin typeface="system-ui"/>
              </a:rPr>
              <a:t>/p</a:t>
            </a:r>
            <a:r>
              <a:rPr lang="en-IN" sz="3200" b="0" i="0" dirty="0">
                <a:solidFill>
                  <a:srgbClr val="0000CD"/>
                </a:solidFill>
                <a:effectLst/>
                <a:latin typeface="system-ui"/>
              </a:rPr>
              <a:t>&gt;</a:t>
            </a:r>
          </a:p>
          <a:p>
            <a:pPr marL="571500" indent="-571500">
              <a:buFont typeface="Arial" panose="020B0604020202020204" pitchFamily="34" charset="0"/>
              <a:buChar char="•"/>
            </a:pPr>
            <a:r>
              <a:rPr lang="en-IN" sz="3600" b="1" i="0" dirty="0">
                <a:solidFill>
                  <a:srgbClr val="FF0000"/>
                </a:solidFill>
                <a:effectLst/>
                <a:latin typeface="+mn-lt"/>
              </a:rPr>
              <a:t>Types of tags:</a:t>
            </a:r>
            <a:br>
              <a:rPr lang="en-IN" sz="3200" b="0" i="0" dirty="0">
                <a:solidFill>
                  <a:srgbClr val="000000"/>
                </a:solidFill>
                <a:effectLst/>
                <a:latin typeface="system-ui"/>
              </a:rPr>
            </a:br>
            <a:r>
              <a:rPr lang="en-US" sz="3200" b="0" i="0" dirty="0">
                <a:solidFill>
                  <a:srgbClr val="000000"/>
                </a:solidFill>
                <a:effectLst/>
                <a:latin typeface="system-ui"/>
              </a:rPr>
              <a:t>There are two types of tags in HTML that are used by the Website Designers:</a:t>
            </a:r>
            <a:br>
              <a:rPr lang="en-US" sz="3200" b="0" i="0" dirty="0">
                <a:solidFill>
                  <a:srgbClr val="000000"/>
                </a:solidFill>
                <a:effectLst/>
                <a:latin typeface="system-ui"/>
              </a:rPr>
            </a:br>
            <a:r>
              <a:rPr lang="en-US" sz="3200" b="0" i="0" dirty="0">
                <a:solidFill>
                  <a:srgbClr val="000000"/>
                </a:solidFill>
                <a:effectLst/>
                <a:latin typeface="system-ui"/>
              </a:rPr>
              <a:t>Paired Tags (Opening and Closing Tags)</a:t>
            </a:r>
            <a:br>
              <a:rPr lang="en-US" sz="3200" b="0" i="0" dirty="0">
                <a:solidFill>
                  <a:srgbClr val="000000"/>
                </a:solidFill>
                <a:effectLst/>
                <a:latin typeface="system-ui"/>
              </a:rPr>
            </a:br>
            <a:r>
              <a:rPr lang="en-US" sz="3200" b="0" i="0" dirty="0">
                <a:solidFill>
                  <a:srgbClr val="000000"/>
                </a:solidFill>
                <a:effectLst/>
                <a:latin typeface="system-ui"/>
              </a:rPr>
              <a:t>Unpaired Tags (Singular Tag)</a:t>
            </a:r>
          </a:p>
          <a:p>
            <a:pPr marL="571500" indent="-571500">
              <a:buFont typeface="Arial" panose="020B0604020202020204" pitchFamily="34" charset="0"/>
              <a:buChar char="•"/>
            </a:pPr>
            <a:r>
              <a:rPr lang="en-US" sz="3600" b="1" i="0" dirty="0">
                <a:solidFill>
                  <a:srgbClr val="FF0000"/>
                </a:solidFill>
                <a:effectLst/>
                <a:latin typeface="+mn-lt"/>
              </a:rPr>
              <a:t>Paired Tags - Opening and Closing Tags</a:t>
            </a:r>
            <a:br>
              <a:rPr lang="en-US" sz="3200" b="0" i="0" dirty="0">
                <a:solidFill>
                  <a:srgbClr val="000000"/>
                </a:solidFill>
                <a:effectLst/>
                <a:latin typeface="system-ui"/>
              </a:rPr>
            </a:br>
            <a:r>
              <a:rPr lang="en-US" sz="3200" b="0" i="0" dirty="0">
                <a:solidFill>
                  <a:srgbClr val="000000"/>
                </a:solidFill>
                <a:effectLst/>
                <a:latin typeface="system-ui"/>
              </a:rPr>
              <a:t>Paired tags are a set of two tags with the same name. In each Paired tag set, one is an opening tag, and the other one is the closing tag. The closing tag has a / slash, it means that the tag is closed now.</a:t>
            </a:r>
            <a:endParaRPr lang="en-IN" sz="3200" b="0" i="0" dirty="0">
              <a:solidFill>
                <a:srgbClr val="000000"/>
              </a:solidFill>
              <a:effectLst/>
              <a:latin typeface="system-ui"/>
            </a:endParaRPr>
          </a:p>
          <a:p>
            <a:pPr marL="571500" indent="-571500">
              <a:buFont typeface="Arial" panose="020B0604020202020204" pitchFamily="34" charset="0"/>
              <a:buChar char="•"/>
            </a:pPr>
            <a:endParaRPr lang="en-IN" sz="3600" dirty="0"/>
          </a:p>
        </p:txBody>
      </p:sp>
      <p:pic>
        <p:nvPicPr>
          <p:cNvPr id="4" name="Picture 3">
            <a:extLst>
              <a:ext uri="{FF2B5EF4-FFF2-40B4-BE49-F238E27FC236}">
                <a16:creationId xmlns:a16="http://schemas.microsoft.com/office/drawing/2014/main" id="{8C132494-C9D5-E3D7-B6BA-3BCCE6EE4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8919" y="11359294"/>
            <a:ext cx="1575175" cy="15751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2620</Words>
  <Application>Microsoft Office PowerPoint</Application>
  <PresentationFormat>Custom</PresentationFormat>
  <Paragraphs>141</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Vuyyuru - Swayam/Incepteo</cp:lastModifiedBy>
  <cp:revision>7037</cp:revision>
  <cp:lastPrinted>2016-07-10T15:03:00Z</cp:lastPrinted>
  <dcterms:created xsi:type="dcterms:W3CDTF">2014-07-01T16:42:00Z</dcterms:created>
  <dcterms:modified xsi:type="dcterms:W3CDTF">2022-11-03T14:53:24Z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AC590638E58B4C60B787170B698753FC</vt:lpwstr>
  </property>
  <property fmtid="{D5CDD505-2E9C-101B-9397-08002B2CF9AE}" pid="4" name="KSOProductBuildVer">
    <vt:lpwstr>1033-11.2.0.11074</vt:lpwstr>
  </property>
</Properties>
</file>