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449" r:id="rId5"/>
    <p:sldId id="460" r:id="rId6"/>
    <p:sldId id="461" r:id="rId7"/>
    <p:sldId id="462" r:id="rId8"/>
    <p:sldId id="463" r:id="rId9"/>
    <p:sldId id="464" r:id="rId10"/>
    <p:sldId id="465" r:id="rId11"/>
    <p:sldId id="466" r:id="rId12"/>
    <p:sldId id="467" r:id="rId13"/>
    <p:sldId id="468" r:id="rId14"/>
    <p:sldId id="469" r:id="rId15"/>
    <p:sldId id="470" r:id="rId16"/>
    <p:sldId id="459" r:id="rId17"/>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61"/>
            <p14:sldId id="462"/>
            <p14:sldId id="463"/>
            <p14:sldId id="464"/>
            <p14:sldId id="465"/>
            <p14:sldId id="466"/>
            <p14:sldId id="467"/>
            <p14:sldId id="468"/>
            <p14:sldId id="469"/>
            <p14:sldId id="470"/>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12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6/12/2021</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06/12/2021</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The 'Method' Attribute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method attribute specifies the HTTP method (GET or POST) to be used when submitting the form data. The GET is the default method when you submitting your form data.</a:t>
            </a:r>
          </a:p>
          <a:p>
            <a:pPr marL="457200" indent="-457200" algn="l">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form</a:t>
            </a:r>
            <a:r>
              <a:rPr lang="en-US" sz="2800" b="0" i="0" dirty="0">
                <a:solidFill>
                  <a:srgbClr val="FF0000"/>
                </a:solidFill>
                <a:effectLst/>
                <a:latin typeface="system-ui"/>
              </a:rPr>
              <a:t> action</a:t>
            </a:r>
            <a:r>
              <a:rPr lang="en-US" sz="2800" b="0" i="0" dirty="0">
                <a:solidFill>
                  <a:srgbClr val="0000CD"/>
                </a:solidFill>
                <a:effectLst/>
                <a:latin typeface="system-ui"/>
              </a:rPr>
              <a:t>="action-</a:t>
            </a:r>
            <a:r>
              <a:rPr lang="en-US" sz="2800" b="0" i="0" dirty="0" err="1">
                <a:solidFill>
                  <a:srgbClr val="0000CD"/>
                </a:solidFill>
                <a:effectLst/>
                <a:latin typeface="system-ui"/>
              </a:rPr>
              <a:t>page.php</a:t>
            </a:r>
            <a:r>
              <a:rPr lang="en-US" sz="2800" b="0" i="0" dirty="0">
                <a:solidFill>
                  <a:srgbClr val="0000CD"/>
                </a:solidFill>
                <a:effectLst/>
                <a:latin typeface="system-ui"/>
              </a:rPr>
              <a:t>"</a:t>
            </a:r>
            <a:r>
              <a:rPr lang="en-US" sz="2800" b="0" i="0" dirty="0">
                <a:solidFill>
                  <a:srgbClr val="FF0000"/>
                </a:solidFill>
                <a:effectLst/>
                <a:latin typeface="system-ui"/>
              </a:rPr>
              <a:t> method</a:t>
            </a:r>
            <a:r>
              <a:rPr lang="en-US" sz="2800" b="0" i="0" dirty="0">
                <a:solidFill>
                  <a:srgbClr val="0000CD"/>
                </a:solidFill>
                <a:effectLst/>
                <a:latin typeface="system-ui"/>
              </a:rPr>
              <a:t>="get"&gt;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form</a:t>
            </a:r>
            <a:r>
              <a:rPr lang="en-US" sz="2800" b="0" i="0" dirty="0">
                <a:solidFill>
                  <a:srgbClr val="FF0000"/>
                </a:solidFill>
                <a:effectLst/>
                <a:latin typeface="system-ui"/>
              </a:rPr>
              <a:t> action</a:t>
            </a:r>
            <a:r>
              <a:rPr lang="en-US" sz="2800" b="0" i="0" dirty="0">
                <a:solidFill>
                  <a:srgbClr val="0000CD"/>
                </a:solidFill>
                <a:effectLst/>
                <a:latin typeface="system-ui"/>
              </a:rPr>
              <a:t>="action-</a:t>
            </a:r>
            <a:r>
              <a:rPr lang="en-US" sz="2800" b="0" i="0" dirty="0" err="1">
                <a:solidFill>
                  <a:srgbClr val="0000CD"/>
                </a:solidFill>
                <a:effectLst/>
                <a:latin typeface="system-ui"/>
              </a:rPr>
              <a:t>page.php</a:t>
            </a:r>
            <a:r>
              <a:rPr lang="en-US" sz="2800" b="0" i="0" dirty="0">
                <a:solidFill>
                  <a:srgbClr val="0000CD"/>
                </a:solidFill>
                <a:effectLst/>
                <a:latin typeface="system-ui"/>
              </a:rPr>
              <a:t>"</a:t>
            </a:r>
            <a:r>
              <a:rPr lang="en-US" sz="2800" b="0" i="0" dirty="0">
                <a:solidFill>
                  <a:srgbClr val="FF0000"/>
                </a:solidFill>
                <a:effectLst/>
                <a:latin typeface="system-ui"/>
              </a:rPr>
              <a:t> method</a:t>
            </a:r>
            <a:r>
              <a:rPr lang="en-US" sz="2800" b="0" i="0" dirty="0">
                <a:solidFill>
                  <a:srgbClr val="0000CD"/>
                </a:solidFill>
                <a:effectLst/>
                <a:latin typeface="system-ui"/>
              </a:rPr>
              <a:t>="post"&gt;</a:t>
            </a:r>
            <a:endParaRPr lang="en-US" sz="3200" dirty="0">
              <a:solidFill>
                <a:srgbClr val="000000"/>
              </a:solidFill>
              <a:latin typeface="system-ui"/>
            </a:endParaRPr>
          </a:p>
          <a:p>
            <a:pPr marL="457200" indent="-457200" algn="l">
              <a:buFont typeface="Arial" panose="020B0604020202020204" pitchFamily="34" charset="0"/>
              <a:buChar char="•"/>
            </a:pPr>
            <a:r>
              <a:rPr lang="en-US" sz="3200" b="1" dirty="0"/>
              <a:t>Difference between GET and POST:</a:t>
            </a:r>
          </a:p>
          <a:p>
            <a:pPr marL="457200" indent="-457200" algn="l">
              <a:buFont typeface="Arial" panose="020B0604020202020204" pitchFamily="34" charset="0"/>
              <a:buChar char="•"/>
            </a:pP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graphicFrame>
        <p:nvGraphicFramePr>
          <p:cNvPr id="4" name="Table 3">
            <a:extLst>
              <a:ext uri="{FF2B5EF4-FFF2-40B4-BE49-F238E27FC236}">
                <a16:creationId xmlns:a16="http://schemas.microsoft.com/office/drawing/2014/main" id="{4763F2C7-D649-4EF7-B0DF-C8FE912F4B36}"/>
              </a:ext>
            </a:extLst>
          </p:cNvPr>
          <p:cNvGraphicFramePr>
            <a:graphicFrameLocks noGrp="1"/>
          </p:cNvGraphicFramePr>
          <p:nvPr>
            <p:extLst>
              <p:ext uri="{D42A27DB-BD31-4B8C-83A1-F6EECF244321}">
                <p14:modId xmlns:p14="http://schemas.microsoft.com/office/powerpoint/2010/main" val="1465098941"/>
              </p:ext>
            </p:extLst>
          </p:nvPr>
        </p:nvGraphicFramePr>
        <p:xfrm>
          <a:off x="1886649" y="6048704"/>
          <a:ext cx="18092010" cy="7022996"/>
        </p:xfrm>
        <a:graphic>
          <a:graphicData uri="http://schemas.openxmlformats.org/drawingml/2006/table">
            <a:tbl>
              <a:tblPr/>
              <a:tblGrid>
                <a:gridCol w="2215253">
                  <a:extLst>
                    <a:ext uri="{9D8B030D-6E8A-4147-A177-3AD203B41FA5}">
                      <a16:colId xmlns:a16="http://schemas.microsoft.com/office/drawing/2014/main" val="484738834"/>
                    </a:ext>
                  </a:extLst>
                </a:gridCol>
                <a:gridCol w="7938147">
                  <a:extLst>
                    <a:ext uri="{9D8B030D-6E8A-4147-A177-3AD203B41FA5}">
                      <a16:colId xmlns:a16="http://schemas.microsoft.com/office/drawing/2014/main" val="1208666547"/>
                    </a:ext>
                  </a:extLst>
                </a:gridCol>
                <a:gridCol w="7938610">
                  <a:extLst>
                    <a:ext uri="{9D8B030D-6E8A-4147-A177-3AD203B41FA5}">
                      <a16:colId xmlns:a16="http://schemas.microsoft.com/office/drawing/2014/main" val="706349324"/>
                    </a:ext>
                  </a:extLst>
                </a:gridCol>
              </a:tblGrid>
              <a:tr h="444191">
                <a:tc>
                  <a:txBody>
                    <a:bodyPr/>
                    <a:lstStyle/>
                    <a:p>
                      <a:pPr algn="l" fontAlgn="b"/>
                      <a:r>
                        <a:rPr lang="en-IN" sz="2300">
                          <a:effectLst/>
                        </a:rPr>
                        <a:t>Points</a:t>
                      </a:r>
                    </a:p>
                  </a:txBody>
                  <a:tcPr marL="47254" marR="47254" marT="47254" marB="4725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585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300">
                          <a:effectLst/>
                        </a:rPr>
                        <a:t>GET METHOD</a:t>
                      </a:r>
                    </a:p>
                  </a:txBody>
                  <a:tcPr marL="47254" marR="47254" marT="47254" marB="4725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595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300" dirty="0">
                          <a:effectLst/>
                        </a:rPr>
                        <a:t>POST METHOD</a:t>
                      </a:r>
                    </a:p>
                  </a:txBody>
                  <a:tcPr marL="47254" marR="47254" marT="47254" marB="4725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525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63849827"/>
                  </a:ext>
                </a:extLst>
              </a:tr>
              <a:tr h="1143557">
                <a:tc>
                  <a:txBody>
                    <a:bodyPr/>
                    <a:lstStyle/>
                    <a:p>
                      <a:pPr fontAlgn="t"/>
                      <a:r>
                        <a:rPr lang="en-IN" sz="2300" b="1">
                          <a:effectLst/>
                        </a:rPr>
                        <a:t>Data Pass</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Limited amount of data can be sent because data is sent in header.</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Large amount of data can be sent because data is sent in body.</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59333729"/>
                  </a:ext>
                </a:extLst>
              </a:tr>
              <a:tr h="1381745">
                <a:tc>
                  <a:txBody>
                    <a:bodyPr/>
                    <a:lstStyle/>
                    <a:p>
                      <a:pPr fontAlgn="t"/>
                      <a:r>
                        <a:rPr lang="en-IN" sz="2300" b="1">
                          <a:effectLst/>
                        </a:rPr>
                        <a:t>Security</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dirty="0">
                          <a:effectLst/>
                        </a:rPr>
                        <a:t>Get request is not secured because data is data sent is part of the URL, and this data saved in browser history and server logs in plaintext.</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dirty="0">
                          <a:effectLst/>
                        </a:rPr>
                        <a:t>Post request is secured because data is not exposed in URL bar and parameters are not stored in browser history or in web server logs.</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1243833"/>
                  </a:ext>
                </a:extLst>
              </a:tr>
              <a:tr h="1143557">
                <a:tc>
                  <a:txBody>
                    <a:bodyPr/>
                    <a:lstStyle/>
                    <a:p>
                      <a:pPr fontAlgn="t"/>
                      <a:r>
                        <a:rPr lang="en-IN" sz="2300" b="1">
                          <a:effectLst/>
                        </a:rPr>
                        <a:t>Bookmarked</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Request can be bookmarked and cached.</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Request can not be bookmarked and cached.</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4975426"/>
                  </a:ext>
                </a:extLst>
              </a:tr>
              <a:tr h="971678">
                <a:tc>
                  <a:txBody>
                    <a:bodyPr/>
                    <a:lstStyle/>
                    <a:p>
                      <a:pPr fontAlgn="t"/>
                      <a:r>
                        <a:rPr lang="en-IN" sz="2300" b="1">
                          <a:effectLst/>
                        </a:rPr>
                        <a:t>Usability</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GET method should not be suitable when you are sending sensitive data like user id or Passwords.</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POST is good for when you are sending sensitive data because your data are sended in encrypted form.</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254850"/>
                  </a:ext>
                </a:extLst>
              </a:tr>
              <a:tr h="1143557">
                <a:tc>
                  <a:txBody>
                    <a:bodyPr/>
                    <a:lstStyle/>
                    <a:p>
                      <a:pPr fontAlgn="t"/>
                      <a:r>
                        <a:rPr lang="en-IN" sz="2300" b="1">
                          <a:effectLst/>
                        </a:rPr>
                        <a:t>Data Length</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Data length restricted, usually to 2048 characters.</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300">
                          <a:effectLst/>
                        </a:rPr>
                        <a:t>No restrictions on the amount of data that can be sent.</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7815725"/>
                  </a:ext>
                </a:extLst>
              </a:tr>
              <a:tr h="793874">
                <a:tc>
                  <a:txBody>
                    <a:bodyPr/>
                    <a:lstStyle/>
                    <a:p>
                      <a:pPr fontAlgn="t"/>
                      <a:r>
                        <a:rPr lang="en-IN" sz="2300" b="1">
                          <a:effectLst/>
                        </a:rPr>
                        <a:t>Hacked</a:t>
                      </a:r>
                      <a:endParaRPr lang="en-IN" sz="2300">
                        <a:effectLst/>
                      </a:endParaRP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300" dirty="0">
                          <a:effectLst/>
                        </a:rPr>
                        <a:t>Easier to hack.</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300" dirty="0">
                          <a:effectLst/>
                        </a:rPr>
                        <a:t>More difficult to hack.</a:t>
                      </a:r>
                    </a:p>
                  </a:txBody>
                  <a:tcPr marL="47254" marR="47254" marT="47254" marB="472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4603773"/>
                  </a:ext>
                </a:extLst>
              </a:tr>
            </a:tbl>
          </a:graphicData>
        </a:graphic>
      </p:graphicFrame>
    </p:spTree>
    <p:extLst>
      <p:ext uri="{BB962C8B-B14F-4D97-AF65-F5344CB8AC3E}">
        <p14:creationId xmlns:p14="http://schemas.microsoft.com/office/powerpoint/2010/main" val="69993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HTML </a:t>
            </a:r>
            <a:r>
              <a:rPr lang="en-US" sz="6000" b="0" i="0" dirty="0" err="1">
                <a:solidFill>
                  <a:srgbClr val="000000"/>
                </a:solidFill>
                <a:effectLst/>
                <a:latin typeface="system-ui"/>
              </a:rPr>
              <a:t>Datalist</a:t>
            </a:r>
            <a:r>
              <a:rPr lang="en-US" sz="6000" b="0" i="0" dirty="0">
                <a:solidFill>
                  <a:srgbClr val="000000"/>
                </a:solidFill>
                <a:effectLst/>
                <a:latin typeface="system-ui"/>
              </a:rPr>
              <a:t> Tag</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HTML &lt;</a:t>
            </a:r>
            <a:r>
              <a:rPr lang="en-US" sz="3200" b="0" i="0" dirty="0" err="1">
                <a:solidFill>
                  <a:srgbClr val="000000"/>
                </a:solidFill>
                <a:effectLst/>
                <a:latin typeface="system-ui"/>
              </a:rPr>
              <a:t>datalist</a:t>
            </a:r>
            <a:r>
              <a:rPr lang="en-US" sz="3200" b="0" i="0" dirty="0">
                <a:solidFill>
                  <a:srgbClr val="000000"/>
                </a:solidFill>
                <a:effectLst/>
                <a:latin typeface="system-ui"/>
              </a:rPr>
              <a:t>&gt; tag is </a:t>
            </a:r>
            <a:r>
              <a:rPr lang="en-US" sz="3200" b="0" i="0" dirty="0" err="1">
                <a:solidFill>
                  <a:srgbClr val="000000"/>
                </a:solidFill>
                <a:effectLst/>
                <a:latin typeface="system-ui"/>
              </a:rPr>
              <a:t>is</a:t>
            </a:r>
            <a:r>
              <a:rPr lang="en-US" sz="3200" b="0" i="0" dirty="0">
                <a:solidFill>
                  <a:srgbClr val="000000"/>
                </a:solidFill>
                <a:effectLst/>
                <a:latin typeface="system-ui"/>
              </a:rPr>
              <a:t> used to provide an auto complete feature. As the user starts typing it provides a list of predefined options related to the user input. </a:t>
            </a:r>
            <a:endParaRPr lang="en-US" sz="3200" dirty="0">
              <a:solidFill>
                <a:srgbClr val="000000"/>
              </a:solidFill>
              <a:latin typeface="system-ui"/>
            </a:endParaRP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FF0000"/>
                </a:solidFill>
                <a:effectLst/>
                <a:latin typeface="system-ui"/>
              </a:rPr>
              <a:t> action</a:t>
            </a:r>
            <a:r>
              <a:rPr lang="en-IN" sz="2800" b="0" i="0" dirty="0">
                <a:solidFill>
                  <a:srgbClr val="0000CD"/>
                </a:solidFill>
                <a:effectLst/>
                <a:latin typeface="system-ui"/>
              </a:rPr>
              <a:t>="action-</a:t>
            </a:r>
            <a:r>
              <a:rPr lang="en-IN" sz="2800" b="0" i="0" dirty="0" err="1">
                <a:solidFill>
                  <a:srgbClr val="0000CD"/>
                </a:solidFill>
                <a:effectLst/>
                <a:latin typeface="system-ui"/>
              </a:rPr>
              <a:t>page.php</a:t>
            </a:r>
            <a:r>
              <a:rPr lang="en-IN" sz="2800" b="0" i="0" dirty="0">
                <a:solidFill>
                  <a:srgbClr val="0000CD"/>
                </a:solidFill>
                <a:effectLst/>
                <a:latin typeface="system-ui"/>
              </a:rPr>
              <a:t>"</a:t>
            </a:r>
            <a:r>
              <a:rPr lang="en-IN" sz="2800" b="0" i="0" dirty="0">
                <a:solidFill>
                  <a:srgbClr val="FF0000"/>
                </a:solidFill>
                <a:effectLst/>
                <a:latin typeface="system-ui"/>
              </a:rPr>
              <a:t> method</a:t>
            </a:r>
            <a:r>
              <a:rPr lang="en-IN" sz="2800" b="0" i="0" dirty="0">
                <a:solidFill>
                  <a:srgbClr val="0000CD"/>
                </a:solidFill>
                <a:effectLst/>
                <a:latin typeface="system-ui"/>
              </a:rPr>
              <a:t>="get"&gt;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list</a:t>
            </a:r>
            <a:r>
              <a:rPr lang="en-IN" sz="2800" b="0" i="0" dirty="0">
                <a:solidFill>
                  <a:srgbClr val="0000CD"/>
                </a:solidFill>
                <a:effectLst/>
                <a:latin typeface="system-ui"/>
              </a:rPr>
              <a:t>="browsers"</a:t>
            </a:r>
            <a:r>
              <a:rPr lang="en-IN" sz="2800" b="0" i="0" dirty="0">
                <a:solidFill>
                  <a:srgbClr val="FF0000"/>
                </a:solidFill>
                <a:effectLst/>
                <a:latin typeface="system-ui"/>
              </a:rPr>
              <a:t> name</a:t>
            </a:r>
            <a:r>
              <a:rPr lang="en-IN" sz="2800" b="0" i="0" dirty="0">
                <a:solidFill>
                  <a:srgbClr val="0000CD"/>
                </a:solidFill>
                <a:effectLst/>
                <a:latin typeface="system-ui"/>
              </a:rPr>
              <a:t>="browser"&gt;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datalist</a:t>
            </a:r>
            <a:r>
              <a:rPr lang="en-IN" sz="2800" b="0" i="0" dirty="0">
                <a:solidFill>
                  <a:srgbClr val="FF0000"/>
                </a:solidFill>
                <a:effectLst/>
                <a:latin typeface="system-ui"/>
              </a:rPr>
              <a:t> id</a:t>
            </a:r>
            <a:r>
              <a:rPr lang="en-IN" sz="2800" b="0" i="0" dirty="0">
                <a:solidFill>
                  <a:srgbClr val="0000CD"/>
                </a:solidFill>
                <a:effectLst/>
                <a:latin typeface="system-ui"/>
              </a:rPr>
              <a:t>="browsers"&gt;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="Microsoft Edge"&gt;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="Firefox"&gt;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="Chrome"&gt;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="Opera"&gt;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="Safari"&gt;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option</a:t>
            </a:r>
            <a:r>
              <a:rPr lang="en-IN" sz="2800" b="0" i="0" dirty="0">
                <a:solidFill>
                  <a:srgbClr val="FF0000"/>
                </a:solidFill>
                <a:effectLst/>
                <a:latin typeface="system-ui"/>
              </a:rPr>
              <a:t> value</a:t>
            </a:r>
            <a:r>
              <a:rPr lang="en-IN" sz="2800" b="0" i="0" dirty="0">
                <a:solidFill>
                  <a:srgbClr val="0000CD"/>
                </a:solidFill>
                <a:effectLst/>
                <a:latin typeface="system-ui"/>
              </a:rPr>
              <a:t>="UC Browser"&gt;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a:t>
            </a:r>
            <a:r>
              <a:rPr lang="en-IN" sz="2800" b="0" i="0" dirty="0" err="1">
                <a:solidFill>
                  <a:srgbClr val="A52A2A"/>
                </a:solidFill>
                <a:effectLst/>
                <a:latin typeface="system-ui"/>
              </a:rPr>
              <a:t>datalist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="submit"&gt;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12848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HTML Output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&lt;output&gt; tag represents the result of a calculation.</a:t>
            </a:r>
            <a:endParaRPr lang="en-US" sz="3200" dirty="0">
              <a:solidFill>
                <a:srgbClr val="000000"/>
              </a:solidFill>
              <a:latin typeface="system-ui"/>
            </a:endParaRP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FF0000"/>
                </a:solidFill>
                <a:effectLst/>
                <a:latin typeface="system-ui"/>
              </a:rPr>
              <a:t> </a:t>
            </a:r>
            <a:r>
              <a:rPr lang="en-IN" sz="2800" b="0" i="0" dirty="0" err="1">
                <a:solidFill>
                  <a:srgbClr val="FF0000"/>
                </a:solidFill>
                <a:effectLst/>
                <a:latin typeface="system-ui"/>
              </a:rPr>
              <a:t>oninput</a:t>
            </a:r>
            <a:r>
              <a:rPr lang="en-IN" sz="2800" b="0" i="0" dirty="0">
                <a:solidFill>
                  <a:srgbClr val="0000CD"/>
                </a:solidFill>
                <a:effectLst/>
                <a:latin typeface="system-ui"/>
              </a:rPr>
              <a:t>="</a:t>
            </a:r>
            <a:r>
              <a:rPr lang="en-IN" sz="2800" b="0" i="0" dirty="0" err="1">
                <a:solidFill>
                  <a:srgbClr val="0000CD"/>
                </a:solidFill>
                <a:effectLst/>
                <a:latin typeface="system-ui"/>
              </a:rPr>
              <a:t>x.value</a:t>
            </a:r>
            <a:r>
              <a:rPr lang="en-IN" sz="2800" b="0" i="0" dirty="0">
                <a:solidFill>
                  <a:srgbClr val="0000CD"/>
                </a:solidFill>
                <a:effectLst/>
                <a:latin typeface="system-ui"/>
              </a:rPr>
              <a:t>=</a:t>
            </a:r>
            <a:r>
              <a:rPr lang="en-IN" sz="2800" b="0" i="0" dirty="0" err="1">
                <a:solidFill>
                  <a:srgbClr val="0000CD"/>
                </a:solidFill>
                <a:effectLst/>
                <a:latin typeface="system-ui"/>
              </a:rPr>
              <a:t>parseInt</a:t>
            </a:r>
            <a:r>
              <a:rPr lang="en-IN" sz="2800" b="0" i="0" dirty="0">
                <a:solidFill>
                  <a:srgbClr val="0000CD"/>
                </a:solidFill>
                <a:effectLst/>
                <a:latin typeface="system-ui"/>
              </a:rPr>
              <a:t>(</a:t>
            </a:r>
            <a:r>
              <a:rPr lang="en-IN" sz="2800" b="0" i="0" dirty="0" err="1">
                <a:solidFill>
                  <a:srgbClr val="0000CD"/>
                </a:solidFill>
                <a:effectLst/>
                <a:latin typeface="system-ui"/>
              </a:rPr>
              <a:t>a.value</a:t>
            </a:r>
            <a:r>
              <a:rPr lang="en-IN" sz="2800" b="0" i="0" dirty="0">
                <a:solidFill>
                  <a:srgbClr val="0000CD"/>
                </a:solidFill>
                <a:effectLst/>
                <a:latin typeface="system-ui"/>
              </a:rPr>
              <a:t>)+</a:t>
            </a:r>
            <a:r>
              <a:rPr lang="en-IN" sz="2800" b="0" i="0" dirty="0" err="1">
                <a:solidFill>
                  <a:srgbClr val="0000CD"/>
                </a:solidFill>
                <a:effectLst/>
                <a:latin typeface="system-ui"/>
              </a:rPr>
              <a:t>parseInt</a:t>
            </a:r>
            <a:r>
              <a:rPr lang="en-IN" sz="2800" b="0" i="0" dirty="0">
                <a:solidFill>
                  <a:srgbClr val="0000CD"/>
                </a:solidFill>
                <a:effectLst/>
                <a:latin typeface="system-ui"/>
              </a:rPr>
              <a:t>(</a:t>
            </a:r>
            <a:r>
              <a:rPr lang="en-IN" sz="2800" b="0" i="0" dirty="0" err="1">
                <a:solidFill>
                  <a:srgbClr val="0000CD"/>
                </a:solidFill>
                <a:effectLst/>
                <a:latin typeface="system-ui"/>
              </a:rPr>
              <a:t>b.value</a:t>
            </a:r>
            <a:r>
              <a:rPr lang="en-IN" sz="2800" b="0" i="0" dirty="0">
                <a:solidFill>
                  <a:srgbClr val="0000CD"/>
                </a:solidFill>
                <a:effectLst/>
                <a:latin typeface="system-ui"/>
              </a:rPr>
              <a:t>)"&gt;</a:t>
            </a:r>
            <a:r>
              <a:rPr lang="en-IN" sz="2800" b="0" i="0" dirty="0">
                <a:solidFill>
                  <a:srgbClr val="000000"/>
                </a:solidFill>
                <a:effectLst/>
                <a:latin typeface="system-ui"/>
              </a:rPr>
              <a:t>0</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="range"</a:t>
            </a:r>
            <a:r>
              <a:rPr lang="en-IN" sz="2800" b="0" i="0" dirty="0">
                <a:solidFill>
                  <a:srgbClr val="FF0000"/>
                </a:solidFill>
                <a:effectLst/>
                <a:latin typeface="system-ui"/>
              </a:rPr>
              <a:t> id</a:t>
            </a:r>
            <a:r>
              <a:rPr lang="en-IN" sz="2800" b="0" i="0" dirty="0">
                <a:solidFill>
                  <a:srgbClr val="0000CD"/>
                </a:solidFill>
                <a:effectLst/>
                <a:latin typeface="system-ui"/>
              </a:rPr>
              <a:t>="a"</a:t>
            </a:r>
            <a:r>
              <a:rPr lang="en-IN" sz="2800" b="0" i="0" dirty="0">
                <a:solidFill>
                  <a:srgbClr val="FF0000"/>
                </a:solidFill>
                <a:effectLst/>
                <a:latin typeface="system-ui"/>
              </a:rPr>
              <a:t> value</a:t>
            </a:r>
            <a:r>
              <a:rPr lang="en-IN" sz="2800" b="0" i="0" dirty="0">
                <a:solidFill>
                  <a:srgbClr val="0000CD"/>
                </a:solidFill>
                <a:effectLst/>
                <a:latin typeface="system-ui"/>
              </a:rPr>
              <a:t>="50"&gt;</a:t>
            </a:r>
            <a:r>
              <a:rPr lang="en-IN" sz="2800" b="0" i="0" dirty="0">
                <a:solidFill>
                  <a:srgbClr val="000000"/>
                </a:solidFill>
                <a:effectLst/>
                <a:latin typeface="system-ui"/>
              </a:rPr>
              <a:t>100</a:t>
            </a:r>
            <a:br>
              <a:rPr lang="en-IN" sz="2800" dirty="0"/>
            </a:br>
            <a:r>
              <a:rPr lang="en-IN" sz="2800" b="0" i="0" dirty="0">
                <a:solidFill>
                  <a:srgbClr val="000000"/>
                </a:solidFill>
                <a:effectLst/>
                <a:latin typeface="system-ui"/>
              </a:rPr>
              <a:t>+</a:t>
            </a: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="number"</a:t>
            </a:r>
            <a:r>
              <a:rPr lang="en-IN" sz="2800" b="0" i="0" dirty="0">
                <a:solidFill>
                  <a:srgbClr val="FF0000"/>
                </a:solidFill>
                <a:effectLst/>
                <a:latin typeface="system-ui"/>
              </a:rPr>
              <a:t> id</a:t>
            </a:r>
            <a:r>
              <a:rPr lang="en-IN" sz="2800" b="0" i="0" dirty="0">
                <a:solidFill>
                  <a:srgbClr val="0000CD"/>
                </a:solidFill>
                <a:effectLst/>
                <a:latin typeface="system-ui"/>
              </a:rPr>
              <a:t>="b"</a:t>
            </a:r>
            <a:r>
              <a:rPr lang="en-IN" sz="2800" b="0" i="0" dirty="0">
                <a:solidFill>
                  <a:srgbClr val="FF0000"/>
                </a:solidFill>
                <a:effectLst/>
                <a:latin typeface="system-ui"/>
              </a:rPr>
              <a:t> value</a:t>
            </a:r>
            <a:r>
              <a:rPr lang="en-IN" sz="2800" b="0" i="0" dirty="0">
                <a:solidFill>
                  <a:srgbClr val="0000CD"/>
                </a:solidFill>
                <a:effectLst/>
                <a:latin typeface="system-ui"/>
              </a:rPr>
              <a:t>="50"&gt;</a:t>
            </a:r>
            <a:br>
              <a:rPr lang="en-IN" sz="2800" dirty="0"/>
            </a:br>
            <a:r>
              <a:rPr lang="en-IN" sz="2800" b="0" i="0" dirty="0">
                <a:solidFill>
                  <a:srgbClr val="000000"/>
                </a:solidFill>
                <a:effectLst/>
                <a:latin typeface="system-ui"/>
              </a:rPr>
              <a:t>=</a:t>
            </a:r>
            <a:r>
              <a:rPr lang="en-IN" sz="2800" b="0" i="0" dirty="0">
                <a:solidFill>
                  <a:srgbClr val="0000CD"/>
                </a:solidFill>
                <a:effectLst/>
                <a:latin typeface="system-ui"/>
              </a:rPr>
              <a:t>&lt;</a:t>
            </a:r>
            <a:r>
              <a:rPr lang="en-IN" sz="2800" b="0" i="0" dirty="0">
                <a:solidFill>
                  <a:srgbClr val="A52A2A"/>
                </a:solidFill>
                <a:effectLst/>
                <a:latin typeface="system-ui"/>
              </a:rPr>
              <a:t>output</a:t>
            </a:r>
            <a:r>
              <a:rPr lang="en-IN" sz="2800" b="0" i="0" dirty="0">
                <a:solidFill>
                  <a:srgbClr val="FF0000"/>
                </a:solidFill>
                <a:effectLst/>
                <a:latin typeface="system-ui"/>
              </a:rPr>
              <a:t> name</a:t>
            </a:r>
            <a:r>
              <a:rPr lang="en-IN" sz="2800" b="0" i="0" dirty="0">
                <a:solidFill>
                  <a:srgbClr val="0000CD"/>
                </a:solidFill>
                <a:effectLst/>
                <a:latin typeface="system-ui"/>
              </a:rPr>
              <a:t>="x"</a:t>
            </a:r>
            <a:r>
              <a:rPr lang="en-IN" sz="2800" b="0" i="0" dirty="0">
                <a:solidFill>
                  <a:srgbClr val="FF0000"/>
                </a:solidFill>
                <a:effectLst/>
                <a:latin typeface="system-ui"/>
              </a:rPr>
              <a:t> for</a:t>
            </a:r>
            <a:r>
              <a:rPr lang="en-IN" sz="2800" b="0" i="0" dirty="0">
                <a:solidFill>
                  <a:srgbClr val="0000CD"/>
                </a:solidFill>
                <a:effectLst/>
                <a:latin typeface="system-ui"/>
              </a:rPr>
              <a:t>="a b"&gt;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/output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4818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HTML Forms</a:t>
            </a: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Forms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HTML Forms can be used where we want to collect some data from the site visitor. For example, in case of user registration you would like to collect information such as name, email address, Phone number, etc.</a:t>
            </a:r>
          </a:p>
          <a:p>
            <a:pPr marL="457200" indent="-457200" algn="l">
              <a:buFont typeface="Arial" panose="020B0604020202020204" pitchFamily="34" charset="0"/>
              <a:buChar char="•"/>
            </a:pPr>
            <a:r>
              <a:rPr lang="en-US" sz="3200" dirty="0">
                <a:solidFill>
                  <a:srgbClr val="000000"/>
                </a:solidFill>
                <a:latin typeface="system-ui"/>
              </a:rPr>
              <a:t>A form will take input and then store it to a back-end application such as CGI, ASP Script or PHP script etc. The back-end application will perform required processing on the passed data like storing it in database.</a:t>
            </a:r>
          </a:p>
          <a:p>
            <a:pPr marL="457200" indent="-457200" algn="l">
              <a:buFont typeface="Arial" panose="020B0604020202020204" pitchFamily="34" charset="0"/>
              <a:buChar char="•"/>
            </a:pPr>
            <a:r>
              <a:rPr lang="en-US" sz="3200" b="0" i="0" dirty="0">
                <a:solidFill>
                  <a:srgbClr val="000000"/>
                </a:solidFill>
                <a:effectLst/>
                <a:latin typeface="system-ui"/>
              </a:rPr>
              <a:t>There are various form elements available like text fields, </a:t>
            </a:r>
            <a:r>
              <a:rPr lang="en-US" sz="3200" b="0" i="0" dirty="0" err="1">
                <a:solidFill>
                  <a:srgbClr val="000000"/>
                </a:solidFill>
                <a:effectLst/>
                <a:latin typeface="system-ui"/>
              </a:rPr>
              <a:t>textarea</a:t>
            </a:r>
            <a:r>
              <a:rPr lang="en-US" sz="3200" b="0" i="0" dirty="0">
                <a:solidFill>
                  <a:srgbClr val="000000"/>
                </a:solidFill>
                <a:effectLst/>
                <a:latin typeface="system-ui"/>
              </a:rPr>
              <a:t> fields, drop-down menus, radio buttons, checkboxes, etc.</a:t>
            </a:r>
          </a:p>
          <a:p>
            <a:pPr marL="457200" indent="-457200" algn="l">
              <a:buFont typeface="Arial" panose="020B0604020202020204" pitchFamily="34" charset="0"/>
              <a:buChar char="•"/>
            </a:pPr>
            <a:r>
              <a:rPr lang="en-US" sz="3200" b="1" i="0" dirty="0">
                <a:solidFill>
                  <a:srgbClr val="000000"/>
                </a:solidFill>
                <a:effectLst/>
                <a:latin typeface="system-ui"/>
              </a:rPr>
              <a:t>HTML Form Structure:</a:t>
            </a:r>
            <a:br>
              <a:rPr lang="en-US" sz="3200" b="0" i="0" dirty="0">
                <a:solidFill>
                  <a:srgbClr val="000000"/>
                </a:solidFill>
                <a:effectLst/>
                <a:latin typeface="system-ui"/>
              </a:rPr>
            </a:br>
            <a:br>
              <a:rPr lang="en-US" sz="32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IN" sz="2800" dirty="0"/>
            </a:br>
            <a:r>
              <a:rPr lang="en-IN" sz="2800" b="0" i="0" dirty="0">
                <a:solidFill>
                  <a:srgbClr val="000000"/>
                </a:solidFill>
                <a:effectLst/>
                <a:latin typeface="system-ui"/>
              </a:rPr>
              <a:t>. . . .</a:t>
            </a:r>
            <a:br>
              <a:rPr lang="en-IN" sz="2800" dirty="0"/>
            </a:br>
            <a:r>
              <a:rPr lang="en-IN" sz="2800" b="0" i="0" dirty="0">
                <a:solidFill>
                  <a:srgbClr val="000000"/>
                </a:solidFill>
                <a:effectLst/>
                <a:latin typeface="system-ui"/>
              </a:rPr>
              <a:t>Form Elements..</a:t>
            </a:r>
            <a:br>
              <a:rPr lang="en-IN" sz="2800" dirty="0"/>
            </a:br>
            <a:r>
              <a:rPr lang="en-IN" sz="2800" b="0" i="0" dirty="0">
                <a:solidFill>
                  <a:srgbClr val="000000"/>
                </a:solidFill>
                <a:effectLst/>
                <a:latin typeface="system-ui"/>
              </a:rPr>
              <a:t>. . .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7598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Forms Elements</a:t>
            </a:r>
          </a:p>
        </p:txBody>
      </p:sp>
      <p:sp>
        <p:nvSpPr>
          <p:cNvPr id="3" name="Text Placeholder 2"/>
          <p:cNvSpPr>
            <a:spLocks noGrp="1"/>
          </p:cNvSpPr>
          <p:nvPr>
            <p:ph type="body" sz="quarter" idx="15"/>
          </p:nvPr>
        </p:nvSpPr>
        <p:spPr>
          <a:xfrm>
            <a:off x="714589" y="2400669"/>
            <a:ext cx="21334300" cy="9948735"/>
          </a:xfrm>
        </p:spPr>
        <p:txBody>
          <a:bodyPr/>
          <a:lstStyle/>
          <a:p>
            <a:pPr marL="1810784" lvl="2" indent="0">
              <a:buNone/>
            </a:pPr>
            <a:r>
              <a:rPr lang="en-US" sz="3600" dirty="0"/>
              <a:t>HTML Forms Elements</a:t>
            </a:r>
          </a:p>
          <a:p>
            <a:pPr marL="1810784" lvl="2" indent="0">
              <a:buNone/>
            </a:pPr>
            <a:endParaRPr lang="en-US" sz="3600" dirty="0"/>
          </a:p>
        </p:txBody>
      </p:sp>
      <p:graphicFrame>
        <p:nvGraphicFramePr>
          <p:cNvPr id="5" name="Table 4">
            <a:extLst>
              <a:ext uri="{FF2B5EF4-FFF2-40B4-BE49-F238E27FC236}">
                <a16:creationId xmlns:a16="http://schemas.microsoft.com/office/drawing/2014/main" id="{F5ED26D8-09E5-4787-BDF1-BCB6406DC179}"/>
              </a:ext>
            </a:extLst>
          </p:cNvPr>
          <p:cNvGraphicFramePr>
            <a:graphicFrameLocks noGrp="1"/>
          </p:cNvGraphicFramePr>
          <p:nvPr>
            <p:extLst>
              <p:ext uri="{D42A27DB-BD31-4B8C-83A1-F6EECF244321}">
                <p14:modId xmlns:p14="http://schemas.microsoft.com/office/powerpoint/2010/main" val="1311438303"/>
              </p:ext>
            </p:extLst>
          </p:nvPr>
        </p:nvGraphicFramePr>
        <p:xfrm>
          <a:off x="2336699" y="3650250"/>
          <a:ext cx="17686966" cy="7805349"/>
        </p:xfrm>
        <a:graphic>
          <a:graphicData uri="http://schemas.openxmlformats.org/drawingml/2006/table">
            <a:tbl>
              <a:tblPr/>
              <a:tblGrid>
                <a:gridCol w="8843483">
                  <a:extLst>
                    <a:ext uri="{9D8B030D-6E8A-4147-A177-3AD203B41FA5}">
                      <a16:colId xmlns:a16="http://schemas.microsoft.com/office/drawing/2014/main" val="1876264588"/>
                    </a:ext>
                  </a:extLst>
                </a:gridCol>
                <a:gridCol w="8843483">
                  <a:extLst>
                    <a:ext uri="{9D8B030D-6E8A-4147-A177-3AD203B41FA5}">
                      <a16:colId xmlns:a16="http://schemas.microsoft.com/office/drawing/2014/main" val="3194014554"/>
                    </a:ext>
                  </a:extLst>
                </a:gridCol>
              </a:tblGrid>
              <a:tr h="503198">
                <a:tc>
                  <a:txBody>
                    <a:bodyPr/>
                    <a:lstStyle/>
                    <a:p>
                      <a:pPr algn="l" fontAlgn="b"/>
                      <a:r>
                        <a:rPr lang="en-IN" sz="2600" dirty="0">
                          <a:effectLst/>
                        </a:rPr>
                        <a:t>Attributes</a:t>
                      </a:r>
                    </a:p>
                  </a:txBody>
                  <a:tcPr marL="53532" marR="53532" marT="53532" marB="5353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79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600">
                          <a:effectLst/>
                        </a:rPr>
                        <a:t>Description</a:t>
                      </a:r>
                    </a:p>
                  </a:txBody>
                  <a:tcPr marL="53532" marR="53532" marT="53532" marB="5353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939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85698998"/>
                  </a:ext>
                </a:extLst>
              </a:tr>
              <a:tr h="1295468">
                <a:tc>
                  <a:txBody>
                    <a:bodyPr/>
                    <a:lstStyle/>
                    <a:p>
                      <a:pPr fontAlgn="t"/>
                      <a:r>
                        <a:rPr lang="en-IN" sz="2600" dirty="0">
                          <a:effectLst/>
                        </a:rPr>
                        <a:t>&lt;form&gt;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dirty="0">
                          <a:effectLst/>
                        </a:rPr>
                        <a:t>It defines an HTML form to enter inputs by the used side.</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08748021"/>
                  </a:ext>
                </a:extLst>
              </a:tr>
              <a:tr h="503198">
                <a:tc>
                  <a:txBody>
                    <a:bodyPr/>
                    <a:lstStyle/>
                    <a:p>
                      <a:pPr fontAlgn="t"/>
                      <a:r>
                        <a:rPr lang="en-IN" sz="2600">
                          <a:effectLst/>
                        </a:rPr>
                        <a:t>&lt;input&gt;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an input control.</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28994386"/>
                  </a:ext>
                </a:extLst>
              </a:tr>
              <a:tr h="899333">
                <a:tc>
                  <a:txBody>
                    <a:bodyPr/>
                    <a:lstStyle/>
                    <a:p>
                      <a:pPr fontAlgn="t"/>
                      <a:r>
                        <a:rPr lang="en-IN" sz="2600">
                          <a:effectLst/>
                        </a:rPr>
                        <a:t>&lt;select&gt;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 multi-line input control.</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9221379"/>
                  </a:ext>
                </a:extLst>
              </a:tr>
              <a:tr h="899333">
                <a:tc>
                  <a:txBody>
                    <a:bodyPr/>
                    <a:lstStyle/>
                    <a:p>
                      <a:pPr fontAlgn="t"/>
                      <a:r>
                        <a:rPr lang="en-IN" sz="2600">
                          <a:effectLst/>
                        </a:rPr>
                        <a:t>&lt;option&gt;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an option in a drop-down list.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7086295"/>
                  </a:ext>
                </a:extLst>
              </a:tr>
              <a:tr h="503198">
                <a:tc>
                  <a:txBody>
                    <a:bodyPr/>
                    <a:lstStyle/>
                    <a:p>
                      <a:pPr fontAlgn="t"/>
                      <a:r>
                        <a:rPr lang="en-IN" sz="2600">
                          <a:effectLst/>
                        </a:rPr>
                        <a:t>&lt;textarea&gt;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 drop-down list.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2347120"/>
                  </a:ext>
                </a:extLst>
              </a:tr>
              <a:tr h="899333">
                <a:tc>
                  <a:txBody>
                    <a:bodyPr/>
                    <a:lstStyle/>
                    <a:p>
                      <a:pPr fontAlgn="t"/>
                      <a:r>
                        <a:rPr lang="en-IN" sz="2600">
                          <a:effectLst/>
                        </a:rPr>
                        <a:t>&lt;button&gt;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 label for an input element.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163803"/>
                  </a:ext>
                </a:extLst>
              </a:tr>
              <a:tr h="899333">
                <a:tc>
                  <a:txBody>
                    <a:bodyPr/>
                    <a:lstStyle/>
                    <a:p>
                      <a:pPr fontAlgn="t"/>
                      <a:r>
                        <a:rPr lang="en-IN" sz="2600">
                          <a:effectLst/>
                        </a:rPr>
                        <a:t>&lt;fieldset&gt;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groups the related element in a form.</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2222978"/>
                  </a:ext>
                </a:extLst>
              </a:tr>
              <a:tr h="899333">
                <a:tc>
                  <a:txBody>
                    <a:bodyPr/>
                    <a:lstStyle/>
                    <a:p>
                      <a:pPr fontAlgn="t"/>
                      <a:r>
                        <a:rPr lang="en-IN" sz="2600">
                          <a:effectLst/>
                        </a:rPr>
                        <a:t>&lt;legend&gt;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a:effectLst/>
                        </a:rPr>
                        <a:t>It defines a caption for a &lt;fieldset&gt; element.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9267783"/>
                  </a:ext>
                </a:extLst>
              </a:tr>
              <a:tr h="503198">
                <a:tc>
                  <a:txBody>
                    <a:bodyPr/>
                    <a:lstStyle/>
                    <a:p>
                      <a:pPr fontAlgn="t"/>
                      <a:r>
                        <a:rPr lang="en-IN" sz="2600">
                          <a:effectLst/>
                        </a:rPr>
                        <a:t>&lt;label&gt;</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600" dirty="0">
                          <a:effectLst/>
                        </a:rPr>
                        <a:t>It defines a label for a field.</a:t>
                      </a:r>
                    </a:p>
                  </a:txBody>
                  <a:tcPr marL="53532" marR="53532" marT="53532" marB="53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55830162"/>
                  </a:ext>
                </a:extLst>
              </a:tr>
            </a:tbl>
          </a:graphicData>
        </a:graphic>
      </p:graphicFrame>
    </p:spTree>
    <p:extLst>
      <p:ext uri="{BB962C8B-B14F-4D97-AF65-F5344CB8AC3E}">
        <p14:creationId xmlns:p14="http://schemas.microsoft.com/office/powerpoint/2010/main" val="418017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The 'Input' Element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most important form element is the &lt;input&gt; element. The &lt;input&gt; element can be displayed in several ways, depending on the type attribute.</a:t>
            </a:r>
            <a:br>
              <a:rPr lang="en-US" sz="3200" b="0" i="0" dirty="0">
                <a:solidFill>
                  <a:srgbClr val="000000"/>
                </a:solidFill>
                <a:effectLst/>
                <a:latin typeface="system-ui"/>
              </a:rPr>
            </a:br>
            <a:br>
              <a:rPr lang="en-US" sz="3200" b="0" i="0" dirty="0">
                <a:solidFill>
                  <a:srgbClr val="000000"/>
                </a:solidFill>
                <a:effectLst/>
                <a:latin typeface="system-ui"/>
              </a:rPr>
            </a:br>
            <a:br>
              <a:rPr lang="en-IN" sz="28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Form Input Attribute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r>
              <a:rPr lang="en-IN" sz="2800" b="0" i="0" dirty="0">
                <a:solidFill>
                  <a:srgbClr val="000000"/>
                </a:solidFill>
                <a:effectLst/>
                <a:latin typeface="system-ui"/>
              </a:rPr>
              <a:t>Text Input</a:t>
            </a: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IN" sz="2800" dirty="0"/>
            </a:br>
            <a:r>
              <a:rPr lang="en-IN" sz="2800" b="0" i="0" dirty="0">
                <a:solidFill>
                  <a:srgbClr val="000000"/>
                </a:solidFill>
                <a:effectLst/>
                <a:latin typeface="system-ui"/>
              </a:rPr>
              <a:t>First name:</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="text"</a:t>
            </a:r>
            <a:r>
              <a:rPr lang="en-IN" sz="2800" b="0" i="0" dirty="0">
                <a:solidFill>
                  <a:srgbClr val="FF0000"/>
                </a:solidFill>
                <a:effectLst/>
                <a:latin typeface="system-ui"/>
              </a:rPr>
              <a:t> name</a:t>
            </a:r>
            <a:r>
              <a:rPr lang="en-IN" sz="2800" b="0" i="0" dirty="0">
                <a:solidFill>
                  <a:srgbClr val="0000CD"/>
                </a:solidFill>
                <a:effectLst/>
                <a:latin typeface="system-ui"/>
              </a:rPr>
              <a:t>="</a:t>
            </a:r>
            <a:r>
              <a:rPr lang="en-IN" sz="2800" b="0" i="0" dirty="0" err="1">
                <a:solidFill>
                  <a:srgbClr val="0000CD"/>
                </a:solidFill>
                <a:effectLst/>
                <a:latin typeface="system-ui"/>
              </a:rPr>
              <a:t>firstname</a:t>
            </a:r>
            <a:r>
              <a:rPr lang="en-IN" sz="2800" b="0" i="0" dirty="0">
                <a:solidFill>
                  <a:srgbClr val="0000CD"/>
                </a:solidFill>
                <a:effectLst/>
                <a:latin typeface="system-ui"/>
              </a:rPr>
              <a:t>"&gt;</a:t>
            </a:r>
            <a:br>
              <a:rPr lang="en-IN" sz="2800" dirty="0"/>
            </a:br>
            <a:r>
              <a:rPr lang="en-IN" sz="2800" b="0" i="0" dirty="0">
                <a:solidFill>
                  <a:srgbClr val="000000"/>
                </a:solidFill>
                <a:effectLst/>
                <a:latin typeface="system-ui"/>
              </a:rPr>
              <a:t>Last name:</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input</a:t>
            </a:r>
            <a:r>
              <a:rPr lang="en-IN" sz="2800" b="0" i="0" dirty="0">
                <a:solidFill>
                  <a:srgbClr val="FF0000"/>
                </a:solidFill>
                <a:effectLst/>
                <a:latin typeface="system-ui"/>
              </a:rPr>
              <a:t> type</a:t>
            </a:r>
            <a:r>
              <a:rPr lang="en-IN" sz="2800" b="0" i="0" dirty="0">
                <a:solidFill>
                  <a:srgbClr val="0000CD"/>
                </a:solidFill>
                <a:effectLst/>
                <a:latin typeface="system-ui"/>
              </a:rPr>
              <a:t>="text"</a:t>
            </a:r>
            <a:r>
              <a:rPr lang="en-IN" sz="2800" b="0" i="0" dirty="0">
                <a:solidFill>
                  <a:srgbClr val="FF0000"/>
                </a:solidFill>
                <a:effectLst/>
                <a:latin typeface="system-ui"/>
              </a:rPr>
              <a:t> name</a:t>
            </a:r>
            <a:r>
              <a:rPr lang="en-IN" sz="2800" b="0" i="0" dirty="0">
                <a:solidFill>
                  <a:srgbClr val="0000CD"/>
                </a:solidFill>
                <a:effectLst/>
                <a:latin typeface="system-ui"/>
              </a:rPr>
              <a:t>="</a:t>
            </a:r>
            <a:r>
              <a:rPr lang="en-IN" sz="2800" b="0" i="0" dirty="0" err="1">
                <a:solidFill>
                  <a:srgbClr val="0000CD"/>
                </a:solidFill>
                <a:effectLst/>
                <a:latin typeface="system-ui"/>
              </a:rPr>
              <a:t>lastname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/form</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br>
              <a:rPr lang="en-US" sz="24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81275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The 'Select' Element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a:t>
            </a:r>
            <a:r>
              <a:rPr lang="en-US" sz="3200" dirty="0">
                <a:solidFill>
                  <a:srgbClr val="0000CD"/>
                </a:solidFill>
                <a:latin typeface="system-ui"/>
              </a:rPr>
              <a:t>&lt;select&gt; </a:t>
            </a:r>
            <a:r>
              <a:rPr lang="en-US" sz="3200" b="0" i="0" dirty="0">
                <a:solidFill>
                  <a:srgbClr val="000000"/>
                </a:solidFill>
                <a:effectLst/>
                <a:latin typeface="system-ui"/>
              </a:rPr>
              <a:t>element defines a drop-down list. It mostly used when you have to show numbers of items.</a:t>
            </a:r>
            <a:br>
              <a:rPr lang="en-US" sz="3200" b="0" i="0" dirty="0">
                <a:solidFill>
                  <a:srgbClr val="000000"/>
                </a:solidFill>
                <a:effectLst/>
                <a:latin typeface="system-ui"/>
              </a:rPr>
            </a:br>
            <a:br>
              <a:rPr lang="en-US" sz="3200" b="0" i="0" dirty="0">
                <a:solidFill>
                  <a:srgbClr val="000000"/>
                </a:solidFill>
                <a:effectLst/>
                <a:latin typeface="system-ui"/>
              </a:rPr>
            </a:br>
            <a:br>
              <a:rPr lang="en-IN" sz="3200" b="0" i="0" dirty="0">
                <a:solidFill>
                  <a:srgbClr val="0000CD"/>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FF0000"/>
                </a:solidFill>
                <a:effectLst/>
                <a:latin typeface="system-ui"/>
              </a:rPr>
              <a:t> action</a:t>
            </a:r>
            <a:r>
              <a:rPr lang="en-IN" sz="3200" b="0" i="0" dirty="0">
                <a:solidFill>
                  <a:srgbClr val="0000CD"/>
                </a:solidFill>
                <a:effectLst/>
                <a:latin typeface="system-ui"/>
              </a:rPr>
              <a:t>="action-</a:t>
            </a:r>
            <a:r>
              <a:rPr lang="en-IN" sz="3200" b="0" i="0" dirty="0" err="1">
                <a:solidFill>
                  <a:srgbClr val="0000CD"/>
                </a:solidFill>
                <a:effectLst/>
                <a:latin typeface="system-ui"/>
              </a:rPr>
              <a:t>page.php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select</a:t>
            </a:r>
            <a:r>
              <a:rPr lang="en-IN" sz="3200" b="0" i="0" dirty="0">
                <a:solidFill>
                  <a:srgbClr val="FF0000"/>
                </a:solidFill>
                <a:effectLst/>
                <a:latin typeface="system-ui"/>
              </a:rPr>
              <a:t> name</a:t>
            </a:r>
            <a:r>
              <a:rPr lang="en-IN" sz="3200" b="0" i="0" dirty="0">
                <a:solidFill>
                  <a:srgbClr val="0000CD"/>
                </a:solidFill>
                <a:effectLst/>
                <a:latin typeface="system-ui"/>
              </a:rPr>
              <a:t>="Cars"&gt;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FF0000"/>
                </a:solidFill>
                <a:effectLst/>
                <a:latin typeface="system-ui"/>
              </a:rPr>
              <a:t> value</a:t>
            </a:r>
            <a:r>
              <a:rPr lang="en-IN" sz="3200" b="0" i="0" dirty="0">
                <a:solidFill>
                  <a:srgbClr val="0000CD"/>
                </a:solidFill>
                <a:effectLst/>
                <a:latin typeface="system-ui"/>
              </a:rPr>
              <a:t>="Audi"&gt;</a:t>
            </a:r>
            <a:r>
              <a:rPr lang="en-IN" sz="3200" b="0" i="0" dirty="0">
                <a:solidFill>
                  <a:srgbClr val="000000"/>
                </a:solidFill>
                <a:effectLst/>
                <a:latin typeface="system-ui"/>
              </a:rPr>
              <a:t> Audi </a:t>
            </a: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FF0000"/>
                </a:solidFill>
                <a:effectLst/>
                <a:latin typeface="system-ui"/>
              </a:rPr>
              <a:t> value</a:t>
            </a:r>
            <a:r>
              <a:rPr lang="en-IN" sz="3200" b="0" i="0" dirty="0">
                <a:solidFill>
                  <a:srgbClr val="0000CD"/>
                </a:solidFill>
                <a:effectLst/>
                <a:latin typeface="system-ui"/>
              </a:rPr>
              <a:t>="Mercedes"&gt;</a:t>
            </a:r>
            <a:r>
              <a:rPr lang="en-IN" sz="3200" b="0" i="0" dirty="0">
                <a:solidFill>
                  <a:srgbClr val="000000"/>
                </a:solidFill>
                <a:effectLst/>
                <a:latin typeface="system-ui"/>
              </a:rPr>
              <a:t> Mercedes </a:t>
            </a: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FF0000"/>
                </a:solidFill>
                <a:effectLst/>
                <a:latin typeface="system-ui"/>
              </a:rPr>
              <a:t> value</a:t>
            </a:r>
            <a:r>
              <a:rPr lang="en-IN" sz="3200" b="0" i="0" dirty="0">
                <a:solidFill>
                  <a:srgbClr val="0000CD"/>
                </a:solidFill>
                <a:effectLst/>
                <a:latin typeface="system-ui"/>
              </a:rPr>
              <a:t>="Lamborghini"&gt;</a:t>
            </a:r>
            <a:r>
              <a:rPr lang="en-IN" sz="3200" b="0" i="0" dirty="0">
                <a:solidFill>
                  <a:srgbClr val="000000"/>
                </a:solidFill>
                <a:effectLst/>
                <a:latin typeface="system-ui"/>
              </a:rPr>
              <a:t> Lamborghini </a:t>
            </a:r>
            <a:r>
              <a:rPr lang="en-IN" sz="3200" b="0" i="0" dirty="0">
                <a:solidFill>
                  <a:srgbClr val="0000CD"/>
                </a:solidFill>
                <a:effectLst/>
                <a:latin typeface="system-ui"/>
              </a:rPr>
              <a:t>&lt;</a:t>
            </a:r>
            <a:r>
              <a:rPr lang="en-IN" sz="3200" b="0" i="0" dirty="0">
                <a:solidFill>
                  <a:srgbClr val="A52A2A"/>
                </a:solidFill>
                <a:effectLst/>
                <a:latin typeface="system-ui"/>
              </a:rPr>
              <a:t>/option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/select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="submit"&gt;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0000CD"/>
                </a:solidFill>
                <a:effectLst/>
                <a:latin typeface="system-ui"/>
              </a:rPr>
              <a:t>&gt;</a:t>
            </a:r>
          </a:p>
          <a:p>
            <a:pPr marL="457200" indent="-457200" algn="l">
              <a:buFont typeface="Arial" panose="020B0604020202020204" pitchFamily="34" charset="0"/>
              <a:buChar char="•"/>
            </a:pPr>
            <a:r>
              <a:rPr lang="en-US" sz="3200" dirty="0"/>
              <a:t>The &lt;option&gt; element defines different options that can be selected.</a:t>
            </a:r>
          </a:p>
          <a:p>
            <a:pPr marL="457200" indent="-457200" algn="l">
              <a:buFont typeface="Arial" panose="020B0604020202020204" pitchFamily="34" charset="0"/>
              <a:buChar char="•"/>
            </a:pPr>
            <a:r>
              <a:rPr lang="en-US" sz="3200" dirty="0"/>
              <a:t>By default, the first item in the drop-down list is selected.</a:t>
            </a:r>
          </a:p>
          <a:p>
            <a:pPr marL="457200" indent="-457200" algn="l">
              <a:buFont typeface="Arial" panose="020B0604020202020204" pitchFamily="34" charset="0"/>
              <a:buChar char="•"/>
            </a:pPr>
            <a:r>
              <a:rPr lang="en-US" sz="3200" dirty="0"/>
              <a:t>To define a pre-selected option, add the selected attribute to the option:&lt;option value="</a:t>
            </a:r>
            <a:r>
              <a:rPr lang="en-US" sz="3200" dirty="0" err="1"/>
              <a:t>abc</a:t>
            </a:r>
            <a:r>
              <a:rPr lang="en-US" sz="3200" dirty="0"/>
              <a:t>" selected&gt;.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90328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The '</a:t>
            </a:r>
            <a:r>
              <a:rPr lang="en-IN" sz="6000" b="0" i="0" dirty="0" err="1">
                <a:solidFill>
                  <a:srgbClr val="000000"/>
                </a:solidFill>
                <a:effectLst/>
                <a:latin typeface="system-ui"/>
              </a:rPr>
              <a:t>Textarea</a:t>
            </a:r>
            <a:r>
              <a:rPr lang="en-IN" sz="6000" b="0" i="0" dirty="0">
                <a:solidFill>
                  <a:srgbClr val="000000"/>
                </a:solidFill>
                <a:effectLst/>
                <a:latin typeface="system-ui"/>
              </a:rPr>
              <a:t>' Element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a:t>
            </a:r>
            <a:r>
              <a:rPr lang="en-US" sz="3200" dirty="0">
                <a:solidFill>
                  <a:srgbClr val="0000CD"/>
                </a:solidFill>
                <a:latin typeface="system-ui"/>
              </a:rPr>
              <a:t>&lt;</a:t>
            </a:r>
            <a:r>
              <a:rPr lang="en-US" sz="3200" dirty="0" err="1">
                <a:solidFill>
                  <a:srgbClr val="0000CD"/>
                </a:solidFill>
                <a:latin typeface="system-ui"/>
              </a:rPr>
              <a:t>textarea</a:t>
            </a:r>
            <a:r>
              <a:rPr lang="en-US" sz="3200" dirty="0">
                <a:solidFill>
                  <a:srgbClr val="0000CD"/>
                </a:solidFill>
                <a:latin typeface="system-ui"/>
              </a:rPr>
              <a:t>&gt; </a:t>
            </a:r>
            <a:r>
              <a:rPr lang="en-US" sz="3200" b="0" i="0" dirty="0">
                <a:solidFill>
                  <a:srgbClr val="000000"/>
                </a:solidFill>
                <a:effectLst/>
                <a:latin typeface="system-ui"/>
              </a:rPr>
              <a:t>element defines a multi-line input field.</a:t>
            </a:r>
            <a:br>
              <a:rPr lang="en-US" sz="3200" b="0" i="0" dirty="0">
                <a:solidFill>
                  <a:srgbClr val="000000"/>
                </a:solidFill>
                <a:effectLst/>
                <a:latin typeface="system-ui"/>
              </a:rPr>
            </a:br>
            <a:br>
              <a:rPr lang="en-IN" sz="3200" b="0" i="0" dirty="0">
                <a:solidFill>
                  <a:srgbClr val="0000CD"/>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r>
              <a:rPr lang="en-IN" sz="3200" b="0" i="0" dirty="0" err="1">
                <a:solidFill>
                  <a:srgbClr val="000000"/>
                </a:solidFill>
                <a:effectLst/>
                <a:latin typeface="system-ui"/>
              </a:rPr>
              <a:t>Textarea</a:t>
            </a: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The </a:t>
            </a:r>
            <a:r>
              <a:rPr lang="en-IN" sz="3200" b="0" i="0" dirty="0" err="1">
                <a:solidFill>
                  <a:srgbClr val="000000"/>
                </a:solidFill>
                <a:effectLst/>
                <a:latin typeface="system-ui"/>
              </a:rPr>
              <a:t>textarea</a:t>
            </a:r>
            <a:r>
              <a:rPr lang="en-IN" sz="3200" b="0" i="0" dirty="0">
                <a:solidFill>
                  <a:srgbClr val="000000"/>
                </a:solidFill>
                <a:effectLst/>
                <a:latin typeface="system-ui"/>
              </a:rPr>
              <a:t> element defines a multi-line input field.</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FF0000"/>
                </a:solidFill>
                <a:effectLst/>
                <a:latin typeface="system-ui"/>
              </a:rPr>
              <a:t> action</a:t>
            </a:r>
            <a:r>
              <a:rPr lang="en-IN" sz="3200" b="0" i="0" dirty="0">
                <a:solidFill>
                  <a:srgbClr val="0000CD"/>
                </a:solidFill>
                <a:effectLst/>
                <a:latin typeface="system-ui"/>
              </a:rPr>
              <a:t>="action-</a:t>
            </a:r>
            <a:r>
              <a:rPr lang="en-IN" sz="3200" b="0" i="0" dirty="0" err="1">
                <a:solidFill>
                  <a:srgbClr val="0000CD"/>
                </a:solidFill>
                <a:effectLst/>
                <a:latin typeface="system-ui"/>
              </a:rPr>
              <a:t>page.php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err="1">
                <a:solidFill>
                  <a:srgbClr val="A52A2A"/>
                </a:solidFill>
                <a:effectLst/>
                <a:latin typeface="system-ui"/>
              </a:rPr>
              <a:t>textarea</a:t>
            </a:r>
            <a:r>
              <a:rPr lang="en-IN" sz="3200" b="0" i="0" dirty="0">
                <a:solidFill>
                  <a:srgbClr val="FF0000"/>
                </a:solidFill>
                <a:effectLst/>
                <a:latin typeface="system-ui"/>
              </a:rPr>
              <a:t> name</a:t>
            </a:r>
            <a:r>
              <a:rPr lang="en-IN" sz="3200" b="0" i="0" dirty="0">
                <a:solidFill>
                  <a:srgbClr val="0000CD"/>
                </a:solidFill>
                <a:effectLst/>
                <a:latin typeface="system-ui"/>
              </a:rPr>
              <a:t>="message"</a:t>
            </a:r>
            <a:r>
              <a:rPr lang="en-IN" sz="3200" b="0" i="0" dirty="0">
                <a:solidFill>
                  <a:srgbClr val="FF0000"/>
                </a:solidFill>
                <a:effectLst/>
                <a:latin typeface="system-ui"/>
              </a:rPr>
              <a:t> rows</a:t>
            </a:r>
            <a:r>
              <a:rPr lang="en-IN" sz="3200" b="0" i="0" dirty="0">
                <a:solidFill>
                  <a:srgbClr val="0000CD"/>
                </a:solidFill>
                <a:effectLst/>
                <a:latin typeface="system-ui"/>
              </a:rPr>
              <a:t>="5"</a:t>
            </a:r>
            <a:r>
              <a:rPr lang="en-IN" sz="3200" b="0" i="0" dirty="0">
                <a:solidFill>
                  <a:srgbClr val="FF0000"/>
                </a:solidFill>
                <a:effectLst/>
                <a:latin typeface="system-ui"/>
              </a:rPr>
              <a:t> cols</a:t>
            </a:r>
            <a:r>
              <a:rPr lang="en-IN" sz="3200" b="0" i="0" dirty="0">
                <a:solidFill>
                  <a:srgbClr val="0000CD"/>
                </a:solidFill>
                <a:effectLst/>
                <a:latin typeface="system-ui"/>
              </a:rPr>
              <a:t>="60"&gt;</a:t>
            </a:r>
            <a:r>
              <a:rPr lang="en-IN" sz="3200" b="0" i="0" dirty="0">
                <a:solidFill>
                  <a:srgbClr val="000000"/>
                </a:solidFill>
                <a:effectLst/>
                <a:latin typeface="system-ui"/>
              </a:rPr>
              <a:t> This is a simple Example of </a:t>
            </a:r>
            <a:r>
              <a:rPr lang="en-IN" sz="3200" b="0" i="0" dirty="0" err="1">
                <a:solidFill>
                  <a:srgbClr val="000000"/>
                </a:solidFill>
                <a:effectLst/>
                <a:latin typeface="system-ui"/>
              </a:rPr>
              <a:t>Textarea</a:t>
            </a:r>
            <a:r>
              <a:rPr lang="en-IN" sz="3200" b="0" i="0" dirty="0">
                <a:solidFill>
                  <a:srgbClr val="000000"/>
                </a:solidFill>
                <a:effectLst/>
                <a:latin typeface="system-ui"/>
              </a:rPr>
              <a:t>. </a:t>
            </a:r>
            <a:r>
              <a:rPr lang="en-IN" sz="3200" b="0" i="0" dirty="0">
                <a:solidFill>
                  <a:srgbClr val="0000CD"/>
                </a:solidFill>
                <a:effectLst/>
                <a:latin typeface="system-ui"/>
              </a:rPr>
              <a:t>&lt;</a:t>
            </a:r>
            <a:r>
              <a:rPr lang="en-IN" sz="3200" b="0" i="0" dirty="0">
                <a:solidFill>
                  <a:srgbClr val="A52A2A"/>
                </a:solidFill>
                <a:effectLst/>
                <a:latin typeface="system-ui"/>
              </a:rPr>
              <a:t>/</a:t>
            </a:r>
            <a:r>
              <a:rPr lang="en-IN" sz="3200" b="0" i="0" dirty="0" err="1">
                <a:solidFill>
                  <a:srgbClr val="A52A2A"/>
                </a:solidFill>
                <a:effectLst/>
                <a:latin typeface="system-ui"/>
              </a:rPr>
              <a:t>textarea</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err="1">
                <a:solidFill>
                  <a:srgbClr val="A52A2A"/>
                </a:solidFill>
                <a:effectLst/>
                <a:latin typeface="system-ui"/>
              </a:rPr>
              <a:t>br</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="submit"&gt;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0000CD"/>
                </a:solidFill>
                <a:effectLst/>
                <a:latin typeface="system-ui"/>
              </a:rPr>
              <a:t>&gt;</a:t>
            </a:r>
          </a:p>
          <a:p>
            <a:pPr marL="457200" indent="-457200" algn="l">
              <a:buFont typeface="Arial" panose="020B0604020202020204" pitchFamily="34" charset="0"/>
              <a:buChar char="•"/>
            </a:pP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57556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a:solidFill>
                  <a:srgbClr val="000000"/>
                </a:solidFill>
                <a:effectLst/>
                <a:latin typeface="system-ui"/>
              </a:rPr>
              <a:t>The ‘Button' </a:t>
            </a:r>
            <a:r>
              <a:rPr lang="en-IN" sz="6000" b="0" i="0" dirty="0">
                <a:solidFill>
                  <a:srgbClr val="000000"/>
                </a:solidFill>
                <a:effectLst/>
                <a:latin typeface="system-ui"/>
              </a:rPr>
              <a:t>Element</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a:t>
            </a:r>
            <a:r>
              <a:rPr lang="en-US" sz="3200" dirty="0">
                <a:solidFill>
                  <a:srgbClr val="0000CD"/>
                </a:solidFill>
                <a:latin typeface="system-ui"/>
              </a:rPr>
              <a:t>&lt;button&gt; </a:t>
            </a:r>
            <a:r>
              <a:rPr lang="en-US" sz="3200" b="0" i="0" dirty="0">
                <a:solidFill>
                  <a:srgbClr val="000000"/>
                </a:solidFill>
                <a:effectLst/>
                <a:latin typeface="system-ui"/>
              </a:rPr>
              <a:t>element defines a clickable button.</a:t>
            </a:r>
            <a:br>
              <a:rPr lang="en-IN" sz="3200" b="0" i="0" dirty="0">
                <a:solidFill>
                  <a:srgbClr val="0000CD"/>
                </a:solidFill>
                <a:effectLst/>
                <a:latin typeface="system-ui"/>
              </a:rPr>
            </a:br>
            <a:endParaRPr lang="en-IN" sz="3200" b="0" i="0" dirty="0">
              <a:solidFill>
                <a:srgbClr val="0000CD"/>
              </a:solidFill>
              <a:effectLst/>
              <a:latin typeface="system-ui"/>
            </a:endParaRPr>
          </a:p>
          <a:p>
            <a:pPr marL="457200" indent="-4572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button</a:t>
            </a:r>
            <a:r>
              <a:rPr lang="en-US" sz="3600" b="0" i="0" dirty="0">
                <a:solidFill>
                  <a:srgbClr val="FF0000"/>
                </a:solidFill>
                <a:effectLst/>
                <a:latin typeface="system-ui"/>
              </a:rPr>
              <a:t> type</a:t>
            </a:r>
            <a:r>
              <a:rPr lang="en-US" sz="3600" b="0" i="0" dirty="0">
                <a:solidFill>
                  <a:srgbClr val="0000CD"/>
                </a:solidFill>
                <a:effectLst/>
                <a:latin typeface="system-ui"/>
              </a:rPr>
              <a:t>="button"</a:t>
            </a:r>
            <a:r>
              <a:rPr lang="en-US" sz="3600" b="0" i="0" dirty="0">
                <a:solidFill>
                  <a:srgbClr val="FF0000"/>
                </a:solidFill>
                <a:effectLst/>
                <a:latin typeface="system-ui"/>
              </a:rPr>
              <a:t> onclick</a:t>
            </a:r>
            <a:r>
              <a:rPr lang="en-US" sz="3600" b="0" i="0" dirty="0">
                <a:solidFill>
                  <a:srgbClr val="0000CD"/>
                </a:solidFill>
                <a:effectLst/>
                <a:latin typeface="system-ui"/>
              </a:rPr>
              <a:t>="alert('Hello World..!')"&gt;</a:t>
            </a:r>
            <a:r>
              <a:rPr lang="en-US" sz="3600" b="0" i="0" dirty="0">
                <a:solidFill>
                  <a:srgbClr val="000000"/>
                </a:solidFill>
                <a:effectLst/>
                <a:latin typeface="system-ui"/>
              </a:rPr>
              <a:t>Click Me!</a:t>
            </a:r>
            <a:r>
              <a:rPr lang="en-US" sz="3600" b="0" i="0" dirty="0">
                <a:solidFill>
                  <a:srgbClr val="0000CD"/>
                </a:solidFill>
                <a:effectLst/>
                <a:latin typeface="system-ui"/>
              </a:rPr>
              <a:t>&lt;</a:t>
            </a:r>
            <a:r>
              <a:rPr lang="en-US" sz="3600" b="0" i="0" dirty="0">
                <a:solidFill>
                  <a:srgbClr val="A52A2A"/>
                </a:solidFill>
                <a:effectLst/>
                <a:latin typeface="system-ui"/>
              </a:rPr>
              <a:t>/button</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92868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Grouping Form Data with &lt;</a:t>
            </a:r>
            <a:r>
              <a:rPr lang="en-US" sz="6000" b="0" i="0" dirty="0" err="1">
                <a:solidFill>
                  <a:srgbClr val="000000"/>
                </a:solidFill>
                <a:effectLst/>
                <a:latin typeface="system-ui"/>
              </a:rPr>
              <a:t>fieldset</a:t>
            </a:r>
            <a:r>
              <a:rPr lang="en-US" sz="6000" b="0" i="0" dirty="0">
                <a:solidFill>
                  <a:srgbClr val="000000"/>
                </a:solidFill>
                <a:effectLst/>
                <a:latin typeface="system-ui"/>
              </a:rPr>
              <a:t>&gt;</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a:t>
            </a:r>
            <a:r>
              <a:rPr lang="en-US" sz="3600" dirty="0">
                <a:solidFill>
                  <a:srgbClr val="0000CD"/>
                </a:solidFill>
                <a:latin typeface="system-ui"/>
              </a:rPr>
              <a:t>&lt;</a:t>
            </a:r>
            <a:r>
              <a:rPr lang="en-US" sz="3600" dirty="0" err="1">
                <a:solidFill>
                  <a:srgbClr val="0000CD"/>
                </a:solidFill>
                <a:latin typeface="system-ui"/>
              </a:rPr>
              <a:t>fieldset</a:t>
            </a:r>
            <a:r>
              <a:rPr lang="en-US" sz="3600" dirty="0">
                <a:solidFill>
                  <a:srgbClr val="0000CD"/>
                </a:solidFill>
                <a:latin typeface="system-ui"/>
              </a:rPr>
              <a:t>&gt; </a:t>
            </a:r>
            <a:r>
              <a:rPr lang="en-US" sz="3200" b="0" i="0" dirty="0">
                <a:solidFill>
                  <a:srgbClr val="000000"/>
                </a:solidFill>
                <a:effectLst/>
                <a:latin typeface="system-ui"/>
              </a:rPr>
              <a:t>element is used to group related data in a form and the &lt;legend&gt; element defines a caption for the </a:t>
            </a:r>
            <a:r>
              <a:rPr lang="en-US" sz="3600" dirty="0">
                <a:solidFill>
                  <a:srgbClr val="0000CD"/>
                </a:solidFill>
                <a:latin typeface="system-ui"/>
              </a:rPr>
              <a:t>&lt;</a:t>
            </a:r>
            <a:r>
              <a:rPr lang="en-US" sz="3600" dirty="0" err="1">
                <a:solidFill>
                  <a:srgbClr val="0000CD"/>
                </a:solidFill>
                <a:latin typeface="system-ui"/>
              </a:rPr>
              <a:t>fieldset</a:t>
            </a:r>
            <a:r>
              <a:rPr lang="en-US" sz="3600" dirty="0">
                <a:solidFill>
                  <a:srgbClr val="0000CD"/>
                </a:solidFill>
                <a:latin typeface="system-ui"/>
              </a:rPr>
              <a:t>&gt; </a:t>
            </a:r>
            <a:r>
              <a:rPr lang="en-US" sz="3200" b="0" i="0" dirty="0">
                <a:solidFill>
                  <a:srgbClr val="000000"/>
                </a:solidFill>
                <a:effectLst/>
                <a:latin typeface="system-ui"/>
              </a:rPr>
              <a:t>element. </a:t>
            </a:r>
          </a:p>
          <a:p>
            <a:pPr marL="457200" indent="-457200" algn="l">
              <a:buFont typeface="Arial" panose="020B0604020202020204" pitchFamily="34" charset="0"/>
              <a:buChar char="•"/>
            </a:pPr>
            <a:endParaRPr lang="en-US" sz="3200" dirty="0">
              <a:solidFill>
                <a:srgbClr val="000000"/>
              </a:solidFill>
              <a:latin typeface="system-ui"/>
            </a:endParaRPr>
          </a:p>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FF0000"/>
                </a:solidFill>
                <a:effectLst/>
                <a:latin typeface="system-ui"/>
              </a:rPr>
              <a:t> action</a:t>
            </a:r>
            <a:r>
              <a:rPr lang="en-IN" sz="3200" b="0" i="0" dirty="0">
                <a:solidFill>
                  <a:srgbClr val="0000CD"/>
                </a:solidFill>
                <a:effectLst/>
                <a:latin typeface="system-ui"/>
              </a:rPr>
              <a:t>=“</a:t>
            </a:r>
            <a:r>
              <a:rPr lang="en-IN" sz="3200" b="0" i="0" dirty="0" err="1">
                <a:solidFill>
                  <a:srgbClr val="0000CD"/>
                </a:solidFill>
                <a:effectLst/>
                <a:latin typeface="system-ui"/>
              </a:rPr>
              <a:t>test.php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err="1">
                <a:solidFill>
                  <a:srgbClr val="A52A2A"/>
                </a:solidFill>
                <a:effectLst/>
                <a:latin typeface="system-ui"/>
              </a:rPr>
              <a:t>fieldset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legend</a:t>
            </a:r>
            <a:r>
              <a:rPr lang="en-IN" sz="3200" b="0" i="0" dirty="0">
                <a:solidFill>
                  <a:srgbClr val="0000CD"/>
                </a:solidFill>
                <a:effectLst/>
                <a:latin typeface="system-ui"/>
              </a:rPr>
              <a:t>&gt;</a:t>
            </a:r>
            <a:r>
              <a:rPr lang="en-IN" sz="3200" b="0" i="0" dirty="0">
                <a:solidFill>
                  <a:srgbClr val="000000"/>
                </a:solidFill>
                <a:effectLst/>
                <a:latin typeface="system-ui"/>
              </a:rPr>
              <a:t>Personal information:</a:t>
            </a:r>
            <a:r>
              <a:rPr lang="en-IN" sz="3200" b="0" i="0" dirty="0">
                <a:solidFill>
                  <a:srgbClr val="0000CD"/>
                </a:solidFill>
                <a:effectLst/>
                <a:latin typeface="system-ui"/>
              </a:rPr>
              <a:t>&lt;</a:t>
            </a:r>
            <a:r>
              <a:rPr lang="en-IN" sz="3200" b="0" i="0" dirty="0">
                <a:solidFill>
                  <a:srgbClr val="A52A2A"/>
                </a:solidFill>
                <a:effectLst/>
                <a:latin typeface="system-ui"/>
              </a:rPr>
              <a:t>/legend</a:t>
            </a:r>
            <a:r>
              <a:rPr lang="en-IN" sz="3200" b="0" i="0" dirty="0">
                <a:solidFill>
                  <a:srgbClr val="0000CD"/>
                </a:solidFill>
                <a:effectLst/>
                <a:latin typeface="system-ui"/>
              </a:rPr>
              <a:t>&gt;</a:t>
            </a:r>
            <a:br>
              <a:rPr lang="en-IN" sz="3200" dirty="0"/>
            </a:br>
            <a:r>
              <a:rPr lang="en-IN" sz="3200" b="0" i="0" dirty="0">
                <a:solidFill>
                  <a:srgbClr val="000000"/>
                </a:solidFill>
                <a:effectLst/>
                <a:latin typeface="system-ui"/>
              </a:rPr>
              <a:t>First name:</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="text"</a:t>
            </a:r>
            <a:r>
              <a:rPr lang="en-IN" sz="3200" b="0" i="0" dirty="0">
                <a:solidFill>
                  <a:srgbClr val="FF0000"/>
                </a:solidFill>
                <a:effectLst/>
                <a:latin typeface="system-ui"/>
              </a:rPr>
              <a:t> name</a:t>
            </a:r>
            <a:r>
              <a:rPr lang="en-IN" sz="3200" b="0" i="0" dirty="0">
                <a:solidFill>
                  <a:srgbClr val="0000CD"/>
                </a:solidFill>
                <a:effectLst/>
                <a:latin typeface="system-ui"/>
              </a:rPr>
              <a:t>="</a:t>
            </a:r>
            <a:r>
              <a:rPr lang="en-IN" sz="3200" b="0" i="0" dirty="0" err="1">
                <a:solidFill>
                  <a:srgbClr val="0000CD"/>
                </a:solidFill>
                <a:effectLst/>
                <a:latin typeface="system-ui"/>
              </a:rPr>
              <a:t>firstname</a:t>
            </a:r>
            <a:r>
              <a:rPr lang="en-IN" sz="3200" b="0" i="0" dirty="0">
                <a:solidFill>
                  <a:srgbClr val="0000CD"/>
                </a:solidFill>
                <a:effectLst/>
                <a:latin typeface="system-ui"/>
              </a:rPr>
              <a:t>"</a:t>
            </a:r>
            <a:r>
              <a:rPr lang="en-IN" sz="3200" b="0" i="0" dirty="0">
                <a:solidFill>
                  <a:srgbClr val="FF0000"/>
                </a:solidFill>
                <a:effectLst/>
                <a:latin typeface="system-ui"/>
              </a:rPr>
              <a:t> value</a:t>
            </a:r>
            <a:r>
              <a:rPr lang="en-IN" sz="3200" b="0" i="0" dirty="0">
                <a:solidFill>
                  <a:srgbClr val="0000CD"/>
                </a:solidFill>
                <a:effectLst/>
                <a:latin typeface="system-ui"/>
              </a:rPr>
              <a:t>="John"&gt;</a:t>
            </a:r>
            <a:br>
              <a:rPr lang="en-IN" sz="3200" dirty="0"/>
            </a:br>
            <a:r>
              <a:rPr lang="en-IN" sz="3200" b="0" i="0" dirty="0">
                <a:solidFill>
                  <a:srgbClr val="000000"/>
                </a:solidFill>
                <a:effectLst/>
                <a:latin typeface="system-ui"/>
              </a:rPr>
              <a:t>Last name:</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="text"</a:t>
            </a:r>
            <a:r>
              <a:rPr lang="en-IN" sz="3200" b="0" i="0" dirty="0">
                <a:solidFill>
                  <a:srgbClr val="FF0000"/>
                </a:solidFill>
                <a:effectLst/>
                <a:latin typeface="system-ui"/>
              </a:rPr>
              <a:t> name</a:t>
            </a:r>
            <a:r>
              <a:rPr lang="en-IN" sz="3200" b="0" i="0" dirty="0">
                <a:solidFill>
                  <a:srgbClr val="0000CD"/>
                </a:solidFill>
                <a:effectLst/>
                <a:latin typeface="system-ui"/>
              </a:rPr>
              <a:t>="</a:t>
            </a:r>
            <a:r>
              <a:rPr lang="en-IN" sz="3200" b="0" i="0" dirty="0" err="1">
                <a:solidFill>
                  <a:srgbClr val="0000CD"/>
                </a:solidFill>
                <a:effectLst/>
                <a:latin typeface="system-ui"/>
              </a:rPr>
              <a:t>lastname</a:t>
            </a:r>
            <a:r>
              <a:rPr lang="en-IN" sz="3200" b="0" i="0" dirty="0">
                <a:solidFill>
                  <a:srgbClr val="0000CD"/>
                </a:solidFill>
                <a:effectLst/>
                <a:latin typeface="system-ui"/>
              </a:rPr>
              <a:t>"</a:t>
            </a:r>
            <a:r>
              <a:rPr lang="en-IN" sz="3200" b="0" i="0" dirty="0">
                <a:solidFill>
                  <a:srgbClr val="FF0000"/>
                </a:solidFill>
                <a:effectLst/>
                <a:latin typeface="system-ui"/>
              </a:rPr>
              <a:t> value</a:t>
            </a:r>
            <a:r>
              <a:rPr lang="en-IN" sz="3200" b="0" i="0" dirty="0">
                <a:solidFill>
                  <a:srgbClr val="0000CD"/>
                </a:solidFill>
                <a:effectLst/>
                <a:latin typeface="system-ui"/>
              </a:rPr>
              <a:t>="Snow"&gt;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="submit"</a:t>
            </a:r>
            <a:r>
              <a:rPr lang="en-IN" sz="3200" b="0" i="0" dirty="0">
                <a:solidFill>
                  <a:srgbClr val="FF0000"/>
                </a:solidFill>
                <a:effectLst/>
                <a:latin typeface="system-ui"/>
              </a:rPr>
              <a:t> value</a:t>
            </a:r>
            <a:r>
              <a:rPr lang="en-IN" sz="3200" b="0" i="0" dirty="0">
                <a:solidFill>
                  <a:srgbClr val="0000CD"/>
                </a:solidFill>
                <a:effectLst/>
                <a:latin typeface="system-ui"/>
              </a:rPr>
              <a:t>="Submit"&gt;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a:t>
            </a:r>
            <a:r>
              <a:rPr lang="en-IN" sz="3200" b="0" i="0" dirty="0" err="1">
                <a:solidFill>
                  <a:srgbClr val="A52A2A"/>
                </a:solidFill>
                <a:effectLst/>
                <a:latin typeface="system-ui"/>
              </a:rPr>
              <a:t>fieldset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/form</a:t>
            </a:r>
            <a:r>
              <a:rPr lang="en-IN" sz="3200" b="0" i="0" dirty="0">
                <a:solidFill>
                  <a:srgbClr val="0000CD"/>
                </a:solidFill>
                <a:effectLst/>
                <a:latin typeface="system-ui"/>
              </a:rPr>
              <a:t>&gt;</a:t>
            </a:r>
            <a:br>
              <a:rPr lang="en-US" sz="3200" dirty="0"/>
            </a:br>
            <a:br>
              <a:rPr lang="en-US" sz="3200" b="0" i="0" dirty="0">
                <a:solidFill>
                  <a:srgbClr val="000000"/>
                </a:solidFill>
                <a:effectLst/>
                <a:latin typeface="system-ui"/>
              </a:rPr>
            </a:br>
            <a:endParaRPr lang="en-US" sz="32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99589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82174</TotalTime>
  <Words>1281</Words>
  <Application>Microsoft Office PowerPoint</Application>
  <PresentationFormat>Custom</PresentationFormat>
  <Paragraphs>84</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7229</cp:revision>
  <cp:lastPrinted>2016-07-10T15:03:07Z</cp:lastPrinted>
  <dcterms:created xsi:type="dcterms:W3CDTF">2014-07-01T16:42:18Z</dcterms:created>
  <dcterms:modified xsi:type="dcterms:W3CDTF">2021-12-06T02:08:50Z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