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449" r:id="rId5"/>
    <p:sldId id="460" r:id="rId6"/>
    <p:sldId id="470" r:id="rId7"/>
    <p:sldId id="461" r:id="rId8"/>
    <p:sldId id="462" r:id="rId9"/>
    <p:sldId id="471" r:id="rId10"/>
    <p:sldId id="472" r:id="rId11"/>
    <p:sldId id="473" r:id="rId12"/>
    <p:sldId id="474" r:id="rId13"/>
    <p:sldId id="478" r:id="rId14"/>
    <p:sldId id="479" r:id="rId15"/>
    <p:sldId id="480" r:id="rId16"/>
    <p:sldId id="477" r:id="rId17"/>
    <p:sldId id="459" r:id="rId18"/>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70"/>
            <p14:sldId id="461"/>
            <p14:sldId id="462"/>
            <p14:sldId id="471"/>
            <p14:sldId id="472"/>
            <p14:sldId id="473"/>
            <p14:sldId id="474"/>
            <p14:sldId id="478"/>
            <p14:sldId id="479"/>
            <p14:sldId id="480"/>
            <p14:sldId id="477"/>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7/12/2021</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07/12/2021</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HTML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HTML5 Input Types</a:t>
            </a:r>
          </a:p>
        </p:txBody>
      </p:sp>
      <p:sp>
        <p:nvSpPr>
          <p:cNvPr id="3" name="Text Placeholder 2"/>
          <p:cNvSpPr>
            <a:spLocks noGrp="1"/>
          </p:cNvSpPr>
          <p:nvPr>
            <p:ph type="body" sz="quarter" idx="15"/>
          </p:nvPr>
        </p:nvSpPr>
        <p:spPr>
          <a:xfrm>
            <a:off x="714589" y="2400669"/>
            <a:ext cx="21334300" cy="9948735"/>
          </a:xfrm>
        </p:spPr>
        <p:txBody>
          <a:bodyPr/>
          <a:lstStyle/>
          <a:p>
            <a:pPr lvl="1"/>
            <a:r>
              <a:rPr lang="en-US" sz="3600" dirty="0">
                <a:solidFill>
                  <a:srgbClr val="000000"/>
                </a:solidFill>
                <a:latin typeface="system-ui"/>
                <a:cs typeface="Calibri" panose="020F0502020204030204" pitchFamily="34" charset="0"/>
              </a:rPr>
              <a:t>In the HTML5 introduced </a:t>
            </a:r>
            <a:r>
              <a:rPr lang="en-US" sz="3600" dirty="0" err="1">
                <a:solidFill>
                  <a:srgbClr val="000000"/>
                </a:solidFill>
                <a:latin typeface="system-ui"/>
                <a:cs typeface="Calibri" panose="020F0502020204030204" pitchFamily="34" charset="0"/>
              </a:rPr>
              <a:t>diferent</a:t>
            </a:r>
            <a:r>
              <a:rPr lang="en-US" sz="3600" dirty="0">
                <a:solidFill>
                  <a:srgbClr val="000000"/>
                </a:solidFill>
                <a:latin typeface="system-ui"/>
                <a:cs typeface="Calibri" panose="020F0502020204030204" pitchFamily="34" charset="0"/>
              </a:rPr>
              <a:t> "types" attributes. Let’s see the different values of ‘type’ attribute:</a:t>
            </a:r>
          </a:p>
          <a:p>
            <a:pPr lvl="1"/>
            <a:r>
              <a:rPr lang="en-US" sz="3600" b="1" dirty="0">
                <a:solidFill>
                  <a:srgbClr val="000000"/>
                </a:solidFill>
                <a:latin typeface="system-ui"/>
                <a:cs typeface="Calibri" panose="020F0502020204030204" pitchFamily="34" charset="0"/>
              </a:rPr>
              <a:t>Email Fields:</a:t>
            </a:r>
            <a:r>
              <a:rPr lang="en-US" sz="3600" dirty="0">
                <a:solidFill>
                  <a:srgbClr val="000000"/>
                </a:solidFill>
                <a:latin typeface="system-ui"/>
                <a:cs typeface="Calibri" panose="020F0502020204030204" pitchFamily="34" charset="0"/>
              </a:rPr>
              <a:t> This HTML input type is specifically used to validate the email address entered by the user. </a:t>
            </a:r>
            <a:br>
              <a:rPr lang="en-US" sz="3600" dirty="0">
                <a:solidFill>
                  <a:srgbClr val="000000"/>
                </a:solidFill>
                <a:latin typeface="system-ui"/>
                <a:cs typeface="Calibri" panose="020F0502020204030204" pitchFamily="34" charset="0"/>
              </a:rPr>
            </a:br>
            <a:r>
              <a:rPr lang="en-IN" sz="3600" b="0" i="0" dirty="0">
                <a:effectLst/>
                <a:latin typeface="Menlo"/>
              </a:rPr>
              <a:t>&lt;input type=email&gt;</a:t>
            </a:r>
            <a:br>
              <a:rPr lang="en-IN" sz="3600" b="0" i="0" dirty="0">
                <a:effectLst/>
                <a:latin typeface="Menlo"/>
              </a:rPr>
            </a:br>
            <a:endParaRPr lang="en-IN" sz="3600" b="0" i="0" dirty="0">
              <a:effectLst/>
              <a:latin typeface="Menlo"/>
            </a:endParaRPr>
          </a:p>
          <a:p>
            <a:pPr lvl="1"/>
            <a:r>
              <a:rPr lang="en-US" sz="3600" b="1" dirty="0">
                <a:solidFill>
                  <a:srgbClr val="000000"/>
                </a:solidFill>
                <a:latin typeface="system-ui"/>
                <a:cs typeface="Calibri" panose="020F0502020204030204" pitchFamily="34" charset="0"/>
              </a:rPr>
              <a:t>Number Fields: </a:t>
            </a:r>
            <a:r>
              <a:rPr lang="en-US" sz="3600" dirty="0">
                <a:solidFill>
                  <a:srgbClr val="000000"/>
                </a:solidFill>
                <a:latin typeface="system-ui"/>
                <a:cs typeface="Calibri" panose="020F0502020204030204" pitchFamily="34" charset="0"/>
              </a:rPr>
              <a:t>The value "number" will create an input field to enter only numbers, if you enter alphabets or symbols or anything other than numbers, it will show an error, however decimal points numbers are allowed. </a:t>
            </a:r>
            <a:br>
              <a:rPr lang="en-US" sz="3600" dirty="0">
                <a:solidFill>
                  <a:srgbClr val="000000"/>
                </a:solidFill>
                <a:latin typeface="system-ui"/>
                <a:cs typeface="Calibri" panose="020F0502020204030204" pitchFamily="34" charset="0"/>
              </a:rPr>
            </a:br>
            <a:r>
              <a:rPr lang="en-US" sz="3600" dirty="0">
                <a:solidFill>
                  <a:srgbClr val="000000"/>
                </a:solidFill>
                <a:latin typeface="system-ui"/>
                <a:cs typeface="Calibri" panose="020F0502020204030204" pitchFamily="34" charset="0"/>
              </a:rPr>
              <a:t>Syntax:&lt;input type=number&gt;</a:t>
            </a:r>
            <a:br>
              <a:rPr lang="en-US" sz="3600" dirty="0">
                <a:solidFill>
                  <a:srgbClr val="000000"/>
                </a:solidFill>
                <a:latin typeface="system-ui"/>
                <a:cs typeface="Calibri" panose="020F0502020204030204" pitchFamily="34" charset="0"/>
              </a:rPr>
            </a:br>
            <a:endParaRPr lang="en-US" sz="3600" dirty="0">
              <a:solidFill>
                <a:srgbClr val="000000"/>
              </a:solidFill>
              <a:latin typeface="system-ui"/>
              <a:cs typeface="Calibri" panose="020F0502020204030204" pitchFamily="34" charset="0"/>
            </a:endParaRPr>
          </a:p>
          <a:p>
            <a:pPr lvl="1"/>
            <a:r>
              <a:rPr lang="en-US" sz="3600" b="1" dirty="0">
                <a:solidFill>
                  <a:srgbClr val="000000"/>
                </a:solidFill>
                <a:latin typeface="system-ui"/>
                <a:cs typeface="Calibri" panose="020F0502020204030204" pitchFamily="34" charset="0"/>
              </a:rPr>
              <a:t>Search Fields: </a:t>
            </a:r>
            <a:r>
              <a:rPr lang="en-US" sz="3600" dirty="0">
                <a:solidFill>
                  <a:srgbClr val="000000"/>
                </a:solidFill>
                <a:latin typeface="system-ui"/>
                <a:cs typeface="Calibri" panose="020F0502020204030204" pitchFamily="34" charset="0"/>
              </a:rPr>
              <a:t>It is used to create a search box. You can even add placeholder in the search box by using the ‘placeholder’ attribute. </a:t>
            </a:r>
            <a:br>
              <a:rPr lang="en-US" sz="3600" dirty="0">
                <a:solidFill>
                  <a:srgbClr val="000000"/>
                </a:solidFill>
                <a:latin typeface="system-ui"/>
                <a:cs typeface="Calibri" panose="020F0502020204030204" pitchFamily="34" charset="0"/>
              </a:rPr>
            </a:br>
            <a:r>
              <a:rPr lang="en-US" sz="3600" dirty="0">
                <a:solidFill>
                  <a:srgbClr val="000000"/>
                </a:solidFill>
                <a:latin typeface="system-ui"/>
                <a:cs typeface="Calibri" panose="020F0502020204030204" pitchFamily="34" charset="0"/>
              </a:rPr>
              <a:t>Syntax: &lt;input type="search"&gt;</a:t>
            </a:r>
            <a:br>
              <a:rPr lang="en-US" sz="3600" dirty="0">
                <a:solidFill>
                  <a:srgbClr val="000000"/>
                </a:solidFill>
                <a:latin typeface="system-ui"/>
                <a:cs typeface="Calibri" panose="020F0502020204030204" pitchFamily="34" charset="0"/>
              </a:rPr>
            </a:br>
            <a:endParaRPr lang="en-US" sz="3600" dirty="0">
              <a:solidFill>
                <a:srgbClr val="000000"/>
              </a:solidFill>
              <a:latin typeface="system-ui"/>
              <a:cs typeface="Calibri" panose="020F0502020204030204" pitchFamily="34" charset="0"/>
            </a:endParaRPr>
          </a:p>
          <a:p>
            <a:pPr lvl="1"/>
            <a:r>
              <a:rPr lang="en-US" sz="3600" b="1" dirty="0">
                <a:solidFill>
                  <a:srgbClr val="000000"/>
                </a:solidFill>
                <a:latin typeface="system-ui"/>
                <a:cs typeface="Calibri" panose="020F0502020204030204" pitchFamily="34" charset="0"/>
              </a:rPr>
              <a:t>URL Fields: </a:t>
            </a:r>
            <a:r>
              <a:rPr lang="en-US" sz="3600" dirty="0">
                <a:solidFill>
                  <a:srgbClr val="000000"/>
                </a:solidFill>
                <a:latin typeface="system-ui"/>
                <a:cs typeface="Calibri" panose="020F0502020204030204" pitchFamily="34" charset="0"/>
              </a:rPr>
              <a:t>Specifically used to enter a URL. </a:t>
            </a:r>
            <a:br>
              <a:rPr lang="en-US" sz="3600" dirty="0">
                <a:solidFill>
                  <a:srgbClr val="000000"/>
                </a:solidFill>
                <a:latin typeface="system-ui"/>
                <a:cs typeface="Calibri" panose="020F0502020204030204" pitchFamily="34" charset="0"/>
              </a:rPr>
            </a:br>
            <a:r>
              <a:rPr lang="en-US" sz="3600" dirty="0">
                <a:solidFill>
                  <a:srgbClr val="000000"/>
                </a:solidFill>
                <a:latin typeface="system-ui"/>
                <a:cs typeface="Calibri" panose="020F0502020204030204" pitchFamily="34" charset="0"/>
              </a:rPr>
              <a:t>Syntax: &lt;input type="</a:t>
            </a:r>
            <a:r>
              <a:rPr lang="en-US" sz="3600" dirty="0" err="1">
                <a:solidFill>
                  <a:srgbClr val="000000"/>
                </a:solidFill>
                <a:latin typeface="system-ui"/>
                <a:cs typeface="Calibri" panose="020F0502020204030204" pitchFamily="34" charset="0"/>
              </a:rPr>
              <a:t>url</a:t>
            </a:r>
            <a:r>
              <a:rPr lang="en-US" sz="3600" dirty="0">
                <a:solidFill>
                  <a:srgbClr val="000000"/>
                </a:solidFill>
                <a:latin typeface="system-ui"/>
                <a:cs typeface="Calibri" panose="020F0502020204030204" pitchFamily="34" charset="0"/>
              </a:rPr>
              <a:t>"&gt;</a:t>
            </a:r>
          </a:p>
          <a:p>
            <a:pPr lvl="1"/>
            <a:endParaRPr lang="en-US" sz="3600" dirty="0">
              <a:solidFill>
                <a:srgbClr val="000000"/>
              </a:solidFill>
              <a:latin typeface="system-ui"/>
              <a:cs typeface="Calibri" panose="020F0502020204030204" pitchFamily="34" charset="0"/>
            </a:endParaRPr>
          </a:p>
          <a:p>
            <a:pPr lvl="1"/>
            <a:r>
              <a:rPr lang="en-US" sz="3600" b="1" dirty="0">
                <a:solidFill>
                  <a:srgbClr val="000000"/>
                </a:solidFill>
                <a:latin typeface="system-ui"/>
                <a:cs typeface="Calibri" panose="020F0502020204030204" pitchFamily="34" charset="0"/>
              </a:rPr>
              <a:t>Telephone Number Fields: </a:t>
            </a:r>
            <a:r>
              <a:rPr lang="en-US" sz="3600" dirty="0">
                <a:solidFill>
                  <a:srgbClr val="000000"/>
                </a:solidFill>
                <a:latin typeface="system-ui"/>
                <a:cs typeface="Calibri" panose="020F0502020204030204" pitchFamily="34" charset="0"/>
              </a:rPr>
              <a:t>It is a special HTML input type field to enter phone numbers only. </a:t>
            </a:r>
            <a:br>
              <a:rPr lang="en-US" sz="3600" dirty="0">
                <a:solidFill>
                  <a:srgbClr val="000000"/>
                </a:solidFill>
                <a:latin typeface="system-ui"/>
                <a:cs typeface="Calibri" panose="020F0502020204030204" pitchFamily="34" charset="0"/>
              </a:rPr>
            </a:br>
            <a:r>
              <a:rPr lang="en-US" sz="3600" dirty="0">
                <a:solidFill>
                  <a:srgbClr val="000000"/>
                </a:solidFill>
                <a:latin typeface="system-ui"/>
                <a:cs typeface="Calibri" panose="020F0502020204030204" pitchFamily="34" charset="0"/>
              </a:rPr>
              <a:t>Syntax:&lt;input type="</a:t>
            </a:r>
            <a:r>
              <a:rPr lang="en-US" sz="3600" dirty="0" err="1">
                <a:solidFill>
                  <a:srgbClr val="000000"/>
                </a:solidFill>
                <a:latin typeface="system-ui"/>
                <a:cs typeface="Calibri" panose="020F0502020204030204" pitchFamily="34" charset="0"/>
              </a:rPr>
              <a:t>tel</a:t>
            </a:r>
            <a:r>
              <a:rPr lang="en-US" sz="3600" dirty="0">
                <a:solidFill>
                  <a:srgbClr val="000000"/>
                </a:solidFill>
                <a:latin typeface="system-ui"/>
                <a:cs typeface="Calibri" panose="020F0502020204030204" pitchFamily="34" charset="0"/>
              </a:rPr>
              <a:t>"&gt;</a:t>
            </a:r>
          </a:p>
        </p:txBody>
      </p:sp>
      <p:sp>
        <p:nvSpPr>
          <p:cNvPr id="5" name="Rectangle 1">
            <a:extLst>
              <a:ext uri="{FF2B5EF4-FFF2-40B4-BE49-F238E27FC236}">
                <a16:creationId xmlns:a16="http://schemas.microsoft.com/office/drawing/2014/main" id="{DF463A02-907B-4EE4-918D-5E6F8FC9CEFF}"/>
              </a:ext>
            </a:extLst>
          </p:cNvPr>
          <p:cNvSpPr>
            <a:spLocks noChangeArrowheads="1"/>
          </p:cNvSpPr>
          <p:nvPr/>
        </p:nvSpPr>
        <p:spPr bwMode="auto">
          <a:xfrm>
            <a:off x="8640763" y="3629025"/>
            <a:ext cx="243855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32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HTML5 Input Types</a:t>
            </a:r>
          </a:p>
        </p:txBody>
      </p:sp>
      <p:sp>
        <p:nvSpPr>
          <p:cNvPr id="3" name="Text Placeholder 2"/>
          <p:cNvSpPr>
            <a:spLocks noGrp="1"/>
          </p:cNvSpPr>
          <p:nvPr>
            <p:ph type="body" sz="quarter" idx="15"/>
          </p:nvPr>
        </p:nvSpPr>
        <p:spPr>
          <a:xfrm>
            <a:off x="714589" y="2400669"/>
            <a:ext cx="21334300" cy="9948735"/>
          </a:xfrm>
        </p:spPr>
        <p:txBody>
          <a:bodyPr/>
          <a:lstStyle/>
          <a:p>
            <a:pPr lvl="1"/>
            <a:r>
              <a:rPr lang="en-US" sz="3600" b="1" dirty="0">
                <a:solidFill>
                  <a:srgbClr val="000000"/>
                </a:solidFill>
                <a:latin typeface="system-ui"/>
                <a:cs typeface="Calibri" panose="020F0502020204030204" pitchFamily="34" charset="0"/>
              </a:rPr>
              <a:t>Range Fields:</a:t>
            </a:r>
            <a:r>
              <a:rPr lang="en-US" sz="3600" dirty="0">
                <a:solidFill>
                  <a:srgbClr val="000000"/>
                </a:solidFill>
                <a:latin typeface="system-ui"/>
                <a:cs typeface="Calibri" panose="020F0502020204030204" pitchFamily="34" charset="0"/>
              </a:rPr>
              <a:t> It creates a slider to select a value in within a range of two values.</a:t>
            </a:r>
            <a:br>
              <a:rPr lang="en-US" sz="3600" dirty="0">
                <a:solidFill>
                  <a:srgbClr val="000000"/>
                </a:solidFill>
                <a:latin typeface="system-ui"/>
                <a:cs typeface="Calibri" panose="020F0502020204030204" pitchFamily="34" charset="0"/>
              </a:rPr>
            </a:br>
            <a:r>
              <a:rPr lang="en-US" sz="3600" dirty="0">
                <a:solidFill>
                  <a:srgbClr val="000000"/>
                </a:solidFill>
                <a:latin typeface="system-ui"/>
                <a:cs typeface="Calibri" panose="020F0502020204030204" pitchFamily="34" charset="0"/>
              </a:rPr>
              <a:t>Syntax: &lt;input type="range" min="0" max="10"&gt;</a:t>
            </a:r>
            <a:br>
              <a:rPr lang="en-IN" sz="3600" b="0" i="0" dirty="0">
                <a:effectLst/>
                <a:latin typeface="Menlo"/>
              </a:rPr>
            </a:br>
            <a:endParaRPr lang="en-IN" sz="3600" b="0" i="0" dirty="0">
              <a:effectLst/>
              <a:latin typeface="Menlo"/>
            </a:endParaRPr>
          </a:p>
          <a:p>
            <a:pPr lvl="1"/>
            <a:r>
              <a:rPr lang="en-US" sz="3600" b="1" dirty="0">
                <a:solidFill>
                  <a:srgbClr val="000000"/>
                </a:solidFill>
                <a:latin typeface="system-ui"/>
                <a:cs typeface="Calibri" panose="020F0502020204030204" pitchFamily="34" charset="0"/>
              </a:rPr>
              <a:t>Date Fields: </a:t>
            </a:r>
            <a:r>
              <a:rPr lang="en-US" sz="3600" dirty="0">
                <a:solidFill>
                  <a:srgbClr val="000000"/>
                </a:solidFill>
                <a:latin typeface="system-ui"/>
                <a:cs typeface="Calibri" panose="020F0502020204030204" pitchFamily="34" charset="0"/>
              </a:rPr>
              <a:t>This type is used to create an input area to enter date. You can manually enter the date or can select value from a graphical calendar. </a:t>
            </a:r>
            <a:br>
              <a:rPr lang="en-US" sz="3600" dirty="0">
                <a:solidFill>
                  <a:srgbClr val="000000"/>
                </a:solidFill>
                <a:latin typeface="system-ui"/>
                <a:cs typeface="Calibri" panose="020F0502020204030204" pitchFamily="34" charset="0"/>
              </a:rPr>
            </a:br>
            <a:r>
              <a:rPr lang="en-US" sz="3600" dirty="0">
                <a:solidFill>
                  <a:srgbClr val="000000"/>
                </a:solidFill>
                <a:latin typeface="system-ui"/>
                <a:cs typeface="Calibri" panose="020F0502020204030204" pitchFamily="34" charset="0"/>
              </a:rPr>
              <a:t>Syntax:&lt;input type="date"&gt;</a:t>
            </a:r>
            <a:br>
              <a:rPr lang="en-US" sz="3600" dirty="0">
                <a:solidFill>
                  <a:srgbClr val="000000"/>
                </a:solidFill>
                <a:latin typeface="system-ui"/>
                <a:cs typeface="Calibri" panose="020F0502020204030204" pitchFamily="34" charset="0"/>
              </a:rPr>
            </a:br>
            <a:endParaRPr lang="en-US" sz="3600" dirty="0">
              <a:solidFill>
                <a:srgbClr val="000000"/>
              </a:solidFill>
              <a:latin typeface="system-ui"/>
              <a:cs typeface="Calibri" panose="020F0502020204030204" pitchFamily="34" charset="0"/>
            </a:endParaRPr>
          </a:p>
          <a:p>
            <a:pPr lvl="1"/>
            <a:r>
              <a:rPr lang="en-US" sz="3600" b="1" dirty="0">
                <a:solidFill>
                  <a:srgbClr val="000000"/>
                </a:solidFill>
                <a:latin typeface="system-ui"/>
                <a:cs typeface="Calibri" panose="020F0502020204030204" pitchFamily="34" charset="0"/>
              </a:rPr>
              <a:t>Month Fields: </a:t>
            </a:r>
            <a:r>
              <a:rPr lang="en-US" sz="3600" dirty="0">
                <a:solidFill>
                  <a:srgbClr val="000000"/>
                </a:solidFill>
                <a:latin typeface="system-ui"/>
                <a:cs typeface="Calibri" panose="020F0502020204030204" pitchFamily="34" charset="0"/>
              </a:rPr>
              <a:t>It only provide options of Month and year. </a:t>
            </a:r>
            <a:br>
              <a:rPr lang="en-US" sz="3600" dirty="0">
                <a:solidFill>
                  <a:srgbClr val="000000"/>
                </a:solidFill>
                <a:latin typeface="system-ui"/>
                <a:cs typeface="Calibri" panose="020F0502020204030204" pitchFamily="34" charset="0"/>
              </a:rPr>
            </a:br>
            <a:r>
              <a:rPr lang="en-US" sz="3600" dirty="0">
                <a:solidFill>
                  <a:srgbClr val="000000"/>
                </a:solidFill>
                <a:latin typeface="system-ui"/>
                <a:cs typeface="Calibri" panose="020F0502020204030204" pitchFamily="34" charset="0"/>
              </a:rPr>
              <a:t>Syntax:&lt;input type="month"&gt;</a:t>
            </a:r>
            <a:br>
              <a:rPr lang="en-US" sz="3600" dirty="0">
                <a:solidFill>
                  <a:srgbClr val="000000"/>
                </a:solidFill>
                <a:latin typeface="system-ui"/>
                <a:cs typeface="Calibri" panose="020F0502020204030204" pitchFamily="34" charset="0"/>
              </a:rPr>
            </a:br>
            <a:endParaRPr lang="en-US" sz="3600" dirty="0">
              <a:solidFill>
                <a:srgbClr val="000000"/>
              </a:solidFill>
              <a:latin typeface="system-ui"/>
              <a:cs typeface="Calibri" panose="020F0502020204030204" pitchFamily="34" charset="0"/>
            </a:endParaRPr>
          </a:p>
          <a:p>
            <a:pPr lvl="1"/>
            <a:r>
              <a:rPr lang="en-US" sz="3600" b="1" dirty="0">
                <a:solidFill>
                  <a:srgbClr val="000000"/>
                </a:solidFill>
                <a:latin typeface="system-ui"/>
                <a:cs typeface="Calibri" panose="020F0502020204030204" pitchFamily="34" charset="0"/>
              </a:rPr>
              <a:t>Week Fields: </a:t>
            </a:r>
            <a:r>
              <a:rPr lang="en-US" sz="3600" dirty="0">
                <a:solidFill>
                  <a:srgbClr val="000000"/>
                </a:solidFill>
                <a:latin typeface="system-ui"/>
                <a:cs typeface="Calibri" panose="020F0502020204030204" pitchFamily="34" charset="0"/>
              </a:rPr>
              <a:t>Allows you to pick the week and year. </a:t>
            </a:r>
            <a:br>
              <a:rPr lang="en-US" sz="3600" dirty="0">
                <a:solidFill>
                  <a:srgbClr val="000000"/>
                </a:solidFill>
                <a:latin typeface="system-ui"/>
                <a:cs typeface="Calibri" panose="020F0502020204030204" pitchFamily="34" charset="0"/>
              </a:rPr>
            </a:br>
            <a:r>
              <a:rPr lang="en-US" sz="3600" dirty="0">
                <a:solidFill>
                  <a:srgbClr val="000000"/>
                </a:solidFill>
                <a:latin typeface="system-ui"/>
                <a:cs typeface="Calibri" panose="020F0502020204030204" pitchFamily="34" charset="0"/>
              </a:rPr>
              <a:t>Syntax:&lt;input type="week"&gt;</a:t>
            </a:r>
          </a:p>
          <a:p>
            <a:pPr lvl="1"/>
            <a:endParaRPr lang="en-US" sz="3600" dirty="0">
              <a:solidFill>
                <a:srgbClr val="000000"/>
              </a:solidFill>
              <a:latin typeface="system-ui"/>
              <a:cs typeface="Calibri" panose="020F0502020204030204" pitchFamily="34" charset="0"/>
            </a:endParaRPr>
          </a:p>
          <a:p>
            <a:pPr lvl="1"/>
            <a:r>
              <a:rPr lang="en-US" sz="3600" b="1" dirty="0">
                <a:solidFill>
                  <a:srgbClr val="000000"/>
                </a:solidFill>
                <a:latin typeface="system-ui"/>
                <a:cs typeface="Calibri" panose="020F0502020204030204" pitchFamily="34" charset="0"/>
              </a:rPr>
              <a:t>Time Fields: </a:t>
            </a:r>
            <a:r>
              <a:rPr lang="en-US" sz="3600" dirty="0">
                <a:solidFill>
                  <a:srgbClr val="000000"/>
                </a:solidFill>
                <a:latin typeface="system-ui"/>
                <a:cs typeface="Calibri" panose="020F0502020204030204" pitchFamily="34" charset="0"/>
              </a:rPr>
              <a:t>Allows you to enter time of the day. It can be entered manually or by the help of a digital clock format.</a:t>
            </a:r>
            <a:br>
              <a:rPr lang="en-US" sz="3600" dirty="0">
                <a:solidFill>
                  <a:srgbClr val="000000"/>
                </a:solidFill>
                <a:latin typeface="system-ui"/>
                <a:cs typeface="Calibri" panose="020F0502020204030204" pitchFamily="34" charset="0"/>
              </a:rPr>
            </a:br>
            <a:r>
              <a:rPr lang="en-US" sz="3600" dirty="0">
                <a:solidFill>
                  <a:srgbClr val="000000"/>
                </a:solidFill>
                <a:latin typeface="system-ui"/>
                <a:cs typeface="Calibri" panose="020F0502020204030204" pitchFamily="34" charset="0"/>
              </a:rPr>
              <a:t> Syntax:&lt;input type="time"&gt;</a:t>
            </a:r>
          </a:p>
        </p:txBody>
      </p:sp>
      <p:sp>
        <p:nvSpPr>
          <p:cNvPr id="5" name="Rectangle 1">
            <a:extLst>
              <a:ext uri="{FF2B5EF4-FFF2-40B4-BE49-F238E27FC236}">
                <a16:creationId xmlns:a16="http://schemas.microsoft.com/office/drawing/2014/main" id="{DF463A02-907B-4EE4-918D-5E6F8FC9CEFF}"/>
              </a:ext>
            </a:extLst>
          </p:cNvPr>
          <p:cNvSpPr>
            <a:spLocks noChangeArrowheads="1"/>
          </p:cNvSpPr>
          <p:nvPr/>
        </p:nvSpPr>
        <p:spPr bwMode="auto">
          <a:xfrm>
            <a:off x="8640763" y="3629025"/>
            <a:ext cx="243855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452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HTML5 Input Types</a:t>
            </a:r>
          </a:p>
        </p:txBody>
      </p:sp>
      <p:sp>
        <p:nvSpPr>
          <p:cNvPr id="3" name="Text Placeholder 2"/>
          <p:cNvSpPr>
            <a:spLocks noGrp="1"/>
          </p:cNvSpPr>
          <p:nvPr>
            <p:ph type="body" sz="quarter" idx="15"/>
          </p:nvPr>
        </p:nvSpPr>
        <p:spPr>
          <a:xfrm>
            <a:off x="714589" y="2400669"/>
            <a:ext cx="21334300" cy="9948735"/>
          </a:xfrm>
        </p:spPr>
        <p:txBody>
          <a:bodyPr/>
          <a:lstStyle/>
          <a:p>
            <a:pPr lvl="1"/>
            <a:r>
              <a:rPr lang="en-US" sz="3600" b="1" dirty="0" err="1">
                <a:solidFill>
                  <a:srgbClr val="000000"/>
                </a:solidFill>
                <a:latin typeface="system-ui"/>
                <a:cs typeface="Calibri" panose="020F0502020204030204" pitchFamily="34" charset="0"/>
              </a:rPr>
              <a:t>DateTime</a:t>
            </a:r>
            <a:r>
              <a:rPr lang="en-US" sz="3600" b="1" dirty="0">
                <a:solidFill>
                  <a:srgbClr val="000000"/>
                </a:solidFill>
                <a:latin typeface="system-ui"/>
                <a:cs typeface="Calibri" panose="020F0502020204030204" pitchFamily="34" charset="0"/>
              </a:rPr>
              <a:t> Fields:</a:t>
            </a:r>
            <a:r>
              <a:rPr lang="en-US" sz="3600" dirty="0">
                <a:solidFill>
                  <a:srgbClr val="000000"/>
                </a:solidFill>
                <a:latin typeface="system-ui"/>
                <a:cs typeface="Calibri" panose="020F0502020204030204" pitchFamily="34" charset="0"/>
              </a:rPr>
              <a:t> Enter Date and time together in a single input field. </a:t>
            </a:r>
            <a:br>
              <a:rPr lang="en-US" sz="3600" dirty="0">
                <a:solidFill>
                  <a:srgbClr val="000000"/>
                </a:solidFill>
                <a:latin typeface="system-ui"/>
                <a:cs typeface="Calibri" panose="020F0502020204030204" pitchFamily="34" charset="0"/>
              </a:rPr>
            </a:br>
            <a:r>
              <a:rPr lang="en-US" sz="3600" dirty="0">
                <a:solidFill>
                  <a:srgbClr val="000000"/>
                </a:solidFill>
                <a:latin typeface="system-ui"/>
                <a:cs typeface="Calibri" panose="020F0502020204030204" pitchFamily="34" charset="0"/>
              </a:rPr>
              <a:t>Syntax:&lt;input type="datetime-local"&gt;</a:t>
            </a:r>
            <a:br>
              <a:rPr lang="en-IN" sz="3600" b="0" i="0" dirty="0">
                <a:effectLst/>
                <a:latin typeface="Menlo"/>
              </a:rPr>
            </a:br>
            <a:endParaRPr lang="en-IN" sz="3600" b="0" i="0" dirty="0">
              <a:effectLst/>
              <a:latin typeface="Menlo"/>
            </a:endParaRPr>
          </a:p>
          <a:p>
            <a:pPr lvl="1"/>
            <a:r>
              <a:rPr lang="en-US" sz="3600" b="1" dirty="0">
                <a:solidFill>
                  <a:srgbClr val="000000"/>
                </a:solidFill>
                <a:latin typeface="system-ui"/>
                <a:cs typeface="Calibri" panose="020F0502020204030204" pitchFamily="34" charset="0"/>
              </a:rPr>
              <a:t>Color Fields: </a:t>
            </a:r>
            <a:r>
              <a:rPr lang="en-US" sz="3600" dirty="0">
                <a:solidFill>
                  <a:srgbClr val="000000"/>
                </a:solidFill>
                <a:latin typeface="system-ui"/>
                <a:cs typeface="Calibri" panose="020F0502020204030204" pitchFamily="34" charset="0"/>
              </a:rPr>
              <a:t>If you want to enter any RGB color information on the database then use this input type. Syntax:&lt;input type="color"&gt;</a:t>
            </a:r>
            <a:br>
              <a:rPr lang="en-US" sz="3600" dirty="0">
                <a:solidFill>
                  <a:srgbClr val="000000"/>
                </a:solidFill>
                <a:latin typeface="system-ui"/>
                <a:cs typeface="Calibri" panose="020F0502020204030204" pitchFamily="34" charset="0"/>
              </a:rPr>
            </a:br>
            <a:endParaRPr lang="en-US" sz="3600" dirty="0">
              <a:solidFill>
                <a:srgbClr val="000000"/>
              </a:solidFill>
              <a:latin typeface="system-ui"/>
              <a:cs typeface="Calibri" panose="020F0502020204030204" pitchFamily="34" charset="0"/>
            </a:endParaRPr>
          </a:p>
        </p:txBody>
      </p:sp>
      <p:sp>
        <p:nvSpPr>
          <p:cNvPr id="5" name="Rectangle 1">
            <a:extLst>
              <a:ext uri="{FF2B5EF4-FFF2-40B4-BE49-F238E27FC236}">
                <a16:creationId xmlns:a16="http://schemas.microsoft.com/office/drawing/2014/main" id="{DF463A02-907B-4EE4-918D-5E6F8FC9CEFF}"/>
              </a:ext>
            </a:extLst>
          </p:cNvPr>
          <p:cNvSpPr>
            <a:spLocks noChangeArrowheads="1"/>
          </p:cNvSpPr>
          <p:nvPr/>
        </p:nvSpPr>
        <p:spPr bwMode="auto">
          <a:xfrm>
            <a:off x="8640763" y="3629025"/>
            <a:ext cx="243855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108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Form Input Restrictions</a:t>
            </a:r>
          </a:p>
        </p:txBody>
      </p:sp>
      <p:sp>
        <p:nvSpPr>
          <p:cNvPr id="3" name="Text Placeholder 2"/>
          <p:cNvSpPr>
            <a:spLocks noGrp="1"/>
          </p:cNvSpPr>
          <p:nvPr>
            <p:ph type="body" sz="quarter" idx="15"/>
          </p:nvPr>
        </p:nvSpPr>
        <p:spPr>
          <a:xfrm>
            <a:off x="714589" y="2400669"/>
            <a:ext cx="21334300" cy="9948735"/>
          </a:xfrm>
        </p:spPr>
        <p:txBody>
          <a:bodyPr/>
          <a:lstStyle/>
          <a:p>
            <a:pPr lvl="1"/>
            <a:r>
              <a:rPr lang="en-US" sz="3600" dirty="0">
                <a:solidFill>
                  <a:srgbClr val="000000"/>
                </a:solidFill>
                <a:latin typeface="system-ui"/>
                <a:cs typeface="Calibri" panose="020F0502020204030204" pitchFamily="34" charset="0"/>
              </a:rPr>
              <a:t>Here is a list of some common input restrictions</a:t>
            </a:r>
          </a:p>
        </p:txBody>
      </p:sp>
      <p:graphicFrame>
        <p:nvGraphicFramePr>
          <p:cNvPr id="4" name="Table 3">
            <a:extLst>
              <a:ext uri="{FF2B5EF4-FFF2-40B4-BE49-F238E27FC236}">
                <a16:creationId xmlns:a16="http://schemas.microsoft.com/office/drawing/2014/main" id="{395CDDFF-AF10-484B-83B8-53E00FC21544}"/>
              </a:ext>
            </a:extLst>
          </p:cNvPr>
          <p:cNvGraphicFramePr>
            <a:graphicFrameLocks noGrp="1"/>
          </p:cNvGraphicFramePr>
          <p:nvPr/>
        </p:nvGraphicFramePr>
        <p:xfrm>
          <a:off x="1751634" y="3393409"/>
          <a:ext cx="14941659" cy="9539062"/>
        </p:xfrm>
        <a:graphic>
          <a:graphicData uri="http://schemas.openxmlformats.org/drawingml/2006/table">
            <a:tbl>
              <a:tblPr/>
              <a:tblGrid>
                <a:gridCol w="2241192">
                  <a:extLst>
                    <a:ext uri="{9D8B030D-6E8A-4147-A177-3AD203B41FA5}">
                      <a16:colId xmlns:a16="http://schemas.microsoft.com/office/drawing/2014/main" val="3604949236"/>
                    </a:ext>
                  </a:extLst>
                </a:gridCol>
                <a:gridCol w="2241192">
                  <a:extLst>
                    <a:ext uri="{9D8B030D-6E8A-4147-A177-3AD203B41FA5}">
                      <a16:colId xmlns:a16="http://schemas.microsoft.com/office/drawing/2014/main" val="2413894317"/>
                    </a:ext>
                  </a:extLst>
                </a:gridCol>
                <a:gridCol w="10459275">
                  <a:extLst>
                    <a:ext uri="{9D8B030D-6E8A-4147-A177-3AD203B41FA5}">
                      <a16:colId xmlns:a16="http://schemas.microsoft.com/office/drawing/2014/main" val="61852610"/>
                    </a:ext>
                  </a:extLst>
                </a:gridCol>
              </a:tblGrid>
              <a:tr h="791297">
                <a:tc>
                  <a:txBody>
                    <a:bodyPr/>
                    <a:lstStyle/>
                    <a:p>
                      <a:pPr algn="l" fontAlgn="b"/>
                      <a:r>
                        <a:rPr lang="en-IN" sz="3200">
                          <a:effectLst/>
                        </a:rPr>
                        <a:t>Attribute</a:t>
                      </a:r>
                    </a:p>
                  </a:txBody>
                  <a:tcPr marL="47101" marR="47101" marT="47101" marB="47101"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9012B8"/>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3200">
                          <a:effectLst/>
                        </a:rPr>
                        <a:t>New</a:t>
                      </a:r>
                    </a:p>
                  </a:txBody>
                  <a:tcPr marL="47101" marR="47101" marT="47101" marB="47101"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14B8"/>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3200">
                          <a:effectLst/>
                        </a:rPr>
                        <a:t>Description</a:t>
                      </a:r>
                    </a:p>
                  </a:txBody>
                  <a:tcPr marL="47101" marR="47101" marT="47101" marB="47101"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14B8"/>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387437838"/>
                  </a:ext>
                </a:extLst>
              </a:tr>
              <a:tr h="791297">
                <a:tc>
                  <a:txBody>
                    <a:bodyPr/>
                    <a:lstStyle/>
                    <a:p>
                      <a:pPr fontAlgn="t"/>
                      <a:r>
                        <a:rPr lang="en-IN" sz="3200">
                          <a:effectLst/>
                        </a:rPr>
                        <a:t>disabled</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3200">
                        <a:effectLst/>
                      </a:endParaRP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200">
                          <a:effectLst/>
                        </a:rPr>
                        <a:t>It specifies to disabled the input field.</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6959460"/>
                  </a:ext>
                </a:extLst>
              </a:tr>
              <a:tr h="791297">
                <a:tc>
                  <a:txBody>
                    <a:bodyPr/>
                    <a:lstStyle/>
                    <a:p>
                      <a:pPr fontAlgn="t"/>
                      <a:r>
                        <a:rPr lang="en-IN" sz="3200">
                          <a:effectLst/>
                        </a:rPr>
                        <a:t>max</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3200">
                        <a:effectLst/>
                      </a:endParaRP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200">
                          <a:effectLst/>
                        </a:rPr>
                        <a:t>It specifies maximum value for an input field.</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42189188"/>
                  </a:ext>
                </a:extLst>
              </a:tr>
              <a:tr h="791297">
                <a:tc>
                  <a:txBody>
                    <a:bodyPr/>
                    <a:lstStyle/>
                    <a:p>
                      <a:pPr fontAlgn="t"/>
                      <a:r>
                        <a:rPr lang="en-IN" sz="3200">
                          <a:effectLst/>
                        </a:rPr>
                        <a:t>maxlength</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3200">
                        <a:effectLst/>
                      </a:endParaRP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200">
                          <a:effectLst/>
                        </a:rPr>
                        <a:t>It specifies the maximum number of character for an input field.</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01844688"/>
                  </a:ext>
                </a:extLst>
              </a:tr>
              <a:tr h="791297">
                <a:tc>
                  <a:txBody>
                    <a:bodyPr/>
                    <a:lstStyle/>
                    <a:p>
                      <a:pPr fontAlgn="t"/>
                      <a:r>
                        <a:rPr lang="en-IN" sz="3200">
                          <a:effectLst/>
                        </a:rPr>
                        <a:t>min</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3200">
                        <a:effectLst/>
                      </a:endParaRP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200" dirty="0">
                          <a:effectLst/>
                        </a:rPr>
                        <a:t>It specifies the minimum value for an input field.</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10418897"/>
                  </a:ext>
                </a:extLst>
              </a:tr>
              <a:tr h="791297">
                <a:tc>
                  <a:txBody>
                    <a:bodyPr/>
                    <a:lstStyle/>
                    <a:p>
                      <a:pPr fontAlgn="t"/>
                      <a:r>
                        <a:rPr lang="en-IN" sz="3200">
                          <a:effectLst/>
                        </a:rPr>
                        <a:t>pattern</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3200">
                        <a:effectLst/>
                      </a:endParaRP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200" dirty="0">
                          <a:effectLst/>
                        </a:rPr>
                        <a:t>It specifies a regular expression to check the input value against.</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93234870"/>
                  </a:ext>
                </a:extLst>
              </a:tr>
              <a:tr h="791297">
                <a:tc>
                  <a:txBody>
                    <a:bodyPr/>
                    <a:lstStyle/>
                    <a:p>
                      <a:pPr fontAlgn="t"/>
                      <a:r>
                        <a:rPr lang="en-IN" sz="3200">
                          <a:effectLst/>
                        </a:rPr>
                        <a:t>readonly</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3200">
                        <a:effectLst/>
                      </a:endParaRP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200">
                          <a:effectLst/>
                        </a:rPr>
                        <a:t>It specifies that an input field is read only that cannot be changed.</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35761489"/>
                  </a:ext>
                </a:extLst>
              </a:tr>
              <a:tr h="791297">
                <a:tc>
                  <a:txBody>
                    <a:bodyPr/>
                    <a:lstStyle/>
                    <a:p>
                      <a:pPr fontAlgn="t"/>
                      <a:r>
                        <a:rPr lang="en-IN" sz="3200">
                          <a:effectLst/>
                        </a:rPr>
                        <a:t>required</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3200">
                        <a:effectLst/>
                      </a:endParaRP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200">
                          <a:effectLst/>
                        </a:rPr>
                        <a:t>It specifies that an input field is require.</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53541316"/>
                  </a:ext>
                </a:extLst>
              </a:tr>
              <a:tr h="791297">
                <a:tc>
                  <a:txBody>
                    <a:bodyPr/>
                    <a:lstStyle/>
                    <a:p>
                      <a:pPr fontAlgn="t"/>
                      <a:r>
                        <a:rPr lang="en-IN" sz="3200">
                          <a:effectLst/>
                        </a:rPr>
                        <a:t>size</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3200">
                        <a:effectLst/>
                      </a:endParaRP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200">
                          <a:effectLst/>
                        </a:rPr>
                        <a:t>It specifies the width (in characters) of an input field.</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72973036"/>
                  </a:ext>
                </a:extLst>
              </a:tr>
              <a:tr h="791297">
                <a:tc>
                  <a:txBody>
                    <a:bodyPr/>
                    <a:lstStyle/>
                    <a:p>
                      <a:pPr fontAlgn="t"/>
                      <a:r>
                        <a:rPr lang="en-IN" sz="3200">
                          <a:effectLst/>
                        </a:rPr>
                        <a:t>step</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3200">
                        <a:effectLst/>
                      </a:endParaRP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200">
                          <a:effectLst/>
                        </a:rPr>
                        <a:t>It specifies the legal number intervals for an input field.</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78824274"/>
                  </a:ext>
                </a:extLst>
              </a:tr>
              <a:tr h="791297">
                <a:tc>
                  <a:txBody>
                    <a:bodyPr/>
                    <a:lstStyle/>
                    <a:p>
                      <a:pPr fontAlgn="t"/>
                      <a:r>
                        <a:rPr lang="en-IN" sz="3200">
                          <a:effectLst/>
                        </a:rPr>
                        <a:t>value</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3200">
                        <a:effectLst/>
                      </a:endParaRP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200" dirty="0">
                          <a:effectLst/>
                        </a:rPr>
                        <a:t>It specifies the default value for an input field.</a:t>
                      </a:r>
                    </a:p>
                  </a:txBody>
                  <a:tcPr marL="47101" marR="47101" marT="47101" marB="471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1655567"/>
                  </a:ext>
                </a:extLst>
              </a:tr>
            </a:tbl>
          </a:graphicData>
        </a:graphic>
      </p:graphicFrame>
      <p:sp>
        <p:nvSpPr>
          <p:cNvPr id="5" name="Rectangle 1">
            <a:extLst>
              <a:ext uri="{FF2B5EF4-FFF2-40B4-BE49-F238E27FC236}">
                <a16:creationId xmlns:a16="http://schemas.microsoft.com/office/drawing/2014/main" id="{DF463A02-907B-4EE4-918D-5E6F8FC9CEFF}"/>
              </a:ext>
            </a:extLst>
          </p:cNvPr>
          <p:cNvSpPr>
            <a:spLocks noChangeArrowheads="1"/>
          </p:cNvSpPr>
          <p:nvPr/>
        </p:nvSpPr>
        <p:spPr bwMode="auto">
          <a:xfrm>
            <a:off x="8640763" y="3629025"/>
            <a:ext cx="243855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87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IN" sz="3600" dirty="0">
                <a:solidFill>
                  <a:schemeClr val="accent6">
                    <a:lumMod val="75000"/>
                    <a:lumOff val="25000"/>
                  </a:schemeClr>
                </a:solidFill>
              </a:rPr>
              <a:t>HTML Output Tag</a:t>
            </a:r>
          </a:p>
          <a:p>
            <a:pPr marL="571500" indent="-571500">
              <a:buFont typeface="Arial" panose="020B0604020202020204" pitchFamily="34" charset="0"/>
              <a:buChar char="•"/>
            </a:pPr>
            <a:r>
              <a:rPr lang="en-IN" sz="3600" dirty="0">
                <a:solidFill>
                  <a:schemeClr val="accent6">
                    <a:lumMod val="75000"/>
                    <a:lumOff val="25000"/>
                  </a:schemeClr>
                </a:solidFill>
              </a:rPr>
              <a:t>HTML Input Types</a:t>
            </a:r>
          </a:p>
          <a:p>
            <a:pPr marL="571500" indent="-571500">
              <a:buFont typeface="Arial" panose="020B0604020202020204" pitchFamily="34" charset="0"/>
              <a:buChar char="•"/>
            </a:pPr>
            <a:endParaRPr lang="en-IN" sz="3600" dirty="0">
              <a:solidFill>
                <a:schemeClr val="accent6">
                  <a:lumMod val="75000"/>
                  <a:lumOff val="25000"/>
                </a:schemeClr>
              </a:solidFill>
            </a:endParaRPr>
          </a:p>
        </p:txBody>
      </p:sp>
    </p:spTree>
    <p:extLst>
      <p:ext uri="{BB962C8B-B14F-4D97-AF65-F5344CB8AC3E}">
        <p14:creationId xmlns:p14="http://schemas.microsoft.com/office/powerpoint/2010/main" val="183085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HTML Output</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The &lt;output&gt; tag represents the result of a calculation.</a:t>
            </a:r>
            <a:endParaRPr lang="en-US" sz="3200" dirty="0">
              <a:solidFill>
                <a:srgbClr val="000000"/>
              </a:solidFill>
              <a:latin typeface="system-ui"/>
            </a:endParaRPr>
          </a:p>
          <a:p>
            <a:pPr marL="457200" indent="-457200" algn="l">
              <a:buFont typeface="Arial" panose="020B0604020202020204" pitchFamily="34" charset="0"/>
              <a:buChar char="•"/>
            </a:pPr>
            <a:r>
              <a:rPr lang="en-IN" sz="2800" b="0" i="0" dirty="0">
                <a:solidFill>
                  <a:srgbClr val="0000CD"/>
                </a:solidFill>
                <a:effectLst/>
                <a:latin typeface="system-ui"/>
              </a:rPr>
              <a:t>&lt;</a:t>
            </a:r>
            <a:r>
              <a:rPr lang="en-IN" sz="2800" b="0" i="0" dirty="0">
                <a:solidFill>
                  <a:srgbClr val="A52A2A"/>
                </a:solidFill>
                <a:effectLst/>
                <a:latin typeface="system-ui"/>
              </a:rPr>
              <a:t>form</a:t>
            </a:r>
            <a:r>
              <a:rPr lang="en-IN" sz="2800" b="0" i="0" dirty="0">
                <a:solidFill>
                  <a:srgbClr val="FF0000"/>
                </a:solidFill>
                <a:effectLst/>
                <a:latin typeface="system-ui"/>
              </a:rPr>
              <a:t> </a:t>
            </a:r>
            <a:r>
              <a:rPr lang="en-IN" sz="2800" b="0" i="0" dirty="0" err="1">
                <a:solidFill>
                  <a:srgbClr val="FF0000"/>
                </a:solidFill>
                <a:effectLst/>
                <a:latin typeface="system-ui"/>
              </a:rPr>
              <a:t>oninput</a:t>
            </a:r>
            <a:r>
              <a:rPr lang="en-IN" sz="2800" b="0" i="0" dirty="0">
                <a:solidFill>
                  <a:srgbClr val="0000CD"/>
                </a:solidFill>
                <a:effectLst/>
                <a:latin typeface="system-ui"/>
              </a:rPr>
              <a:t>="</a:t>
            </a:r>
            <a:r>
              <a:rPr lang="en-IN" sz="2800" b="0" i="0" dirty="0" err="1">
                <a:solidFill>
                  <a:srgbClr val="0000CD"/>
                </a:solidFill>
                <a:effectLst/>
                <a:latin typeface="system-ui"/>
              </a:rPr>
              <a:t>x.value</a:t>
            </a:r>
            <a:r>
              <a:rPr lang="en-IN" sz="2800" b="0" i="0" dirty="0">
                <a:solidFill>
                  <a:srgbClr val="0000CD"/>
                </a:solidFill>
                <a:effectLst/>
                <a:latin typeface="system-ui"/>
              </a:rPr>
              <a:t>=</a:t>
            </a:r>
            <a:r>
              <a:rPr lang="en-IN" sz="2800" b="0" i="0" dirty="0" err="1">
                <a:solidFill>
                  <a:srgbClr val="0000CD"/>
                </a:solidFill>
                <a:effectLst/>
                <a:latin typeface="system-ui"/>
              </a:rPr>
              <a:t>parseInt</a:t>
            </a:r>
            <a:r>
              <a:rPr lang="en-IN" sz="2800" b="0" i="0" dirty="0">
                <a:solidFill>
                  <a:srgbClr val="0000CD"/>
                </a:solidFill>
                <a:effectLst/>
                <a:latin typeface="system-ui"/>
              </a:rPr>
              <a:t>(</a:t>
            </a:r>
            <a:r>
              <a:rPr lang="en-IN" sz="2800" b="0" i="0" dirty="0" err="1">
                <a:solidFill>
                  <a:srgbClr val="0000CD"/>
                </a:solidFill>
                <a:effectLst/>
                <a:latin typeface="system-ui"/>
              </a:rPr>
              <a:t>a.value</a:t>
            </a:r>
            <a:r>
              <a:rPr lang="en-IN" sz="2800" b="0" i="0" dirty="0">
                <a:solidFill>
                  <a:srgbClr val="0000CD"/>
                </a:solidFill>
                <a:effectLst/>
                <a:latin typeface="system-ui"/>
              </a:rPr>
              <a:t>)+</a:t>
            </a:r>
            <a:r>
              <a:rPr lang="en-IN" sz="2800" b="0" i="0" dirty="0" err="1">
                <a:solidFill>
                  <a:srgbClr val="0000CD"/>
                </a:solidFill>
                <a:effectLst/>
                <a:latin typeface="system-ui"/>
              </a:rPr>
              <a:t>parseInt</a:t>
            </a:r>
            <a:r>
              <a:rPr lang="en-IN" sz="2800" b="0" i="0" dirty="0">
                <a:solidFill>
                  <a:srgbClr val="0000CD"/>
                </a:solidFill>
                <a:effectLst/>
                <a:latin typeface="system-ui"/>
              </a:rPr>
              <a:t>(</a:t>
            </a:r>
            <a:r>
              <a:rPr lang="en-IN" sz="2800" b="0" i="0" dirty="0" err="1">
                <a:solidFill>
                  <a:srgbClr val="0000CD"/>
                </a:solidFill>
                <a:effectLst/>
                <a:latin typeface="system-ui"/>
              </a:rPr>
              <a:t>b.value</a:t>
            </a:r>
            <a:r>
              <a:rPr lang="en-IN" sz="2800" b="0" i="0" dirty="0">
                <a:solidFill>
                  <a:srgbClr val="0000CD"/>
                </a:solidFill>
                <a:effectLst/>
                <a:latin typeface="system-ui"/>
              </a:rPr>
              <a:t>)"&gt;</a:t>
            </a:r>
            <a:r>
              <a:rPr lang="en-IN" sz="2800" b="0" i="0" dirty="0">
                <a:solidFill>
                  <a:srgbClr val="000000"/>
                </a:solidFill>
                <a:effectLst/>
                <a:latin typeface="system-ui"/>
              </a:rPr>
              <a:t>0</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input</a:t>
            </a:r>
            <a:r>
              <a:rPr lang="en-IN" sz="2800" b="0" i="0" dirty="0">
                <a:solidFill>
                  <a:srgbClr val="FF0000"/>
                </a:solidFill>
                <a:effectLst/>
                <a:latin typeface="system-ui"/>
              </a:rPr>
              <a:t> type</a:t>
            </a:r>
            <a:r>
              <a:rPr lang="en-IN" sz="2800" b="0" i="0" dirty="0">
                <a:solidFill>
                  <a:srgbClr val="0000CD"/>
                </a:solidFill>
                <a:effectLst/>
                <a:latin typeface="system-ui"/>
              </a:rPr>
              <a:t>="range"</a:t>
            </a:r>
            <a:r>
              <a:rPr lang="en-IN" sz="2800" b="0" i="0" dirty="0">
                <a:solidFill>
                  <a:srgbClr val="FF0000"/>
                </a:solidFill>
                <a:effectLst/>
                <a:latin typeface="system-ui"/>
              </a:rPr>
              <a:t> id</a:t>
            </a:r>
            <a:r>
              <a:rPr lang="en-IN" sz="2800" b="0" i="0" dirty="0">
                <a:solidFill>
                  <a:srgbClr val="0000CD"/>
                </a:solidFill>
                <a:effectLst/>
                <a:latin typeface="system-ui"/>
              </a:rPr>
              <a:t>="a"</a:t>
            </a:r>
            <a:r>
              <a:rPr lang="en-IN" sz="2800" b="0" i="0" dirty="0">
                <a:solidFill>
                  <a:srgbClr val="FF0000"/>
                </a:solidFill>
                <a:effectLst/>
                <a:latin typeface="system-ui"/>
              </a:rPr>
              <a:t> value</a:t>
            </a:r>
            <a:r>
              <a:rPr lang="en-IN" sz="2800" b="0" i="0" dirty="0">
                <a:solidFill>
                  <a:srgbClr val="0000CD"/>
                </a:solidFill>
                <a:effectLst/>
                <a:latin typeface="system-ui"/>
              </a:rPr>
              <a:t>="50"&gt;</a:t>
            </a:r>
            <a:r>
              <a:rPr lang="en-IN" sz="2800" b="0" i="0" dirty="0">
                <a:solidFill>
                  <a:srgbClr val="000000"/>
                </a:solidFill>
                <a:effectLst/>
                <a:latin typeface="system-ui"/>
              </a:rPr>
              <a:t>100</a:t>
            </a:r>
            <a:br>
              <a:rPr lang="en-IN" sz="2800" dirty="0"/>
            </a:br>
            <a:r>
              <a:rPr lang="en-IN" sz="2800" b="0" i="0" dirty="0">
                <a:solidFill>
                  <a:srgbClr val="000000"/>
                </a:solidFill>
                <a:effectLst/>
                <a:latin typeface="system-ui"/>
              </a:rPr>
              <a:t>+</a:t>
            </a:r>
            <a:r>
              <a:rPr lang="en-IN" sz="2800" b="0" i="0" dirty="0">
                <a:solidFill>
                  <a:srgbClr val="0000CD"/>
                </a:solidFill>
                <a:effectLst/>
                <a:latin typeface="system-ui"/>
              </a:rPr>
              <a:t>&lt;</a:t>
            </a:r>
            <a:r>
              <a:rPr lang="en-IN" sz="2800" b="0" i="0" dirty="0">
                <a:solidFill>
                  <a:srgbClr val="A52A2A"/>
                </a:solidFill>
                <a:effectLst/>
                <a:latin typeface="system-ui"/>
              </a:rPr>
              <a:t>input</a:t>
            </a:r>
            <a:r>
              <a:rPr lang="en-IN" sz="2800" b="0" i="0" dirty="0">
                <a:solidFill>
                  <a:srgbClr val="FF0000"/>
                </a:solidFill>
                <a:effectLst/>
                <a:latin typeface="system-ui"/>
              </a:rPr>
              <a:t> type</a:t>
            </a:r>
            <a:r>
              <a:rPr lang="en-IN" sz="2800" b="0" i="0" dirty="0">
                <a:solidFill>
                  <a:srgbClr val="0000CD"/>
                </a:solidFill>
                <a:effectLst/>
                <a:latin typeface="system-ui"/>
              </a:rPr>
              <a:t>="number"</a:t>
            </a:r>
            <a:r>
              <a:rPr lang="en-IN" sz="2800" b="0" i="0" dirty="0">
                <a:solidFill>
                  <a:srgbClr val="FF0000"/>
                </a:solidFill>
                <a:effectLst/>
                <a:latin typeface="system-ui"/>
              </a:rPr>
              <a:t> id</a:t>
            </a:r>
            <a:r>
              <a:rPr lang="en-IN" sz="2800" b="0" i="0" dirty="0">
                <a:solidFill>
                  <a:srgbClr val="0000CD"/>
                </a:solidFill>
                <a:effectLst/>
                <a:latin typeface="system-ui"/>
              </a:rPr>
              <a:t>="b"</a:t>
            </a:r>
            <a:r>
              <a:rPr lang="en-IN" sz="2800" b="0" i="0" dirty="0">
                <a:solidFill>
                  <a:srgbClr val="FF0000"/>
                </a:solidFill>
                <a:effectLst/>
                <a:latin typeface="system-ui"/>
              </a:rPr>
              <a:t> value</a:t>
            </a:r>
            <a:r>
              <a:rPr lang="en-IN" sz="2800" b="0" i="0" dirty="0">
                <a:solidFill>
                  <a:srgbClr val="0000CD"/>
                </a:solidFill>
                <a:effectLst/>
                <a:latin typeface="system-ui"/>
              </a:rPr>
              <a:t>="50"&gt;</a:t>
            </a:r>
            <a:br>
              <a:rPr lang="en-IN" sz="2800" dirty="0"/>
            </a:br>
            <a:r>
              <a:rPr lang="en-IN" sz="2800" b="0" i="0" dirty="0">
                <a:solidFill>
                  <a:srgbClr val="000000"/>
                </a:solidFill>
                <a:effectLst/>
                <a:latin typeface="system-ui"/>
              </a:rPr>
              <a:t>=</a:t>
            </a:r>
            <a:r>
              <a:rPr lang="en-IN" sz="2800" b="0" i="0" dirty="0">
                <a:solidFill>
                  <a:srgbClr val="0000CD"/>
                </a:solidFill>
                <a:effectLst/>
                <a:latin typeface="system-ui"/>
              </a:rPr>
              <a:t>&lt;</a:t>
            </a:r>
            <a:r>
              <a:rPr lang="en-IN" sz="2800" b="0" i="0" dirty="0">
                <a:solidFill>
                  <a:srgbClr val="A52A2A"/>
                </a:solidFill>
                <a:effectLst/>
                <a:latin typeface="system-ui"/>
              </a:rPr>
              <a:t>output</a:t>
            </a:r>
            <a:r>
              <a:rPr lang="en-IN" sz="2800" b="0" i="0" dirty="0">
                <a:solidFill>
                  <a:srgbClr val="FF0000"/>
                </a:solidFill>
                <a:effectLst/>
                <a:latin typeface="system-ui"/>
              </a:rPr>
              <a:t> name</a:t>
            </a:r>
            <a:r>
              <a:rPr lang="en-IN" sz="2800" b="0" i="0" dirty="0">
                <a:solidFill>
                  <a:srgbClr val="0000CD"/>
                </a:solidFill>
                <a:effectLst/>
                <a:latin typeface="system-ui"/>
              </a:rPr>
              <a:t>="x"</a:t>
            </a:r>
            <a:r>
              <a:rPr lang="en-IN" sz="2800" b="0" i="0" dirty="0">
                <a:solidFill>
                  <a:srgbClr val="FF0000"/>
                </a:solidFill>
                <a:effectLst/>
                <a:latin typeface="system-ui"/>
              </a:rPr>
              <a:t> for</a:t>
            </a:r>
            <a:r>
              <a:rPr lang="en-IN" sz="2800" b="0" i="0" dirty="0">
                <a:solidFill>
                  <a:srgbClr val="0000CD"/>
                </a:solidFill>
                <a:effectLst/>
                <a:latin typeface="system-ui"/>
              </a:rPr>
              <a:t>="a b"&gt;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/output</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/form</a:t>
            </a:r>
            <a:r>
              <a:rPr lang="en-IN" sz="2800" b="0" i="0" dirty="0">
                <a:solidFill>
                  <a:srgbClr val="0000CD"/>
                </a:solidFill>
                <a:effectLst/>
                <a:latin typeface="system-ui"/>
              </a:rPr>
              <a:t>&gt;</a:t>
            </a:r>
            <a:br>
              <a:rPr lang="en-US" sz="3200" dirty="0"/>
            </a:br>
            <a:br>
              <a:rPr lang="en-US" sz="3200" b="0" i="0" dirty="0">
                <a:solidFill>
                  <a:srgbClr val="000000"/>
                </a:solidFill>
                <a:effectLst/>
                <a:latin typeface="system-ui"/>
              </a:rPr>
            </a:br>
            <a:endParaRPr lang="en-US" sz="32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4818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a:t>
            </a:r>
            <a:r>
              <a:rPr lang="en-IN" sz="6000" dirty="0">
                <a:solidFill>
                  <a:srgbClr val="000000"/>
                </a:solidFill>
                <a:latin typeface="system-ui"/>
              </a:rPr>
              <a:t>Input Types</a:t>
            </a:r>
            <a:endParaRPr lang="en-IN"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The HTML input types element is used to create interactive controls for web-based forms to accept data from the user. Data can be entered by the user in various forms, like in alphabets, in digits or a combination of both like an email. These different kind of HTML input type elements in HTML defines the type of data a user would enter in the input field. </a:t>
            </a:r>
          </a:p>
          <a:p>
            <a:pPr marL="457200" indent="-457200" algn="l">
              <a:buFont typeface="Arial" panose="020B0604020202020204" pitchFamily="34" charset="0"/>
              <a:buChar char="•"/>
            </a:pPr>
            <a:r>
              <a:rPr lang="en-US" sz="3200" b="1" i="0" dirty="0">
                <a:solidFill>
                  <a:srgbClr val="000000"/>
                </a:solidFill>
                <a:effectLst/>
                <a:latin typeface="system-ui"/>
              </a:rPr>
              <a:t>HTML Input Type:</a:t>
            </a:r>
            <a:br>
              <a:rPr lang="en-US" sz="3200" b="0" i="0" dirty="0">
                <a:solidFill>
                  <a:srgbClr val="000000"/>
                </a:solidFill>
                <a:effectLst/>
                <a:latin typeface="system-ui"/>
              </a:rPr>
            </a:br>
            <a:br>
              <a:rPr lang="en-US" sz="3200" b="0" i="0" dirty="0">
                <a:solidFill>
                  <a:srgbClr val="000000"/>
                </a:solidFill>
                <a:effectLst/>
                <a:latin typeface="system-ui"/>
              </a:rPr>
            </a:br>
            <a:br>
              <a:rPr lang="en-US" sz="3200" b="0" i="0" dirty="0">
                <a:solidFill>
                  <a:srgbClr val="000000"/>
                </a:solidFill>
                <a:effectLst/>
                <a:latin typeface="system-ui"/>
              </a:rPr>
            </a:br>
            <a:endParaRPr lang="en-US" sz="3200" b="0" i="0" dirty="0">
              <a:solidFill>
                <a:srgbClr val="000000"/>
              </a:solidFill>
              <a:effectLst/>
              <a:latin typeface="system-ui"/>
            </a:endParaRPr>
          </a:p>
          <a:p>
            <a:pPr marL="1810784" lvl="2" indent="0">
              <a:buNone/>
            </a:pPr>
            <a:endParaRPr lang="en-US" sz="3600" dirty="0"/>
          </a:p>
        </p:txBody>
      </p:sp>
      <p:graphicFrame>
        <p:nvGraphicFramePr>
          <p:cNvPr id="4" name="Table 3">
            <a:extLst>
              <a:ext uri="{FF2B5EF4-FFF2-40B4-BE49-F238E27FC236}">
                <a16:creationId xmlns:a16="http://schemas.microsoft.com/office/drawing/2014/main" id="{9ED42CE6-69C8-44F5-A495-AF17865EE4B1}"/>
              </a:ext>
            </a:extLst>
          </p:cNvPr>
          <p:cNvGraphicFramePr>
            <a:graphicFrameLocks noGrp="1"/>
          </p:cNvGraphicFramePr>
          <p:nvPr>
            <p:extLst>
              <p:ext uri="{D42A27DB-BD31-4B8C-83A1-F6EECF244321}">
                <p14:modId xmlns:p14="http://schemas.microsoft.com/office/powerpoint/2010/main" val="2326682494"/>
              </p:ext>
            </p:extLst>
          </p:nvPr>
        </p:nvGraphicFramePr>
        <p:xfrm>
          <a:off x="1256579" y="5373629"/>
          <a:ext cx="20522280" cy="7435747"/>
        </p:xfrm>
        <a:graphic>
          <a:graphicData uri="http://schemas.openxmlformats.org/drawingml/2006/table">
            <a:tbl>
              <a:tblPr/>
              <a:tblGrid>
                <a:gridCol w="3621360">
                  <a:extLst>
                    <a:ext uri="{9D8B030D-6E8A-4147-A177-3AD203B41FA5}">
                      <a16:colId xmlns:a16="http://schemas.microsoft.com/office/drawing/2014/main" val="396894788"/>
                    </a:ext>
                  </a:extLst>
                </a:gridCol>
                <a:gridCol w="16900920">
                  <a:extLst>
                    <a:ext uri="{9D8B030D-6E8A-4147-A177-3AD203B41FA5}">
                      <a16:colId xmlns:a16="http://schemas.microsoft.com/office/drawing/2014/main" val="324444469"/>
                    </a:ext>
                  </a:extLst>
                </a:gridCol>
              </a:tblGrid>
              <a:tr h="700928">
                <a:tc>
                  <a:txBody>
                    <a:bodyPr/>
                    <a:lstStyle/>
                    <a:p>
                      <a:pPr algn="l" fontAlgn="b"/>
                      <a:r>
                        <a:rPr lang="en-IN" sz="3200">
                          <a:effectLst/>
                        </a:rPr>
                        <a:t>Type</a:t>
                      </a:r>
                    </a:p>
                  </a:txBody>
                  <a:tcPr marL="74908" marR="74908" marT="74908" marB="74908"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301076"/>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3200" dirty="0">
                          <a:effectLst/>
                        </a:rPr>
                        <a:t>Description</a:t>
                      </a:r>
                    </a:p>
                  </a:txBody>
                  <a:tcPr marL="74908" marR="74908" marT="74908" marB="74908"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300F76"/>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102574647"/>
                  </a:ext>
                </a:extLst>
              </a:tr>
              <a:tr h="700928">
                <a:tc>
                  <a:txBody>
                    <a:bodyPr/>
                    <a:lstStyle/>
                    <a:p>
                      <a:pPr fontAlgn="t"/>
                      <a:r>
                        <a:rPr lang="en-IN" sz="3200">
                          <a:effectLst/>
                        </a:rPr>
                        <a:t>text</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effectLst/>
                        </a:rPr>
                        <a:t>It defines a one-line text input field.</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81365368"/>
                  </a:ext>
                </a:extLst>
              </a:tr>
              <a:tr h="700928">
                <a:tc>
                  <a:txBody>
                    <a:bodyPr/>
                    <a:lstStyle/>
                    <a:p>
                      <a:pPr fontAlgn="t"/>
                      <a:r>
                        <a:rPr lang="en-IN" sz="3200">
                          <a:effectLst/>
                        </a:rPr>
                        <a:t>password</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effectLst/>
                        </a:rPr>
                        <a:t>Defines a one-line password input field.</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8024330"/>
                  </a:ext>
                </a:extLst>
              </a:tr>
              <a:tr h="885139">
                <a:tc>
                  <a:txBody>
                    <a:bodyPr/>
                    <a:lstStyle/>
                    <a:p>
                      <a:pPr fontAlgn="t"/>
                      <a:r>
                        <a:rPr lang="en-IN" sz="3200" dirty="0">
                          <a:effectLst/>
                        </a:rPr>
                        <a:t>submit</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effectLst/>
                        </a:rPr>
                        <a:t>It specifies a submit button to submit the form to server.</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7803918"/>
                  </a:ext>
                </a:extLst>
              </a:tr>
              <a:tr h="700928">
                <a:tc>
                  <a:txBody>
                    <a:bodyPr/>
                    <a:lstStyle/>
                    <a:p>
                      <a:pPr fontAlgn="t"/>
                      <a:r>
                        <a:rPr lang="en-IN" sz="3200">
                          <a:effectLst/>
                        </a:rPr>
                        <a:t>reset</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effectLst/>
                        </a:rPr>
                        <a:t>The reset button reset all values in the form.</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29347312"/>
                  </a:ext>
                </a:extLst>
              </a:tr>
              <a:tr h="700928">
                <a:tc>
                  <a:txBody>
                    <a:bodyPr/>
                    <a:lstStyle/>
                    <a:p>
                      <a:pPr fontAlgn="t"/>
                      <a:r>
                        <a:rPr lang="en-IN" sz="3200">
                          <a:effectLst/>
                        </a:rPr>
                        <a:t>radio</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effectLst/>
                        </a:rPr>
                        <a:t>A Radio button allows select one option.</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97105590"/>
                  </a:ext>
                </a:extLst>
              </a:tr>
              <a:tr h="750840">
                <a:tc>
                  <a:txBody>
                    <a:bodyPr/>
                    <a:lstStyle/>
                    <a:p>
                      <a:pPr fontAlgn="t"/>
                      <a:r>
                        <a:rPr lang="en-IN" sz="3200">
                          <a:effectLst/>
                        </a:rPr>
                        <a:t>checkbox</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effectLst/>
                        </a:rPr>
                        <a:t>Checkboxes allow selecting multiple options form.</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67053599"/>
                  </a:ext>
                </a:extLst>
              </a:tr>
              <a:tr h="893272">
                <a:tc>
                  <a:txBody>
                    <a:bodyPr/>
                    <a:lstStyle/>
                    <a:p>
                      <a:pPr fontAlgn="t"/>
                      <a:r>
                        <a:rPr lang="en-IN" sz="3200">
                          <a:effectLst/>
                        </a:rPr>
                        <a:t>button</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effectLst/>
                        </a:rPr>
                        <a:t>Defines a clickable button, which can perform a task on an event.</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37936902"/>
                  </a:ext>
                </a:extLst>
              </a:tr>
              <a:tr h="700928">
                <a:tc>
                  <a:txBody>
                    <a:bodyPr/>
                    <a:lstStyle/>
                    <a:p>
                      <a:pPr fontAlgn="t"/>
                      <a:r>
                        <a:rPr lang="en-IN" sz="3200">
                          <a:effectLst/>
                        </a:rPr>
                        <a:t>file</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effectLst/>
                        </a:rPr>
                        <a:t>It defines to select the file from device storage.</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24699512"/>
                  </a:ext>
                </a:extLst>
              </a:tr>
              <a:tr h="700928">
                <a:tc>
                  <a:txBody>
                    <a:bodyPr/>
                    <a:lstStyle/>
                    <a:p>
                      <a:pPr fontAlgn="t"/>
                      <a:r>
                        <a:rPr lang="en-IN" sz="3200">
                          <a:effectLst/>
                        </a:rPr>
                        <a:t>image</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effectLst/>
                        </a:rPr>
                        <a:t>It Defines a graphical submit button.</a:t>
                      </a:r>
                    </a:p>
                  </a:txBody>
                  <a:tcPr marL="74908" marR="74908" marT="74908" marB="74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85926591"/>
                  </a:ext>
                </a:extLst>
              </a:tr>
            </a:tbl>
          </a:graphicData>
        </a:graphic>
      </p:graphicFrame>
    </p:spTree>
    <p:extLst>
      <p:ext uri="{BB962C8B-B14F-4D97-AF65-F5344CB8AC3E}">
        <p14:creationId xmlns:p14="http://schemas.microsoft.com/office/powerpoint/2010/main" val="75980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Input Type Radio</a:t>
            </a:r>
          </a:p>
        </p:txBody>
      </p:sp>
      <p:sp>
        <p:nvSpPr>
          <p:cNvPr id="3" name="Text Placeholder 2"/>
          <p:cNvSpPr>
            <a:spLocks noGrp="1"/>
          </p:cNvSpPr>
          <p:nvPr>
            <p:ph type="body" sz="quarter" idx="15"/>
          </p:nvPr>
        </p:nvSpPr>
        <p:spPr>
          <a:xfrm>
            <a:off x="714589" y="2400669"/>
            <a:ext cx="21334300" cy="9948735"/>
          </a:xfrm>
        </p:spPr>
        <p:txBody>
          <a:bodyPr/>
          <a:lstStyle/>
          <a:p>
            <a:pPr lvl="1"/>
            <a:r>
              <a:rPr lang="en-US" sz="3500" dirty="0">
                <a:solidFill>
                  <a:srgbClr val="000000"/>
                </a:solidFill>
                <a:latin typeface="system-ui"/>
                <a:cs typeface="Calibri" panose="020F0502020204030204" pitchFamily="34" charset="0"/>
              </a:rPr>
              <a:t>The &lt;input type="radio"&gt; defines a Radio button. It is used where only one option out of many has to be selected. The name attribute in all the buttons should have the same value, then only a distinct value will get selected. The Radio buttons let a user select ONLY ONE of a limited number of choices.</a:t>
            </a:r>
          </a:p>
          <a:p>
            <a:pPr lvl="1"/>
            <a:endParaRPr lang="en-US" sz="3500" dirty="0">
              <a:solidFill>
                <a:srgbClr val="000000"/>
              </a:solidFill>
              <a:latin typeface="system-ui"/>
              <a:cs typeface="Calibri" panose="020F0502020204030204" pitchFamily="34" charset="0"/>
            </a:endParaRPr>
          </a:p>
          <a:p>
            <a:pPr lvl="1"/>
            <a:r>
              <a:rPr lang="en-IN" sz="3600" b="0" i="0" dirty="0">
                <a:solidFill>
                  <a:srgbClr val="0000CD"/>
                </a:solidFill>
                <a:effectLst/>
                <a:latin typeface="system-ui"/>
              </a:rPr>
              <a:t>&lt;</a:t>
            </a:r>
            <a:r>
              <a:rPr lang="en-IN" sz="3600" b="0" i="0" dirty="0">
                <a:solidFill>
                  <a:srgbClr val="A52A2A"/>
                </a:solidFill>
                <a:effectLst/>
                <a:latin typeface="system-ui"/>
              </a:rPr>
              <a:t>form</a:t>
            </a:r>
            <a:r>
              <a:rPr lang="en-IN" sz="3600" b="0" i="0" dirty="0">
                <a:solidFill>
                  <a:srgbClr val="FF0000"/>
                </a:solidFill>
                <a:effectLst/>
                <a:latin typeface="system-ui"/>
              </a:rPr>
              <a:t> action</a:t>
            </a:r>
            <a:r>
              <a:rPr lang="en-IN" sz="3600" b="0" i="0" dirty="0">
                <a:solidFill>
                  <a:srgbClr val="0000CD"/>
                </a:solidFill>
                <a:effectLst/>
                <a:latin typeface="system-ui"/>
              </a:rPr>
              <a:t>="action-</a:t>
            </a:r>
            <a:r>
              <a:rPr lang="en-IN" sz="3600" b="0" i="0" dirty="0" err="1">
                <a:solidFill>
                  <a:srgbClr val="0000CD"/>
                </a:solidFill>
                <a:effectLst/>
                <a:latin typeface="system-ui"/>
              </a:rPr>
              <a:t>page.php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="radio"</a:t>
            </a:r>
            <a:r>
              <a:rPr lang="en-IN" sz="3600" b="0" i="0" dirty="0">
                <a:solidFill>
                  <a:srgbClr val="FF0000"/>
                </a:solidFill>
                <a:effectLst/>
                <a:latin typeface="system-ui"/>
              </a:rPr>
              <a:t> name</a:t>
            </a:r>
            <a:r>
              <a:rPr lang="en-IN" sz="3600" b="0" i="0" dirty="0">
                <a:solidFill>
                  <a:srgbClr val="0000CD"/>
                </a:solidFill>
                <a:effectLst/>
                <a:latin typeface="system-ui"/>
              </a:rPr>
              <a:t>="gender"</a:t>
            </a:r>
            <a:r>
              <a:rPr lang="en-IN" sz="3600" b="0" i="0" dirty="0">
                <a:solidFill>
                  <a:srgbClr val="FF0000"/>
                </a:solidFill>
                <a:effectLst/>
                <a:latin typeface="system-ui"/>
              </a:rPr>
              <a:t> value</a:t>
            </a:r>
            <a:r>
              <a:rPr lang="en-IN" sz="3600" b="0" i="0" dirty="0">
                <a:solidFill>
                  <a:srgbClr val="0000CD"/>
                </a:solidFill>
                <a:effectLst/>
                <a:latin typeface="system-ui"/>
              </a:rPr>
              <a:t>="male"</a:t>
            </a:r>
            <a:r>
              <a:rPr lang="en-IN" sz="3600" b="0" i="0" dirty="0">
                <a:solidFill>
                  <a:srgbClr val="FF0000"/>
                </a:solidFill>
                <a:effectLst/>
                <a:latin typeface="system-ui"/>
              </a:rPr>
              <a:t> checked</a:t>
            </a:r>
            <a:r>
              <a:rPr lang="en-IN" sz="3600" b="0" i="0" dirty="0">
                <a:solidFill>
                  <a:srgbClr val="0000CD"/>
                </a:solidFill>
                <a:effectLst/>
                <a:latin typeface="system-ui"/>
              </a:rPr>
              <a:t>&gt;</a:t>
            </a:r>
            <a:r>
              <a:rPr lang="en-IN" sz="3600" b="0" i="0" dirty="0">
                <a:solidFill>
                  <a:srgbClr val="000000"/>
                </a:solidFill>
                <a:effectLst/>
                <a:latin typeface="system-ui"/>
              </a:rPr>
              <a:t> Male</a:t>
            </a:r>
            <a:r>
              <a:rPr lang="en-IN" sz="3600" b="0" i="0" dirty="0">
                <a:solidFill>
                  <a:srgbClr val="0000CD"/>
                </a:solidFill>
                <a:effectLst/>
                <a:latin typeface="system-ui"/>
              </a:rPr>
              <a:t>&lt;</a:t>
            </a:r>
            <a:r>
              <a:rPr lang="en-IN" sz="3600" b="0" i="0" dirty="0" err="1">
                <a:solidFill>
                  <a:srgbClr val="A52A2A"/>
                </a:solidFill>
                <a:effectLst/>
                <a:latin typeface="system-ui"/>
              </a:rPr>
              <a:t>br</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="radio"</a:t>
            </a:r>
            <a:r>
              <a:rPr lang="en-IN" sz="3600" b="0" i="0" dirty="0">
                <a:solidFill>
                  <a:srgbClr val="FF0000"/>
                </a:solidFill>
                <a:effectLst/>
                <a:latin typeface="system-ui"/>
              </a:rPr>
              <a:t> name</a:t>
            </a:r>
            <a:r>
              <a:rPr lang="en-IN" sz="3600" b="0" i="0" dirty="0">
                <a:solidFill>
                  <a:srgbClr val="0000CD"/>
                </a:solidFill>
                <a:effectLst/>
                <a:latin typeface="system-ui"/>
              </a:rPr>
              <a:t>="gender"</a:t>
            </a:r>
            <a:r>
              <a:rPr lang="en-IN" sz="3600" b="0" i="0" dirty="0">
                <a:solidFill>
                  <a:srgbClr val="FF0000"/>
                </a:solidFill>
                <a:effectLst/>
                <a:latin typeface="system-ui"/>
              </a:rPr>
              <a:t> value</a:t>
            </a:r>
            <a:r>
              <a:rPr lang="en-IN" sz="3600" b="0" i="0" dirty="0">
                <a:solidFill>
                  <a:srgbClr val="0000CD"/>
                </a:solidFill>
                <a:effectLst/>
                <a:latin typeface="system-ui"/>
              </a:rPr>
              <a:t>="female"&gt;</a:t>
            </a:r>
            <a:r>
              <a:rPr lang="en-IN" sz="3600" b="0" i="0" dirty="0">
                <a:solidFill>
                  <a:srgbClr val="000000"/>
                </a:solidFill>
                <a:effectLst/>
                <a:latin typeface="system-ui"/>
              </a:rPr>
              <a:t> Female</a:t>
            </a:r>
            <a:r>
              <a:rPr lang="en-IN" sz="3600" b="0" i="0" dirty="0">
                <a:solidFill>
                  <a:srgbClr val="0000CD"/>
                </a:solidFill>
                <a:effectLst/>
                <a:latin typeface="system-ui"/>
              </a:rPr>
              <a:t>&lt;</a:t>
            </a:r>
            <a:r>
              <a:rPr lang="en-IN" sz="3600" b="0" i="0" dirty="0" err="1">
                <a:solidFill>
                  <a:srgbClr val="A52A2A"/>
                </a:solidFill>
                <a:effectLst/>
                <a:latin typeface="system-ui"/>
              </a:rPr>
              <a:t>br</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="radio"</a:t>
            </a:r>
            <a:r>
              <a:rPr lang="en-IN" sz="3600" b="0" i="0" dirty="0">
                <a:solidFill>
                  <a:srgbClr val="FF0000"/>
                </a:solidFill>
                <a:effectLst/>
                <a:latin typeface="system-ui"/>
              </a:rPr>
              <a:t> name</a:t>
            </a:r>
            <a:r>
              <a:rPr lang="en-IN" sz="3600" b="0" i="0" dirty="0">
                <a:solidFill>
                  <a:srgbClr val="0000CD"/>
                </a:solidFill>
                <a:effectLst/>
                <a:latin typeface="system-ui"/>
              </a:rPr>
              <a:t>="gender"</a:t>
            </a:r>
            <a:r>
              <a:rPr lang="en-IN" sz="3600" b="0" i="0" dirty="0">
                <a:solidFill>
                  <a:srgbClr val="FF0000"/>
                </a:solidFill>
                <a:effectLst/>
                <a:latin typeface="system-ui"/>
              </a:rPr>
              <a:t> value</a:t>
            </a:r>
            <a:r>
              <a:rPr lang="en-IN" sz="3600" b="0" i="0" dirty="0">
                <a:solidFill>
                  <a:srgbClr val="0000CD"/>
                </a:solidFill>
                <a:effectLst/>
                <a:latin typeface="system-ui"/>
              </a:rPr>
              <a:t>="other"&gt;</a:t>
            </a:r>
            <a:r>
              <a:rPr lang="en-IN" sz="3600" b="0" i="0" dirty="0">
                <a:solidFill>
                  <a:srgbClr val="000000"/>
                </a:solidFill>
                <a:effectLst/>
                <a:latin typeface="system-ui"/>
              </a:rPr>
              <a:t> Other</a:t>
            </a:r>
            <a:r>
              <a:rPr lang="en-IN" sz="3600" b="0" i="0" dirty="0">
                <a:solidFill>
                  <a:srgbClr val="0000CD"/>
                </a:solidFill>
                <a:effectLst/>
                <a:latin typeface="system-ui"/>
              </a:rPr>
              <a:t>&lt;</a:t>
            </a:r>
            <a:r>
              <a:rPr lang="en-IN" sz="3600" b="0" i="0" dirty="0" err="1">
                <a:solidFill>
                  <a:srgbClr val="A52A2A"/>
                </a:solidFill>
                <a:effectLst/>
                <a:latin typeface="system-ui"/>
              </a:rPr>
              <a:t>br</a:t>
            </a:r>
            <a:r>
              <a:rPr lang="en-IN" sz="3600" b="0" i="0" dirty="0">
                <a:solidFill>
                  <a:srgbClr val="0000CD"/>
                </a:solidFill>
                <a:effectLst/>
                <a:latin typeface="system-ui"/>
              </a:rPr>
              <a:t>&gt;&lt;</a:t>
            </a:r>
            <a:r>
              <a:rPr lang="en-IN" sz="3600" b="0" i="0" dirty="0" err="1">
                <a:solidFill>
                  <a:srgbClr val="A52A2A"/>
                </a:solidFill>
                <a:effectLst/>
                <a:latin typeface="system-ui"/>
              </a:rPr>
              <a:t>br</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="submit"&gt;</a:t>
            </a:r>
            <a:endParaRPr lang="en-US" sz="3600" dirty="0">
              <a:solidFill>
                <a:srgbClr val="000000"/>
              </a:solidFill>
              <a:latin typeface="system-ui"/>
              <a:cs typeface="Calibri" panose="020F0502020204030204" pitchFamily="34" charset="0"/>
            </a:endParaRPr>
          </a:p>
        </p:txBody>
      </p:sp>
    </p:spTree>
    <p:extLst>
      <p:ext uri="{BB962C8B-B14F-4D97-AF65-F5344CB8AC3E}">
        <p14:creationId xmlns:p14="http://schemas.microsoft.com/office/powerpoint/2010/main" val="418017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Input Type Checkbox</a:t>
            </a:r>
          </a:p>
        </p:txBody>
      </p:sp>
      <p:sp>
        <p:nvSpPr>
          <p:cNvPr id="3" name="Text Placeholder 2"/>
          <p:cNvSpPr>
            <a:spLocks noGrp="1"/>
          </p:cNvSpPr>
          <p:nvPr>
            <p:ph type="body" sz="quarter" idx="15"/>
          </p:nvPr>
        </p:nvSpPr>
        <p:spPr>
          <a:xfrm>
            <a:off x="714589" y="2400669"/>
            <a:ext cx="21334300" cy="9948735"/>
          </a:xfrm>
        </p:spPr>
        <p:txBody>
          <a:bodyPr/>
          <a:lstStyle/>
          <a:p>
            <a:pPr lvl="1"/>
            <a:r>
              <a:rPr lang="en-US" sz="3500" dirty="0">
                <a:solidFill>
                  <a:srgbClr val="000000"/>
                </a:solidFill>
                <a:latin typeface="system-ui"/>
                <a:cs typeface="Calibri" panose="020F0502020204030204" pitchFamily="34" charset="0"/>
              </a:rPr>
              <a:t>The &lt;input type="checkbox"&gt; defines a checkbox. It can be used to select multiple options at a time.</a:t>
            </a:r>
          </a:p>
          <a:p>
            <a:pPr lvl="1"/>
            <a:endParaRPr lang="en-US" sz="3500" dirty="0">
              <a:solidFill>
                <a:srgbClr val="000000"/>
              </a:solidFill>
              <a:latin typeface="system-ui"/>
              <a:cs typeface="Calibri" panose="020F0502020204030204" pitchFamily="34" charset="0"/>
            </a:endParaRPr>
          </a:p>
          <a:p>
            <a:pPr lvl="1"/>
            <a:r>
              <a:rPr lang="en-IN" sz="3600" b="0" i="0" dirty="0">
                <a:solidFill>
                  <a:srgbClr val="0000CD"/>
                </a:solidFill>
                <a:effectLst/>
                <a:latin typeface="system-ui"/>
              </a:rPr>
              <a:t>&lt;</a:t>
            </a:r>
            <a:r>
              <a:rPr lang="en-IN" sz="3600" b="0" i="0" dirty="0">
                <a:solidFill>
                  <a:srgbClr val="A52A2A"/>
                </a:solidFill>
                <a:effectLst/>
                <a:latin typeface="system-ui"/>
              </a:rPr>
              <a:t>form</a:t>
            </a:r>
            <a:r>
              <a:rPr lang="en-IN" sz="3600" b="0" i="0" dirty="0">
                <a:solidFill>
                  <a:srgbClr val="FF0000"/>
                </a:solidFill>
                <a:effectLst/>
                <a:latin typeface="system-ui"/>
              </a:rPr>
              <a:t> action</a:t>
            </a:r>
            <a:r>
              <a:rPr lang="en-IN" sz="3600" b="0" i="0" dirty="0">
                <a:solidFill>
                  <a:srgbClr val="0000CD"/>
                </a:solidFill>
                <a:effectLst/>
                <a:latin typeface="system-ui"/>
              </a:rPr>
              <a:t>="action-</a:t>
            </a:r>
            <a:r>
              <a:rPr lang="en-IN" sz="3600" b="0" i="0" dirty="0" err="1">
                <a:solidFill>
                  <a:srgbClr val="0000CD"/>
                </a:solidFill>
                <a:effectLst/>
                <a:latin typeface="system-ui"/>
              </a:rPr>
              <a:t>page.php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="checkbox"</a:t>
            </a:r>
            <a:r>
              <a:rPr lang="en-IN" sz="3600" b="0" i="0" dirty="0">
                <a:solidFill>
                  <a:srgbClr val="FF0000"/>
                </a:solidFill>
                <a:effectLst/>
                <a:latin typeface="system-ui"/>
              </a:rPr>
              <a:t> name</a:t>
            </a:r>
            <a:r>
              <a:rPr lang="en-IN" sz="3600" b="0" i="0" dirty="0">
                <a:solidFill>
                  <a:srgbClr val="0000CD"/>
                </a:solidFill>
                <a:effectLst/>
                <a:latin typeface="system-ui"/>
              </a:rPr>
              <a:t>="vehicle1"</a:t>
            </a:r>
            <a:r>
              <a:rPr lang="en-IN" sz="3600" b="0" i="0" dirty="0">
                <a:solidFill>
                  <a:srgbClr val="FF0000"/>
                </a:solidFill>
                <a:effectLst/>
                <a:latin typeface="system-ui"/>
              </a:rPr>
              <a:t> value</a:t>
            </a:r>
            <a:r>
              <a:rPr lang="en-IN" sz="3600" b="0" i="0" dirty="0">
                <a:solidFill>
                  <a:srgbClr val="0000CD"/>
                </a:solidFill>
                <a:effectLst/>
                <a:latin typeface="system-ui"/>
              </a:rPr>
              <a:t>="Bike"&gt;</a:t>
            </a:r>
            <a:r>
              <a:rPr lang="en-IN" sz="3600" b="0" i="0" dirty="0">
                <a:solidFill>
                  <a:srgbClr val="000000"/>
                </a:solidFill>
                <a:effectLst/>
                <a:latin typeface="system-ui"/>
              </a:rPr>
              <a:t>Samsung</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="checkbox"</a:t>
            </a:r>
            <a:r>
              <a:rPr lang="en-IN" sz="3600" b="0" i="0" dirty="0">
                <a:solidFill>
                  <a:srgbClr val="FF0000"/>
                </a:solidFill>
                <a:effectLst/>
                <a:latin typeface="system-ui"/>
              </a:rPr>
              <a:t> name</a:t>
            </a:r>
            <a:r>
              <a:rPr lang="en-IN" sz="3600" b="0" i="0" dirty="0">
                <a:solidFill>
                  <a:srgbClr val="0000CD"/>
                </a:solidFill>
                <a:effectLst/>
                <a:latin typeface="system-ui"/>
              </a:rPr>
              <a:t>="vehicle2"</a:t>
            </a:r>
            <a:r>
              <a:rPr lang="en-IN" sz="3600" b="0" i="0" dirty="0">
                <a:solidFill>
                  <a:srgbClr val="FF0000"/>
                </a:solidFill>
                <a:effectLst/>
                <a:latin typeface="system-ui"/>
              </a:rPr>
              <a:t> value</a:t>
            </a:r>
            <a:r>
              <a:rPr lang="en-IN" sz="3600" b="0" i="0" dirty="0">
                <a:solidFill>
                  <a:srgbClr val="0000CD"/>
                </a:solidFill>
                <a:effectLst/>
                <a:latin typeface="system-ui"/>
              </a:rPr>
              <a:t>="Car"&gt;</a:t>
            </a:r>
            <a:r>
              <a:rPr lang="en-IN" sz="3600" b="0" i="0" dirty="0">
                <a:solidFill>
                  <a:srgbClr val="000000"/>
                </a:solidFill>
                <a:effectLst/>
                <a:latin typeface="system-ui"/>
              </a:rPr>
              <a:t>Google Pixel&gt;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="submit"&gt;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/form</a:t>
            </a:r>
            <a:r>
              <a:rPr lang="en-IN" sz="3600" b="0" i="0" dirty="0">
                <a:solidFill>
                  <a:srgbClr val="0000CD"/>
                </a:solidFill>
                <a:effectLst/>
                <a:latin typeface="system-ui"/>
              </a:rPr>
              <a:t>&gt;</a:t>
            </a:r>
            <a:r>
              <a:rPr lang="en-IN" sz="3600" b="0" i="0" dirty="0">
                <a:solidFill>
                  <a:srgbClr val="000000"/>
                </a:solidFill>
                <a:effectLst/>
                <a:latin typeface="system-ui"/>
              </a:rPr>
              <a:t> </a:t>
            </a:r>
            <a:endParaRPr lang="en-US" sz="3600" dirty="0">
              <a:solidFill>
                <a:srgbClr val="000000"/>
              </a:solidFill>
              <a:latin typeface="system-ui"/>
              <a:cs typeface="Calibri" panose="020F0502020204030204" pitchFamily="34" charset="0"/>
            </a:endParaRPr>
          </a:p>
        </p:txBody>
      </p:sp>
    </p:spTree>
    <p:extLst>
      <p:ext uri="{BB962C8B-B14F-4D97-AF65-F5344CB8AC3E}">
        <p14:creationId xmlns:p14="http://schemas.microsoft.com/office/powerpoint/2010/main" val="330317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Input Type Checkbox</a:t>
            </a:r>
          </a:p>
        </p:txBody>
      </p:sp>
      <p:sp>
        <p:nvSpPr>
          <p:cNvPr id="3" name="Text Placeholder 2"/>
          <p:cNvSpPr>
            <a:spLocks noGrp="1"/>
          </p:cNvSpPr>
          <p:nvPr>
            <p:ph type="body" sz="quarter" idx="15"/>
          </p:nvPr>
        </p:nvSpPr>
        <p:spPr>
          <a:xfrm>
            <a:off x="714589" y="2400669"/>
            <a:ext cx="21334300" cy="9948735"/>
          </a:xfrm>
        </p:spPr>
        <p:txBody>
          <a:bodyPr/>
          <a:lstStyle/>
          <a:p>
            <a:pPr lvl="1"/>
            <a:r>
              <a:rPr lang="en-US" sz="3500" dirty="0">
                <a:solidFill>
                  <a:srgbClr val="000000"/>
                </a:solidFill>
                <a:latin typeface="system-ui"/>
                <a:cs typeface="Calibri" panose="020F0502020204030204" pitchFamily="34" charset="0"/>
              </a:rPr>
              <a:t>The &lt;input type="checkbox"&gt; defines a checkbox. It can be used to select multiple options at a time.</a:t>
            </a:r>
          </a:p>
          <a:p>
            <a:pPr lvl="1"/>
            <a:endParaRPr lang="en-US" sz="3500" dirty="0">
              <a:solidFill>
                <a:srgbClr val="000000"/>
              </a:solidFill>
              <a:latin typeface="system-ui"/>
              <a:cs typeface="Calibri" panose="020F0502020204030204" pitchFamily="34" charset="0"/>
            </a:endParaRPr>
          </a:p>
          <a:p>
            <a:pPr lvl="1"/>
            <a:r>
              <a:rPr lang="en-IN" sz="3600" b="0" i="0" dirty="0">
                <a:solidFill>
                  <a:srgbClr val="0000CD"/>
                </a:solidFill>
                <a:effectLst/>
                <a:latin typeface="system-ui"/>
              </a:rPr>
              <a:t>&lt;</a:t>
            </a:r>
            <a:r>
              <a:rPr lang="en-IN" sz="3600" b="0" i="0" dirty="0">
                <a:solidFill>
                  <a:srgbClr val="A52A2A"/>
                </a:solidFill>
                <a:effectLst/>
                <a:latin typeface="system-ui"/>
              </a:rPr>
              <a:t>form</a:t>
            </a:r>
            <a:r>
              <a:rPr lang="en-IN" sz="3600" b="0" i="0" dirty="0">
                <a:solidFill>
                  <a:srgbClr val="FF0000"/>
                </a:solidFill>
                <a:effectLst/>
                <a:latin typeface="system-ui"/>
              </a:rPr>
              <a:t> action</a:t>
            </a:r>
            <a:r>
              <a:rPr lang="en-IN" sz="3600" b="0" i="0" dirty="0">
                <a:solidFill>
                  <a:srgbClr val="0000CD"/>
                </a:solidFill>
                <a:effectLst/>
                <a:latin typeface="system-ui"/>
              </a:rPr>
              <a:t>="action-</a:t>
            </a:r>
            <a:r>
              <a:rPr lang="en-IN" sz="3600" b="0" i="0" dirty="0" err="1">
                <a:solidFill>
                  <a:srgbClr val="0000CD"/>
                </a:solidFill>
                <a:effectLst/>
                <a:latin typeface="system-ui"/>
              </a:rPr>
              <a:t>page.php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="checkbox"</a:t>
            </a:r>
            <a:r>
              <a:rPr lang="en-IN" sz="3600" b="0" i="0" dirty="0">
                <a:solidFill>
                  <a:srgbClr val="FF0000"/>
                </a:solidFill>
                <a:effectLst/>
                <a:latin typeface="system-ui"/>
              </a:rPr>
              <a:t> name</a:t>
            </a:r>
            <a:r>
              <a:rPr lang="en-IN" sz="3600" b="0" i="0" dirty="0">
                <a:solidFill>
                  <a:srgbClr val="0000CD"/>
                </a:solidFill>
                <a:effectLst/>
                <a:latin typeface="system-ui"/>
              </a:rPr>
              <a:t>="vehicle1"</a:t>
            </a:r>
            <a:r>
              <a:rPr lang="en-IN" sz="3600" b="0" i="0" dirty="0">
                <a:solidFill>
                  <a:srgbClr val="FF0000"/>
                </a:solidFill>
                <a:effectLst/>
                <a:latin typeface="system-ui"/>
              </a:rPr>
              <a:t> value</a:t>
            </a:r>
            <a:r>
              <a:rPr lang="en-IN" sz="3600" b="0" i="0" dirty="0">
                <a:solidFill>
                  <a:srgbClr val="0000CD"/>
                </a:solidFill>
                <a:effectLst/>
                <a:latin typeface="system-ui"/>
              </a:rPr>
              <a:t>="Bike"&gt;</a:t>
            </a:r>
            <a:r>
              <a:rPr lang="en-IN" sz="3600" b="0" i="0" dirty="0">
                <a:solidFill>
                  <a:srgbClr val="000000"/>
                </a:solidFill>
                <a:effectLst/>
                <a:latin typeface="system-ui"/>
              </a:rPr>
              <a:t>Samsung</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="checkbox"</a:t>
            </a:r>
            <a:r>
              <a:rPr lang="en-IN" sz="3600" b="0" i="0" dirty="0">
                <a:solidFill>
                  <a:srgbClr val="FF0000"/>
                </a:solidFill>
                <a:effectLst/>
                <a:latin typeface="system-ui"/>
              </a:rPr>
              <a:t> name</a:t>
            </a:r>
            <a:r>
              <a:rPr lang="en-IN" sz="3600" b="0" i="0" dirty="0">
                <a:solidFill>
                  <a:srgbClr val="0000CD"/>
                </a:solidFill>
                <a:effectLst/>
                <a:latin typeface="system-ui"/>
              </a:rPr>
              <a:t>="vehicle2"</a:t>
            </a:r>
            <a:r>
              <a:rPr lang="en-IN" sz="3600" b="0" i="0" dirty="0">
                <a:solidFill>
                  <a:srgbClr val="FF0000"/>
                </a:solidFill>
                <a:effectLst/>
                <a:latin typeface="system-ui"/>
              </a:rPr>
              <a:t> value</a:t>
            </a:r>
            <a:r>
              <a:rPr lang="en-IN" sz="3600" b="0" i="0" dirty="0">
                <a:solidFill>
                  <a:srgbClr val="0000CD"/>
                </a:solidFill>
                <a:effectLst/>
                <a:latin typeface="system-ui"/>
              </a:rPr>
              <a:t>="Car"&gt;</a:t>
            </a:r>
            <a:r>
              <a:rPr lang="en-IN" sz="3600" b="0" i="0" dirty="0">
                <a:solidFill>
                  <a:srgbClr val="000000"/>
                </a:solidFill>
                <a:effectLst/>
                <a:latin typeface="system-ui"/>
              </a:rPr>
              <a:t>Google Pixel&gt;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="submit"&gt;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/form</a:t>
            </a:r>
            <a:r>
              <a:rPr lang="en-IN" sz="3600" b="0" i="0" dirty="0">
                <a:solidFill>
                  <a:srgbClr val="0000CD"/>
                </a:solidFill>
                <a:effectLst/>
                <a:latin typeface="system-ui"/>
              </a:rPr>
              <a:t>&gt;</a:t>
            </a:r>
            <a:r>
              <a:rPr lang="en-IN" sz="3600" b="0" i="0" dirty="0">
                <a:solidFill>
                  <a:srgbClr val="000000"/>
                </a:solidFill>
                <a:effectLst/>
                <a:latin typeface="system-ui"/>
              </a:rPr>
              <a:t> </a:t>
            </a:r>
            <a:endParaRPr lang="en-US" sz="3600" dirty="0">
              <a:solidFill>
                <a:srgbClr val="000000"/>
              </a:solidFill>
              <a:latin typeface="system-ui"/>
              <a:cs typeface="Calibri" panose="020F0502020204030204" pitchFamily="34" charset="0"/>
            </a:endParaRPr>
          </a:p>
        </p:txBody>
      </p:sp>
    </p:spTree>
    <p:extLst>
      <p:ext uri="{BB962C8B-B14F-4D97-AF65-F5344CB8AC3E}">
        <p14:creationId xmlns:p14="http://schemas.microsoft.com/office/powerpoint/2010/main" val="350458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Input Type Checkbox</a:t>
            </a:r>
          </a:p>
        </p:txBody>
      </p:sp>
      <p:sp>
        <p:nvSpPr>
          <p:cNvPr id="3" name="Text Placeholder 2"/>
          <p:cNvSpPr>
            <a:spLocks noGrp="1"/>
          </p:cNvSpPr>
          <p:nvPr>
            <p:ph type="body" sz="quarter" idx="15"/>
          </p:nvPr>
        </p:nvSpPr>
        <p:spPr>
          <a:xfrm>
            <a:off x="714589" y="2400669"/>
            <a:ext cx="21334300" cy="9948735"/>
          </a:xfrm>
        </p:spPr>
        <p:txBody>
          <a:bodyPr/>
          <a:lstStyle/>
          <a:p>
            <a:pPr lvl="1"/>
            <a:r>
              <a:rPr lang="en-US" sz="3500" dirty="0">
                <a:solidFill>
                  <a:srgbClr val="000000"/>
                </a:solidFill>
                <a:latin typeface="system-ui"/>
                <a:cs typeface="Calibri" panose="020F0502020204030204" pitchFamily="34" charset="0"/>
              </a:rPr>
              <a:t>The &lt;input type="checkbox"&gt; defines a checkbox. It can be used to select multiple options at a time.</a:t>
            </a:r>
          </a:p>
          <a:p>
            <a:pPr lvl="1"/>
            <a:endParaRPr lang="en-US" sz="3500" dirty="0">
              <a:solidFill>
                <a:srgbClr val="000000"/>
              </a:solidFill>
              <a:latin typeface="system-ui"/>
              <a:cs typeface="Calibri" panose="020F0502020204030204" pitchFamily="34" charset="0"/>
            </a:endParaRPr>
          </a:p>
          <a:p>
            <a:pPr lvl="1"/>
            <a:r>
              <a:rPr lang="en-IN" sz="3600" b="0" i="0" dirty="0">
                <a:solidFill>
                  <a:srgbClr val="0000CD"/>
                </a:solidFill>
                <a:effectLst/>
                <a:latin typeface="system-ui"/>
              </a:rPr>
              <a:t>&lt;</a:t>
            </a:r>
            <a:r>
              <a:rPr lang="en-IN" sz="3600" b="0" i="0" dirty="0">
                <a:solidFill>
                  <a:srgbClr val="A52A2A"/>
                </a:solidFill>
                <a:effectLst/>
                <a:latin typeface="system-ui"/>
              </a:rPr>
              <a:t>form</a:t>
            </a:r>
            <a:r>
              <a:rPr lang="en-IN" sz="3600" b="0" i="0" dirty="0">
                <a:solidFill>
                  <a:srgbClr val="FF0000"/>
                </a:solidFill>
                <a:effectLst/>
                <a:latin typeface="system-ui"/>
              </a:rPr>
              <a:t> action</a:t>
            </a:r>
            <a:r>
              <a:rPr lang="en-IN" sz="3600" b="0" i="0" dirty="0">
                <a:solidFill>
                  <a:srgbClr val="0000CD"/>
                </a:solidFill>
                <a:effectLst/>
                <a:latin typeface="system-ui"/>
              </a:rPr>
              <a:t>="action-</a:t>
            </a:r>
            <a:r>
              <a:rPr lang="en-IN" sz="3600" b="0" i="0" dirty="0" err="1">
                <a:solidFill>
                  <a:srgbClr val="0000CD"/>
                </a:solidFill>
                <a:effectLst/>
                <a:latin typeface="system-ui"/>
              </a:rPr>
              <a:t>page.php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="checkbox"</a:t>
            </a:r>
            <a:r>
              <a:rPr lang="en-IN" sz="3600" b="0" i="0" dirty="0">
                <a:solidFill>
                  <a:srgbClr val="FF0000"/>
                </a:solidFill>
                <a:effectLst/>
                <a:latin typeface="system-ui"/>
              </a:rPr>
              <a:t> name</a:t>
            </a:r>
            <a:r>
              <a:rPr lang="en-IN" sz="3600" b="0" i="0" dirty="0">
                <a:solidFill>
                  <a:srgbClr val="0000CD"/>
                </a:solidFill>
                <a:effectLst/>
                <a:latin typeface="system-ui"/>
              </a:rPr>
              <a:t>="vehicle1"</a:t>
            </a:r>
            <a:r>
              <a:rPr lang="en-IN" sz="3600" b="0" i="0" dirty="0">
                <a:solidFill>
                  <a:srgbClr val="FF0000"/>
                </a:solidFill>
                <a:effectLst/>
                <a:latin typeface="system-ui"/>
              </a:rPr>
              <a:t> value</a:t>
            </a:r>
            <a:r>
              <a:rPr lang="en-IN" sz="3600" b="0" i="0" dirty="0">
                <a:solidFill>
                  <a:srgbClr val="0000CD"/>
                </a:solidFill>
                <a:effectLst/>
                <a:latin typeface="system-ui"/>
              </a:rPr>
              <a:t>="Bike"&gt;</a:t>
            </a:r>
            <a:r>
              <a:rPr lang="en-IN" sz="3600" b="0" i="0" dirty="0">
                <a:solidFill>
                  <a:srgbClr val="000000"/>
                </a:solidFill>
                <a:effectLst/>
                <a:latin typeface="system-ui"/>
              </a:rPr>
              <a:t>Samsung</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="checkbox"</a:t>
            </a:r>
            <a:r>
              <a:rPr lang="en-IN" sz="3600" b="0" i="0" dirty="0">
                <a:solidFill>
                  <a:srgbClr val="FF0000"/>
                </a:solidFill>
                <a:effectLst/>
                <a:latin typeface="system-ui"/>
              </a:rPr>
              <a:t> name</a:t>
            </a:r>
            <a:r>
              <a:rPr lang="en-IN" sz="3600" b="0" i="0" dirty="0">
                <a:solidFill>
                  <a:srgbClr val="0000CD"/>
                </a:solidFill>
                <a:effectLst/>
                <a:latin typeface="system-ui"/>
              </a:rPr>
              <a:t>="vehicle2"</a:t>
            </a:r>
            <a:r>
              <a:rPr lang="en-IN" sz="3600" b="0" i="0" dirty="0">
                <a:solidFill>
                  <a:srgbClr val="FF0000"/>
                </a:solidFill>
                <a:effectLst/>
                <a:latin typeface="system-ui"/>
              </a:rPr>
              <a:t> value</a:t>
            </a:r>
            <a:r>
              <a:rPr lang="en-IN" sz="3600" b="0" i="0" dirty="0">
                <a:solidFill>
                  <a:srgbClr val="0000CD"/>
                </a:solidFill>
                <a:effectLst/>
                <a:latin typeface="system-ui"/>
              </a:rPr>
              <a:t>="Car"&gt;</a:t>
            </a:r>
            <a:r>
              <a:rPr lang="en-IN" sz="3600" b="0" i="0" dirty="0">
                <a:solidFill>
                  <a:srgbClr val="000000"/>
                </a:solidFill>
                <a:effectLst/>
                <a:latin typeface="system-ui"/>
              </a:rPr>
              <a:t>Google Pixel&gt;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="submit"&gt;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/form</a:t>
            </a:r>
            <a:r>
              <a:rPr lang="en-IN" sz="3600" b="0" i="0" dirty="0">
                <a:solidFill>
                  <a:srgbClr val="0000CD"/>
                </a:solidFill>
                <a:effectLst/>
                <a:latin typeface="system-ui"/>
              </a:rPr>
              <a:t>&gt;</a:t>
            </a:r>
            <a:r>
              <a:rPr lang="en-IN" sz="3600" b="0" i="0" dirty="0">
                <a:solidFill>
                  <a:srgbClr val="000000"/>
                </a:solidFill>
                <a:effectLst/>
                <a:latin typeface="system-ui"/>
              </a:rPr>
              <a:t> </a:t>
            </a:r>
            <a:endParaRPr lang="en-US" sz="3600" dirty="0">
              <a:solidFill>
                <a:srgbClr val="000000"/>
              </a:solidFill>
              <a:latin typeface="system-ui"/>
              <a:cs typeface="Calibri" panose="020F0502020204030204" pitchFamily="34" charset="0"/>
            </a:endParaRPr>
          </a:p>
        </p:txBody>
      </p:sp>
    </p:spTree>
    <p:extLst>
      <p:ext uri="{BB962C8B-B14F-4D97-AF65-F5344CB8AC3E}">
        <p14:creationId xmlns:p14="http://schemas.microsoft.com/office/powerpoint/2010/main" val="26116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Input Type Number</a:t>
            </a:r>
          </a:p>
        </p:txBody>
      </p:sp>
      <p:sp>
        <p:nvSpPr>
          <p:cNvPr id="3" name="Text Placeholder 2"/>
          <p:cNvSpPr>
            <a:spLocks noGrp="1"/>
          </p:cNvSpPr>
          <p:nvPr>
            <p:ph type="body" sz="quarter" idx="15"/>
          </p:nvPr>
        </p:nvSpPr>
        <p:spPr>
          <a:xfrm>
            <a:off x="714589" y="2400669"/>
            <a:ext cx="21334300" cy="9948735"/>
          </a:xfrm>
        </p:spPr>
        <p:txBody>
          <a:bodyPr/>
          <a:lstStyle/>
          <a:p>
            <a:pPr lvl="1"/>
            <a:r>
              <a:rPr lang="en-US" sz="3500" dirty="0">
                <a:solidFill>
                  <a:srgbClr val="000000"/>
                </a:solidFill>
                <a:latin typeface="system-ui"/>
                <a:cs typeface="Calibri" panose="020F0502020204030204" pitchFamily="34" charset="0"/>
              </a:rPr>
              <a:t>The &lt;input type="number"&gt; defines a numeric input field. The number attribute set restrictions on what numbers are accepted. You can set the min or max number.</a:t>
            </a:r>
            <a:br>
              <a:rPr lang="en-US" sz="3500" dirty="0">
                <a:solidFill>
                  <a:srgbClr val="000000"/>
                </a:solidFill>
                <a:latin typeface="system-ui"/>
                <a:cs typeface="Calibri" panose="020F0502020204030204" pitchFamily="34" charset="0"/>
              </a:rPr>
            </a:br>
            <a:br>
              <a:rPr lang="en-US" sz="3500" dirty="0">
                <a:solidFill>
                  <a:srgbClr val="000000"/>
                </a:solidFill>
                <a:latin typeface="system-ui"/>
                <a:cs typeface="Calibri" panose="020F0502020204030204" pitchFamily="34" charset="0"/>
              </a:rPr>
            </a:br>
            <a:endParaRPr lang="en-US" sz="3500" dirty="0">
              <a:solidFill>
                <a:srgbClr val="000000"/>
              </a:solidFill>
              <a:latin typeface="system-ui"/>
              <a:cs typeface="Calibri" panose="020F0502020204030204" pitchFamily="34" charset="0"/>
            </a:endParaRPr>
          </a:p>
          <a:p>
            <a:pPr lvl="1"/>
            <a:r>
              <a:rPr lang="en-IN" sz="3600" b="0" i="0" dirty="0">
                <a:solidFill>
                  <a:srgbClr val="0000CD"/>
                </a:solidFill>
                <a:effectLst/>
                <a:latin typeface="system-ui"/>
              </a:rPr>
              <a:t>&lt;</a:t>
            </a:r>
            <a:r>
              <a:rPr lang="en-IN" sz="3600" b="0" i="0" dirty="0">
                <a:solidFill>
                  <a:srgbClr val="A52A2A"/>
                </a:solidFill>
                <a:effectLst/>
                <a:latin typeface="system-ui"/>
              </a:rPr>
              <a:t>form</a:t>
            </a:r>
            <a:r>
              <a:rPr lang="en-IN" sz="3600" b="0" i="0" dirty="0">
                <a:solidFill>
                  <a:srgbClr val="FF0000"/>
                </a:solidFill>
                <a:effectLst/>
                <a:latin typeface="system-ui"/>
              </a:rPr>
              <a:t> action</a:t>
            </a:r>
            <a:r>
              <a:rPr lang="en-IN" sz="3600" b="0" i="0" dirty="0">
                <a:solidFill>
                  <a:srgbClr val="0000CD"/>
                </a:solidFill>
                <a:effectLst/>
                <a:latin typeface="system-ui"/>
              </a:rPr>
              <a:t>="action-</a:t>
            </a:r>
            <a:r>
              <a:rPr lang="en-IN" sz="3600" b="0" i="0" dirty="0" err="1">
                <a:solidFill>
                  <a:srgbClr val="0000CD"/>
                </a:solidFill>
                <a:effectLst/>
                <a:latin typeface="system-ui"/>
              </a:rPr>
              <a:t>page.php</a:t>
            </a:r>
            <a:r>
              <a:rPr lang="en-IN" sz="3600" b="0" i="0" dirty="0">
                <a:solidFill>
                  <a:srgbClr val="0000CD"/>
                </a:solidFill>
                <a:effectLst/>
                <a:latin typeface="system-ui"/>
              </a:rPr>
              <a:t>"&gt;</a:t>
            </a:r>
            <a:br>
              <a:rPr lang="en-IN" sz="3600" dirty="0"/>
            </a:br>
            <a:r>
              <a:rPr lang="en-IN" sz="3600" b="0" i="0" dirty="0">
                <a:solidFill>
                  <a:srgbClr val="000000"/>
                </a:solidFill>
                <a:effectLst/>
                <a:latin typeface="system-ui"/>
              </a:rPr>
              <a:t>Quantity (between 1 and 10):</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="number"</a:t>
            </a:r>
            <a:r>
              <a:rPr lang="en-IN" sz="3600" b="0" i="0" dirty="0">
                <a:solidFill>
                  <a:srgbClr val="FF0000"/>
                </a:solidFill>
                <a:effectLst/>
                <a:latin typeface="system-ui"/>
              </a:rPr>
              <a:t> name</a:t>
            </a:r>
            <a:r>
              <a:rPr lang="en-IN" sz="3600" b="0" i="0" dirty="0">
                <a:solidFill>
                  <a:srgbClr val="0000CD"/>
                </a:solidFill>
                <a:effectLst/>
                <a:latin typeface="system-ui"/>
              </a:rPr>
              <a:t>="quantity"</a:t>
            </a:r>
            <a:r>
              <a:rPr lang="en-IN" sz="3600" b="0" i="0" dirty="0">
                <a:solidFill>
                  <a:srgbClr val="FF0000"/>
                </a:solidFill>
                <a:effectLst/>
                <a:latin typeface="system-ui"/>
              </a:rPr>
              <a:t> min</a:t>
            </a:r>
            <a:r>
              <a:rPr lang="en-IN" sz="3600" b="0" i="0" dirty="0">
                <a:solidFill>
                  <a:srgbClr val="0000CD"/>
                </a:solidFill>
                <a:effectLst/>
                <a:latin typeface="system-ui"/>
              </a:rPr>
              <a:t>="1"</a:t>
            </a:r>
            <a:r>
              <a:rPr lang="en-IN" sz="3600" b="0" i="0" dirty="0">
                <a:solidFill>
                  <a:srgbClr val="FF0000"/>
                </a:solidFill>
                <a:effectLst/>
                <a:latin typeface="system-ui"/>
              </a:rPr>
              <a:t> max</a:t>
            </a:r>
            <a:r>
              <a:rPr lang="en-IN" sz="3600" b="0" i="0" dirty="0">
                <a:solidFill>
                  <a:srgbClr val="0000CD"/>
                </a:solidFill>
                <a:effectLst/>
                <a:latin typeface="system-ui"/>
              </a:rPr>
              <a:t>="10"&gt;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input</a:t>
            </a:r>
            <a:r>
              <a:rPr lang="en-IN" sz="3600" b="0" i="0" dirty="0">
                <a:solidFill>
                  <a:srgbClr val="FF0000"/>
                </a:solidFill>
                <a:effectLst/>
                <a:latin typeface="system-ui"/>
              </a:rPr>
              <a:t> type</a:t>
            </a:r>
            <a:r>
              <a:rPr lang="en-IN" sz="3600" b="0" i="0" dirty="0">
                <a:solidFill>
                  <a:srgbClr val="0000CD"/>
                </a:solidFill>
                <a:effectLst/>
                <a:latin typeface="system-ui"/>
              </a:rPr>
              <a:t>="submit"&gt;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/form</a:t>
            </a:r>
            <a:r>
              <a:rPr lang="en-IN" sz="3600" b="0" i="0" dirty="0">
                <a:solidFill>
                  <a:srgbClr val="0000CD"/>
                </a:solidFill>
                <a:effectLst/>
                <a:latin typeface="system-ui"/>
              </a:rPr>
              <a:t>&gt;</a:t>
            </a:r>
            <a:endParaRPr lang="en-US" sz="3600" dirty="0">
              <a:solidFill>
                <a:srgbClr val="000000"/>
              </a:solidFill>
              <a:latin typeface="system-ui"/>
              <a:cs typeface="Calibri" panose="020F0502020204030204" pitchFamily="34" charset="0"/>
            </a:endParaRPr>
          </a:p>
        </p:txBody>
      </p:sp>
    </p:spTree>
    <p:extLst>
      <p:ext uri="{BB962C8B-B14F-4D97-AF65-F5344CB8AC3E}">
        <p14:creationId xmlns:p14="http://schemas.microsoft.com/office/powerpoint/2010/main" val="104993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Props1.xml><?xml version="1.0" encoding="utf-8"?>
<ds:datastoreItem xmlns:ds="http://schemas.openxmlformats.org/officeDocument/2006/customXml" ds:itemID="{38EFDBC0-DC48-49A2-BC36-4794DB076010}">
  <ds:schemaRefs>
    <ds:schemaRef ds:uri="http://schemas.microsoft.com/sharepoint/v3/contenttype/forms"/>
  </ds:schemaRefs>
</ds:datastoreItem>
</file>

<file path=customXml/itemProps2.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82368</TotalTime>
  <Words>1316</Words>
  <Application>Microsoft Office PowerPoint</Application>
  <PresentationFormat>Custom</PresentationFormat>
  <Paragraphs>101</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Aleo</vt:lpstr>
      <vt:lpstr>Arial</vt:lpstr>
      <vt:lpstr>Calibri</vt:lpstr>
      <vt:lpstr>Menlo</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ADMIN</cp:lastModifiedBy>
  <cp:revision>7266</cp:revision>
  <cp:lastPrinted>2016-07-10T15:03:07Z</cp:lastPrinted>
  <dcterms:created xsi:type="dcterms:W3CDTF">2014-07-01T16:42:18Z</dcterms:created>
  <dcterms:modified xsi:type="dcterms:W3CDTF">2021-12-07T01:33:26Z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