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449" r:id="rId5"/>
    <p:sldId id="460" r:id="rId6"/>
    <p:sldId id="470" r:id="rId7"/>
    <p:sldId id="471" r:id="rId8"/>
    <p:sldId id="472" r:id="rId9"/>
    <p:sldId id="473" r:id="rId10"/>
    <p:sldId id="474" r:id="rId11"/>
    <p:sldId id="475" r:id="rId12"/>
    <p:sldId id="476" r:id="rId13"/>
    <p:sldId id="477" r:id="rId14"/>
    <p:sldId id="478" r:id="rId15"/>
    <p:sldId id="479" r:id="rId16"/>
    <p:sldId id="480" r:id="rId17"/>
    <p:sldId id="459" r:id="rId18"/>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0"/>
            <p14:sldId id="471"/>
            <p14:sldId id="472"/>
            <p14:sldId id="473"/>
            <p14:sldId id="474"/>
            <p14:sldId id="475"/>
            <p14:sldId id="476"/>
            <p14:sldId id="477"/>
            <p14:sldId id="478"/>
            <p14:sldId id="479"/>
            <p14:sldId id="480"/>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7/12/2021</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07/12/2021</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Tag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Example:</a:t>
            </a:r>
            <a:br>
              <a:rPr lang="en-US" sz="3600" dirty="0"/>
            </a:br>
            <a:br>
              <a:rPr lang="en-US" sz="3600" dirty="0"/>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b="0" i="0" dirty="0">
                <a:solidFill>
                  <a:srgbClr val="A52A2A"/>
                </a:solidFill>
                <a:effectLst/>
                <a:latin typeface="system-ui"/>
              </a:rPr>
            </a:br>
            <a:r>
              <a:rPr lang="en-IN" sz="3600" b="0" i="0" dirty="0">
                <a:solidFill>
                  <a:srgbClr val="A52A2A"/>
                </a:solidFill>
                <a:effectLst/>
                <a:latin typeface="system-ui"/>
              </a:rPr>
              <a:t>p </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err="1">
                <a:solidFill>
                  <a:srgbClr val="FF0000"/>
                </a:solidFill>
                <a:effectLst/>
                <a:latin typeface="system-ui"/>
              </a:rPr>
              <a:t>color</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gray</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FF0000"/>
                </a:solidFill>
                <a:effectLst/>
                <a:latin typeface="system-ui"/>
              </a:rPr>
              <a:t>text-align</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center</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000000"/>
                </a:solidFill>
                <a:effectLst/>
                <a:latin typeface="system-ui"/>
              </a:rPr>
              <a:t>}</a:t>
            </a:r>
            <a:r>
              <a:rPr lang="en-IN" sz="3600" b="0" i="0" dirty="0">
                <a:solidFill>
                  <a:srgbClr val="A52A2A"/>
                </a:solidFill>
                <a:effectLst/>
                <a:latin typeface="system-ui"/>
              </a:rPr>
              <a:t> </a:t>
            </a:r>
            <a:br>
              <a:rPr lang="en-IN" sz="3600" b="0" i="0" dirty="0">
                <a:solidFill>
                  <a:srgbClr val="A52A2A"/>
                </a:solidFill>
                <a:effectLst/>
                <a:latin typeface="system-ui"/>
              </a:rPr>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This style will be applied on every paragraph..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1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2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US" sz="36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115452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Tag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Example:</a:t>
            </a:r>
            <a:br>
              <a:rPr lang="en-US" sz="3600" dirty="0"/>
            </a:br>
            <a:br>
              <a:rPr lang="en-US" sz="3600" dirty="0"/>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b="0" i="0" dirty="0">
                <a:solidFill>
                  <a:srgbClr val="A52A2A"/>
                </a:solidFill>
                <a:effectLst/>
                <a:latin typeface="system-ui"/>
              </a:rPr>
            </a:br>
            <a:r>
              <a:rPr lang="en-IN" sz="3600" b="0" i="0" dirty="0">
                <a:solidFill>
                  <a:srgbClr val="A52A2A"/>
                </a:solidFill>
                <a:effectLst/>
                <a:latin typeface="system-ui"/>
              </a:rPr>
              <a:t>p </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err="1">
                <a:solidFill>
                  <a:srgbClr val="FF0000"/>
                </a:solidFill>
                <a:effectLst/>
                <a:latin typeface="system-ui"/>
              </a:rPr>
              <a:t>color</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gray</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FF0000"/>
                </a:solidFill>
                <a:effectLst/>
                <a:latin typeface="system-ui"/>
              </a:rPr>
              <a:t>text-align</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center</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000000"/>
                </a:solidFill>
                <a:effectLst/>
                <a:latin typeface="system-ui"/>
              </a:rPr>
              <a:t>}</a:t>
            </a:r>
            <a:r>
              <a:rPr lang="en-IN" sz="3600" b="0" i="0" dirty="0">
                <a:solidFill>
                  <a:srgbClr val="A52A2A"/>
                </a:solidFill>
                <a:effectLst/>
                <a:latin typeface="system-ui"/>
              </a:rPr>
              <a:t> </a:t>
            </a:r>
            <a:br>
              <a:rPr lang="en-IN" sz="3600" b="0" i="0" dirty="0">
                <a:solidFill>
                  <a:srgbClr val="A52A2A"/>
                </a:solidFill>
                <a:effectLst/>
                <a:latin typeface="system-ui"/>
              </a:rPr>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This style will be applied on every paragraph..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1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paragraph 2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US" sz="36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96874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ID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ID selector is used to select a particular element with a specific ID associated with it. An ID of an element is unique in itself, no two elements can have same ID. It makes it easy to select a particular element and give it a proper CSS Styling </a:t>
            </a:r>
          </a:p>
          <a:p>
            <a:pPr marL="457200" indent="-457200" algn="l">
              <a:buFont typeface="Arial" panose="020B0604020202020204" pitchFamily="34" charset="0"/>
              <a:buChar char="•"/>
            </a:pPr>
            <a:r>
              <a:rPr lang="en-US" sz="4800" b="0" i="0" dirty="0">
                <a:solidFill>
                  <a:srgbClr val="0000CD"/>
                </a:solidFill>
                <a:effectLst/>
                <a:latin typeface="system-ui"/>
              </a:rPr>
              <a:t>&lt;</a:t>
            </a:r>
            <a:r>
              <a:rPr lang="en-US" sz="4800" b="0" i="0" dirty="0">
                <a:solidFill>
                  <a:srgbClr val="A52A2A"/>
                </a:solidFill>
                <a:effectLst/>
                <a:latin typeface="system-ui"/>
              </a:rPr>
              <a:t>p</a:t>
            </a:r>
            <a:r>
              <a:rPr lang="en-US" sz="4800" b="0" i="0" dirty="0">
                <a:solidFill>
                  <a:srgbClr val="FF0000"/>
                </a:solidFill>
                <a:effectLst/>
                <a:latin typeface="system-ui"/>
              </a:rPr>
              <a:t> id</a:t>
            </a:r>
            <a:r>
              <a:rPr lang="en-US" sz="4800" b="0" i="0" dirty="0">
                <a:solidFill>
                  <a:srgbClr val="0000CD"/>
                </a:solidFill>
                <a:effectLst/>
                <a:latin typeface="system-ui"/>
              </a:rPr>
              <a:t>="demo-id"&gt;</a:t>
            </a:r>
            <a:r>
              <a:rPr lang="en-US" sz="4800" b="0" i="0" dirty="0">
                <a:solidFill>
                  <a:srgbClr val="000000"/>
                </a:solidFill>
                <a:effectLst/>
                <a:latin typeface="system-ui"/>
              </a:rPr>
              <a:t>The ID of this paragraph is '</a:t>
            </a:r>
            <a:r>
              <a:rPr lang="en-US" sz="4800" b="0" i="0" dirty="0" err="1">
                <a:solidFill>
                  <a:srgbClr val="000000"/>
                </a:solidFill>
                <a:effectLst/>
                <a:latin typeface="system-ui"/>
              </a:rPr>
              <a:t>demo_id</a:t>
            </a:r>
            <a:r>
              <a:rPr lang="en-US" sz="4800" b="0" i="0" dirty="0">
                <a:solidFill>
                  <a:srgbClr val="000000"/>
                </a:solidFill>
                <a:effectLst/>
                <a:latin typeface="system-ui"/>
              </a:rPr>
              <a:t>'.</a:t>
            </a:r>
            <a:r>
              <a:rPr lang="en-US" sz="4800" b="0" i="0" dirty="0">
                <a:solidFill>
                  <a:srgbClr val="0000CD"/>
                </a:solidFill>
                <a:effectLst/>
                <a:latin typeface="system-ui"/>
              </a:rPr>
              <a:t>&lt;</a:t>
            </a:r>
            <a:r>
              <a:rPr lang="en-US" sz="4800" b="0" i="0" dirty="0">
                <a:solidFill>
                  <a:srgbClr val="A52A2A"/>
                </a:solidFill>
                <a:effectLst/>
                <a:latin typeface="system-ui"/>
              </a:rPr>
              <a:t>/p</a:t>
            </a:r>
            <a:r>
              <a:rPr lang="en-US" sz="4800" b="0" i="0" dirty="0">
                <a:solidFill>
                  <a:srgbClr val="0000CD"/>
                </a:solidFill>
                <a:effectLst/>
                <a:latin typeface="system-ui"/>
              </a:rPr>
              <a:t>&gt;</a:t>
            </a:r>
            <a:br>
              <a:rPr lang="en-US" sz="4800" b="0" i="0" dirty="0">
                <a:solidFill>
                  <a:srgbClr val="0000CD"/>
                </a:solidFill>
                <a:effectLst/>
                <a:latin typeface="system-ui"/>
              </a:rPr>
            </a:br>
            <a:r>
              <a:rPr lang="en-IN" sz="3600" b="0" i="0" dirty="0">
                <a:solidFill>
                  <a:srgbClr val="000000"/>
                </a:solidFill>
                <a:effectLst/>
                <a:latin typeface="system-ui"/>
              </a:rPr>
              <a:t>#ID_Name{</a:t>
            </a:r>
            <a:br>
              <a:rPr lang="en-IN" sz="3600" dirty="0"/>
            </a:br>
            <a:r>
              <a:rPr lang="en-IN" sz="3600" b="0" i="0" dirty="0" err="1">
                <a:solidFill>
                  <a:srgbClr val="000000"/>
                </a:solidFill>
                <a:effectLst/>
                <a:latin typeface="system-ui"/>
              </a:rPr>
              <a:t>Css</a:t>
            </a:r>
            <a:r>
              <a:rPr lang="en-IN" sz="3600" b="0" i="0" dirty="0">
                <a:solidFill>
                  <a:srgbClr val="000000"/>
                </a:solidFill>
                <a:effectLst/>
                <a:latin typeface="system-ui"/>
              </a:rPr>
              <a:t> Styling</a:t>
            </a:r>
            <a:br>
              <a:rPr lang="en-IN" sz="3600" dirty="0"/>
            </a:b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Example-</a:t>
            </a:r>
            <a:br>
              <a:rPr lang="en-IN" sz="3600" dirty="0"/>
            </a:br>
            <a:r>
              <a:rPr lang="en-IN" sz="3600" b="0" i="0" dirty="0">
                <a:solidFill>
                  <a:srgbClr val="000000"/>
                </a:solidFill>
                <a:effectLst/>
                <a:latin typeface="system-ui"/>
              </a:rPr>
              <a:t>#demo-id{</a:t>
            </a:r>
            <a:br>
              <a:rPr lang="en-IN" sz="3600" dirty="0"/>
            </a:br>
            <a:r>
              <a:rPr lang="en-IN" sz="3600" b="0" i="0" dirty="0" err="1">
                <a:solidFill>
                  <a:srgbClr val="000000"/>
                </a:solidFill>
                <a:effectLst/>
                <a:latin typeface="system-ui"/>
              </a:rPr>
              <a:t>color:red</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a:t>
            </a:r>
            <a:br>
              <a:rPr lang="en-US" sz="57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533214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ID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title</a:t>
            </a:r>
            <a:r>
              <a:rPr lang="en-IN" sz="3600" b="0" i="0" dirty="0">
                <a:solidFill>
                  <a:srgbClr val="0000CD"/>
                </a:solidFill>
                <a:effectLst/>
                <a:latin typeface="system-ui"/>
              </a:rPr>
              <a:t>&gt;</a:t>
            </a:r>
            <a:r>
              <a:rPr lang="en-IN" sz="3600" b="0" i="0" dirty="0">
                <a:solidFill>
                  <a:srgbClr val="000000"/>
                </a:solidFill>
                <a:effectLst/>
                <a:latin typeface="system-ui"/>
              </a:rPr>
              <a:t> CSS Id Selector </a:t>
            </a:r>
            <a:r>
              <a:rPr lang="en-IN" sz="3600" b="0" i="0" dirty="0">
                <a:solidFill>
                  <a:srgbClr val="0000CD"/>
                </a:solidFill>
                <a:effectLst/>
                <a:latin typeface="system-ui"/>
              </a:rPr>
              <a:t>&lt;</a:t>
            </a:r>
            <a:r>
              <a:rPr lang="en-IN" sz="3600" b="0" i="0" dirty="0">
                <a:solidFill>
                  <a:srgbClr val="A52A2A"/>
                </a:solidFill>
                <a:effectLst/>
                <a:latin typeface="system-ui"/>
              </a:rPr>
              <a:t>/title</a:t>
            </a:r>
            <a:r>
              <a:rPr lang="en-IN" sz="3600" b="0" i="0" dirty="0">
                <a:solidFill>
                  <a:srgbClr val="0000CD"/>
                </a:solidFill>
                <a:effectLst/>
                <a:latin typeface="system-ui"/>
              </a:rPr>
              <a:t>&gt;</a:t>
            </a:r>
            <a:r>
              <a:rPr lang="en-IN" sz="3600" b="0" i="0" dirty="0">
                <a:solidFill>
                  <a:srgbClr val="000000"/>
                </a:solidFill>
                <a:effectLst/>
                <a:latin typeface="system-ui"/>
              </a:rPr>
              <a:t> </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meta</a:t>
            </a:r>
            <a:r>
              <a:rPr lang="en-IN" sz="3600" b="0" i="0" dirty="0">
                <a:solidFill>
                  <a:srgbClr val="FF0000"/>
                </a:solidFill>
                <a:effectLst/>
                <a:latin typeface="system-ui"/>
              </a:rPr>
              <a:t> charset</a:t>
            </a:r>
            <a:r>
              <a:rPr lang="en-IN" sz="3600" b="0" i="0" dirty="0">
                <a:solidFill>
                  <a:srgbClr val="0000CD"/>
                </a:solidFill>
                <a:effectLst/>
                <a:latin typeface="system-ui"/>
              </a:rPr>
              <a:t>="UTF-8"&gt;</a:t>
            </a:r>
            <a:r>
              <a:rPr lang="en-IN" sz="3600" b="0" i="0" dirty="0">
                <a:solidFill>
                  <a:srgbClr val="000000"/>
                </a:solidFill>
                <a:effectLst/>
                <a:latin typeface="system-ui"/>
              </a:rPr>
              <a:t> </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b="0" i="0" dirty="0">
                <a:solidFill>
                  <a:srgbClr val="A52A2A"/>
                </a:solidFill>
                <a:effectLst/>
                <a:latin typeface="system-ui"/>
              </a:rPr>
            </a:br>
            <a:r>
              <a:rPr lang="en-IN" sz="3600" b="0" i="0" dirty="0">
                <a:solidFill>
                  <a:srgbClr val="A52A2A"/>
                </a:solidFill>
                <a:effectLst/>
                <a:latin typeface="system-ui"/>
              </a:rPr>
              <a:t>#para1 </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err="1">
                <a:solidFill>
                  <a:srgbClr val="FF0000"/>
                </a:solidFill>
                <a:effectLst/>
                <a:latin typeface="system-ui"/>
              </a:rPr>
              <a:t>color</a:t>
            </a:r>
            <a:r>
              <a:rPr lang="en-IN" sz="3600" b="0" i="0" dirty="0">
                <a:solidFill>
                  <a:srgbClr val="000000"/>
                </a:solidFill>
                <a:effectLst/>
                <a:latin typeface="system-ui"/>
              </a:rPr>
              <a:t>:</a:t>
            </a:r>
            <a:r>
              <a:rPr lang="en-IN" sz="3600" b="0" i="0" dirty="0">
                <a:solidFill>
                  <a:srgbClr val="0000CD"/>
                </a:solidFill>
                <a:effectLst/>
                <a:latin typeface="system-ui"/>
              </a:rPr>
              <a:t> green</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FF0000"/>
                </a:solidFill>
                <a:effectLst/>
                <a:latin typeface="system-ui"/>
              </a:rPr>
              <a:t>text-align</a:t>
            </a:r>
            <a:r>
              <a:rPr lang="en-IN" sz="3600" b="0" i="0" dirty="0">
                <a:solidFill>
                  <a:srgbClr val="000000"/>
                </a:solidFill>
                <a:effectLst/>
                <a:latin typeface="system-ui"/>
              </a:rPr>
              <a:t>:</a:t>
            </a:r>
            <a:r>
              <a:rPr lang="en-IN" sz="3600" b="0" i="0" dirty="0">
                <a:solidFill>
                  <a:srgbClr val="0000CD"/>
                </a:solidFill>
                <a:effectLst/>
                <a:latin typeface="system-ui"/>
              </a:rPr>
              <a:t> </a:t>
            </a:r>
            <a:r>
              <a:rPr lang="en-IN" sz="3600" b="0" i="0" dirty="0" err="1">
                <a:solidFill>
                  <a:srgbClr val="0000CD"/>
                </a:solidFill>
                <a:effectLst/>
                <a:latin typeface="system-ui"/>
              </a:rPr>
              <a:t>center</a:t>
            </a:r>
            <a:r>
              <a:rPr lang="en-IN" sz="3600" b="0" i="0" dirty="0">
                <a:solidFill>
                  <a:srgbClr val="000000"/>
                </a:solidFill>
                <a:effectLst/>
                <a:latin typeface="system-ui"/>
              </a:rPr>
              <a:t>;</a:t>
            </a:r>
            <a:br>
              <a:rPr lang="en-IN" sz="3600" b="0" i="0" dirty="0">
                <a:solidFill>
                  <a:srgbClr val="FF0000"/>
                </a:solidFill>
                <a:effectLst/>
                <a:latin typeface="system-ui"/>
              </a:rPr>
            </a:br>
            <a:r>
              <a:rPr lang="en-IN" sz="3600" b="0" i="0" dirty="0">
                <a:solidFill>
                  <a:srgbClr val="000000"/>
                </a:solidFill>
                <a:effectLst/>
                <a:latin typeface="system-ui"/>
              </a:rPr>
              <a:t>}</a:t>
            </a:r>
            <a:br>
              <a:rPr lang="en-IN" sz="3600" b="0" i="0" dirty="0">
                <a:solidFill>
                  <a:srgbClr val="A52A2A"/>
                </a:solidFill>
                <a:effectLst/>
                <a:latin typeface="system-ui"/>
              </a:rPr>
            </a:br>
            <a:r>
              <a:rPr lang="en-IN" sz="3600" b="0" i="0" dirty="0">
                <a:solidFill>
                  <a:srgbClr val="0000CD"/>
                </a:solidFill>
                <a:effectLst/>
                <a:latin typeface="system-ui"/>
              </a:rPr>
              <a:t>&lt;</a:t>
            </a:r>
            <a:r>
              <a:rPr lang="en-IN" sz="3600" b="0" i="0" dirty="0">
                <a:solidFill>
                  <a:srgbClr val="A52A2A"/>
                </a:solidFill>
                <a:effectLst/>
                <a:latin typeface="system-ui"/>
              </a:rPr>
              <a:t>/style</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/head</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FF0000"/>
                </a:solidFill>
                <a:effectLst/>
                <a:latin typeface="system-ui"/>
              </a:rPr>
              <a:t> id</a:t>
            </a:r>
            <a:r>
              <a:rPr lang="en-IN" sz="3600" b="0" i="0" dirty="0">
                <a:solidFill>
                  <a:srgbClr val="0000CD"/>
                </a:solidFill>
                <a:effectLst/>
                <a:latin typeface="system-ui"/>
              </a:rPr>
              <a:t>="para1"&gt;</a:t>
            </a:r>
            <a:r>
              <a:rPr lang="en-IN" sz="3600" b="0" i="0" dirty="0">
                <a:solidFill>
                  <a:srgbClr val="000000"/>
                </a:solidFill>
                <a:effectLst/>
                <a:latin typeface="system-ui"/>
              </a:rPr>
              <a:t> Hello World! (This paragraph is affected by style).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r>
              <a:rPr lang="en-IN" sz="3600" b="0" i="0" dirty="0">
                <a:solidFill>
                  <a:srgbClr val="000000"/>
                </a:solidFill>
                <a:effectLst/>
                <a:latin typeface="system-ui"/>
              </a:rPr>
              <a:t> This paragraph is not affected by the style. </a:t>
            </a:r>
            <a:r>
              <a:rPr lang="en-IN" sz="3600" b="0" i="0" dirty="0">
                <a:solidFill>
                  <a:srgbClr val="0000CD"/>
                </a:solidFill>
                <a:effectLst/>
                <a:latin typeface="system-ui"/>
              </a:rPr>
              <a:t>&lt;</a:t>
            </a:r>
            <a:r>
              <a:rPr lang="en-IN" sz="3600" b="0" i="0" dirty="0">
                <a:solidFill>
                  <a:srgbClr val="A52A2A"/>
                </a:solidFill>
                <a:effectLst/>
                <a:latin typeface="system-ui"/>
              </a:rPr>
              <a:t>/p</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532361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What is CSS?</a:t>
            </a:r>
          </a:p>
          <a:p>
            <a:pPr marL="571500" indent="-571500">
              <a:buFont typeface="Arial" panose="020B0604020202020204" pitchFamily="34" charset="0"/>
              <a:buChar char="•"/>
            </a:pPr>
            <a:r>
              <a:rPr lang="en-IN" sz="3600" dirty="0">
                <a:solidFill>
                  <a:schemeClr val="accent6">
                    <a:lumMod val="75000"/>
                    <a:lumOff val="25000"/>
                  </a:schemeClr>
                </a:solidFill>
              </a:rPr>
              <a:t>Why to use CSS?</a:t>
            </a:r>
          </a:p>
          <a:p>
            <a:pPr marL="571500" indent="-571500">
              <a:buFont typeface="Arial" panose="020B0604020202020204" pitchFamily="34" charset="0"/>
              <a:buChar char="•"/>
            </a:pPr>
            <a:r>
              <a:rPr lang="en-IN" sz="3600" dirty="0">
                <a:solidFill>
                  <a:schemeClr val="accent6">
                    <a:lumMod val="75000"/>
                    <a:lumOff val="25000"/>
                  </a:schemeClr>
                </a:solidFill>
              </a:rPr>
              <a:t>Integrate CSS with HTML</a:t>
            </a:r>
          </a:p>
          <a:p>
            <a:pPr marL="571500" indent="-571500">
              <a:buFont typeface="Arial" panose="020B0604020202020204" pitchFamily="34" charset="0"/>
              <a:buChar char="•"/>
            </a:pPr>
            <a:r>
              <a:rPr lang="en-IN" sz="3600" dirty="0">
                <a:solidFill>
                  <a:schemeClr val="accent6">
                    <a:lumMod val="75000"/>
                    <a:lumOff val="25000"/>
                  </a:schemeClr>
                </a:solidFill>
              </a:rPr>
              <a:t>CSS Syntax</a:t>
            </a:r>
          </a:p>
          <a:p>
            <a:pPr marL="571500" indent="-571500">
              <a:buFont typeface="Arial" panose="020B0604020202020204" pitchFamily="34" charset="0"/>
              <a:buChar char="•"/>
            </a:pPr>
            <a:r>
              <a:rPr lang="en-IN" sz="3600" dirty="0">
                <a:solidFill>
                  <a:schemeClr val="accent6">
                    <a:lumMod val="75000"/>
                    <a:lumOff val="25000"/>
                  </a:schemeClr>
                </a:solidFill>
              </a:rPr>
              <a:t>Types of CSS</a:t>
            </a:r>
          </a:p>
          <a:p>
            <a:pPr marL="571500" indent="-571500">
              <a:buFont typeface="Arial" panose="020B0604020202020204" pitchFamily="34" charset="0"/>
              <a:buChar char="•"/>
            </a:pPr>
            <a:r>
              <a:rPr lang="en-IN" sz="3600" dirty="0">
                <a:solidFill>
                  <a:schemeClr val="accent6">
                    <a:lumMod val="75000"/>
                    <a:lumOff val="25000"/>
                  </a:schemeClr>
                </a:solidFill>
              </a:rPr>
              <a:t>CSS </a:t>
            </a:r>
            <a:r>
              <a:rPr lang="en-IN" sz="3600" dirty="0" err="1">
                <a:solidFill>
                  <a:schemeClr val="accent6">
                    <a:lumMod val="75000"/>
                    <a:lumOff val="25000"/>
                  </a:schemeClr>
                </a:solidFill>
              </a:rPr>
              <a:t>Selecters</a:t>
            </a: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What is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CSS (Cascading Style Sheets) allows you to create great-looking web pages.</a:t>
            </a:r>
          </a:p>
          <a:p>
            <a:pPr marL="457200" indent="-457200" algn="l">
              <a:buFont typeface="Arial" panose="020B0604020202020204" pitchFamily="34" charset="0"/>
              <a:buChar char="•"/>
            </a:pPr>
            <a:r>
              <a:rPr lang="en-US" sz="3600" b="1" dirty="0"/>
              <a:t>What does CSS stand for?:</a:t>
            </a:r>
            <a:br>
              <a:rPr lang="en-US" sz="3600" b="1" dirty="0"/>
            </a:br>
            <a:br>
              <a:rPr lang="en-US" sz="3600" dirty="0"/>
            </a:br>
            <a:r>
              <a:rPr lang="en-US" sz="3600" dirty="0"/>
              <a:t>CSS stands for Cascading Style Sheets. In CSS full form, 'Cascading' is a very important word. If you don't understand the concept of cascading then it may happen that CSS applied to an element doesn't work. According to </a:t>
            </a:r>
            <a:r>
              <a:rPr lang="en-US" sz="3600" dirty="0">
                <a:solidFill>
                  <a:srgbClr val="FF0000"/>
                </a:solidFill>
              </a:rPr>
              <a:t>developer.mozilla.org</a:t>
            </a:r>
            <a:r>
              <a:rPr lang="en-US" sz="3600" dirty="0"/>
              <a:t>, 'Cascading' is a mechanism of selecting which CSS rule to apply to an element. Suppose you have defined two rules for the same element. Now, the cascading algorithm will choose only one and apply it to the element.</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A52A2A"/>
                </a:solidFill>
                <a:effectLst/>
                <a:latin typeface="system-ui"/>
              </a:rPr>
              <a:t>h1</a:t>
            </a:r>
            <a:r>
              <a:rPr lang="en-IN" sz="2800" b="0" i="0" dirty="0">
                <a:solidFill>
                  <a:srgbClr val="000000"/>
                </a:solidFill>
                <a:effectLst/>
                <a:latin typeface="system-ui"/>
              </a:rPr>
              <a:t>{</a:t>
            </a:r>
            <a:r>
              <a:rPr lang="en-IN" sz="2800" b="0" i="0" dirty="0" err="1">
                <a:solidFill>
                  <a:srgbClr val="FF0000"/>
                </a:solidFill>
                <a:effectLst/>
                <a:latin typeface="system-ui"/>
              </a:rPr>
              <a:t>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A52A2A"/>
                </a:solidFill>
                <a:effectLst/>
                <a:latin typeface="system-ui"/>
              </a:rPr>
              <a:t>h1</a:t>
            </a:r>
            <a:r>
              <a:rPr lang="en-IN" sz="2800" b="0" i="0" dirty="0">
                <a:solidFill>
                  <a:srgbClr val="000000"/>
                </a:solidFill>
                <a:effectLst/>
                <a:latin typeface="system-ui"/>
              </a:rPr>
              <a:t>{</a:t>
            </a:r>
            <a:r>
              <a:rPr lang="en-IN" sz="2800" b="0" i="0" dirty="0" err="1">
                <a:solidFill>
                  <a:srgbClr val="FF0000"/>
                </a:solidFill>
                <a:effectLst/>
                <a:latin typeface="system-ui"/>
              </a:rPr>
              <a:t>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A52A2A"/>
                </a:solidFill>
                <a:effectLst/>
                <a:latin typeface="system-ui"/>
              </a:rPr>
              <a:t> </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CD"/>
                </a:solidFill>
                <a:effectLst/>
                <a:latin typeface="system-ui"/>
              </a:rPr>
            </a:b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h1</a:t>
            </a:r>
            <a:r>
              <a:rPr lang="en-IN" sz="2800" b="0" i="0" dirty="0">
                <a:solidFill>
                  <a:srgbClr val="0000CD"/>
                </a:solidFill>
                <a:effectLst/>
                <a:latin typeface="system-ui"/>
              </a:rPr>
              <a:t>&gt;</a:t>
            </a:r>
            <a:r>
              <a:rPr lang="en-IN" sz="2800" b="0" i="0" dirty="0">
                <a:solidFill>
                  <a:srgbClr val="000000"/>
                </a:solidFill>
                <a:effectLst/>
                <a:latin typeface="system-ui"/>
              </a:rPr>
              <a:t> Hello World.. </a:t>
            </a:r>
            <a:r>
              <a:rPr lang="en-IN" sz="2800" b="0" i="0" dirty="0">
                <a:solidFill>
                  <a:srgbClr val="0000CD"/>
                </a:solidFill>
                <a:effectLst/>
                <a:latin typeface="system-ui"/>
              </a:rPr>
              <a:t>&lt;</a:t>
            </a:r>
            <a:r>
              <a:rPr lang="en-IN" sz="2800" b="0" i="0" dirty="0">
                <a:solidFill>
                  <a:srgbClr val="A52A2A"/>
                </a:solidFill>
                <a:effectLst/>
                <a:latin typeface="system-ui"/>
              </a:rPr>
              <a:t>/h1</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4818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Why to use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Let's see some more important aspects of why CSS is essential for a website.</a:t>
            </a:r>
          </a:p>
          <a:p>
            <a:pPr marL="457200" indent="-457200" algn="l">
              <a:buFont typeface="Arial" panose="020B0604020202020204" pitchFamily="34" charset="0"/>
              <a:buChar char="•"/>
            </a:pPr>
            <a:r>
              <a:rPr lang="en-US" sz="3600" b="1" i="0" dirty="0">
                <a:solidFill>
                  <a:srgbClr val="000000"/>
                </a:solidFill>
                <a:effectLst/>
                <a:latin typeface="system-ui"/>
              </a:rPr>
              <a:t>CSS saves time: </a:t>
            </a:r>
            <a:r>
              <a:rPr lang="en-US" sz="3600" b="0" i="0" dirty="0">
                <a:solidFill>
                  <a:srgbClr val="000000"/>
                </a:solidFill>
                <a:effectLst/>
                <a:latin typeface="system-ui"/>
              </a:rPr>
              <a:t>It saves a lot of time as one Style Sheet can be used on multiple pages. There is no need to write the same CSS Style Sheet on all the pages. </a:t>
            </a:r>
          </a:p>
          <a:p>
            <a:pPr marL="457200" indent="-457200" algn="l">
              <a:buFont typeface="Arial" panose="020B0604020202020204" pitchFamily="34" charset="0"/>
              <a:buChar char="•"/>
            </a:pPr>
            <a:r>
              <a:rPr lang="en-US" sz="3600" b="1" i="0" dirty="0">
                <a:solidFill>
                  <a:srgbClr val="000000"/>
                </a:solidFill>
                <a:effectLst/>
                <a:latin typeface="system-ui"/>
              </a:rPr>
              <a:t>Multiple Device Compatibility: </a:t>
            </a:r>
            <a:r>
              <a:rPr lang="en-US" sz="3600" b="0" i="0" dirty="0">
                <a:solidFill>
                  <a:srgbClr val="000000"/>
                </a:solidFill>
                <a:effectLst/>
                <a:latin typeface="system-ui"/>
              </a:rPr>
              <a:t>CSS can optimize the same webpage to adapt different viewports(screens). It makes a webpage compatible and readable in all the devices like laptops, tablets, mobiles, etc. which have different screen sizes.</a:t>
            </a:r>
          </a:p>
          <a:p>
            <a:pPr marL="457200" indent="-457200" algn="l">
              <a:buFont typeface="Arial" panose="020B0604020202020204" pitchFamily="34" charset="0"/>
              <a:buChar char="•"/>
            </a:pPr>
            <a:r>
              <a:rPr lang="en-US" sz="3600" b="1" i="0" dirty="0">
                <a:solidFill>
                  <a:srgbClr val="000000"/>
                </a:solidFill>
                <a:effectLst/>
                <a:latin typeface="system-ui"/>
              </a:rPr>
              <a:t>Pages load faster: </a:t>
            </a:r>
            <a:r>
              <a:rPr lang="en-US" sz="3600" b="0" i="0" dirty="0">
                <a:solidFill>
                  <a:srgbClr val="000000"/>
                </a:solidFill>
                <a:effectLst/>
                <a:latin typeface="system-ui"/>
              </a:rPr>
              <a:t>When we use the same Style Sheet in multiple webpages then, the loading of the pages gets faster because of reusing of the code.</a:t>
            </a:r>
          </a:p>
          <a:p>
            <a:pPr marL="457200" indent="-457200" algn="l">
              <a:buFont typeface="Arial" panose="020B0604020202020204" pitchFamily="34" charset="0"/>
              <a:buChar char="•"/>
            </a:pPr>
            <a:r>
              <a:rPr lang="en-US" sz="3600" b="1" i="0" dirty="0">
                <a:solidFill>
                  <a:srgbClr val="000000"/>
                </a:solidFill>
                <a:effectLst/>
                <a:latin typeface="system-ui"/>
              </a:rPr>
              <a:t>Global web standards: </a:t>
            </a:r>
            <a:r>
              <a:rPr lang="en-US" sz="3600" b="0" i="0" dirty="0">
                <a:solidFill>
                  <a:srgbClr val="000000"/>
                </a:solidFill>
                <a:effectLst/>
                <a:latin typeface="system-ui"/>
              </a:rPr>
              <a:t>The web standards are now depreciating the use of basic HTML styling attributes and it is being recommended to use CSS.</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788956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Integrate CSS with HTML</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00"/>
                </a:solidFill>
                <a:effectLst/>
                <a:latin typeface="system-ui"/>
              </a:rPr>
              <a:t>CSS is different than HTML. One is a markup language and the other is a style sheet. So, how to integrate CSS with HTML? </a:t>
            </a:r>
          </a:p>
          <a:p>
            <a:pPr marL="457200" indent="-457200" algn="l">
              <a:buFont typeface="Arial" panose="020B0604020202020204" pitchFamily="34" charset="0"/>
              <a:buChar char="•"/>
            </a:pPr>
            <a:r>
              <a:rPr lang="en-US" sz="3600" i="0" dirty="0">
                <a:solidFill>
                  <a:srgbClr val="000000"/>
                </a:solidFill>
                <a:effectLst/>
                <a:latin typeface="system-ui"/>
              </a:rPr>
              <a:t>HTML has a tag called &lt;style&gt; tag. It is a paired tag, i.e. one opening and one closing tag, </a:t>
            </a:r>
            <a:br>
              <a:rPr lang="en-US" sz="3600" i="0" dirty="0">
                <a:solidFill>
                  <a:srgbClr val="000000"/>
                </a:solidFill>
                <a:effectLst/>
                <a:latin typeface="system-ui"/>
              </a:rPr>
            </a:br>
            <a:r>
              <a:rPr lang="en-US" sz="3600" i="0" dirty="0">
                <a:solidFill>
                  <a:srgbClr val="000000"/>
                </a:solidFill>
                <a:effectLst/>
                <a:latin typeface="system-ui"/>
              </a:rPr>
              <a:t>ex. &lt;style&gt;CSS code&lt;/style&gt;. </a:t>
            </a:r>
          </a:p>
          <a:p>
            <a:pPr marL="457200" indent="-457200" algn="l">
              <a:buFont typeface="Arial" panose="020B0604020202020204" pitchFamily="34" charset="0"/>
              <a:buChar char="•"/>
            </a:pPr>
            <a:r>
              <a:rPr lang="en-US" sz="3600" i="0" dirty="0">
                <a:solidFill>
                  <a:srgbClr val="000000"/>
                </a:solidFill>
                <a:effectLst/>
                <a:latin typeface="system-ui"/>
              </a:rPr>
              <a:t>This tag embeds CSS into HTML, it is a dedicated tag for adding CSS. So, we write all the CSS within &lt;style&gt; tag. </a:t>
            </a:r>
          </a:p>
          <a:p>
            <a:pPr marL="457200" indent="-457200" algn="l">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style</a:t>
            </a:r>
            <a:r>
              <a:rPr lang="en-US" sz="2800" b="0" i="0" dirty="0">
                <a:solidFill>
                  <a:srgbClr val="0000CD"/>
                </a:solidFill>
                <a:effectLst/>
                <a:latin typeface="system-ui"/>
              </a:rPr>
              <a:t>&gt;</a:t>
            </a:r>
            <a:br>
              <a:rPr lang="en-US" sz="2800" b="0" i="0" dirty="0">
                <a:solidFill>
                  <a:srgbClr val="0000CD"/>
                </a:solidFill>
                <a:effectLst/>
                <a:latin typeface="system-ui"/>
              </a:rPr>
            </a:br>
            <a:r>
              <a:rPr lang="en-US" sz="2800" b="0" i="0" dirty="0">
                <a:solidFill>
                  <a:srgbClr val="A52A2A"/>
                </a:solidFill>
                <a:effectLst/>
                <a:latin typeface="system-ui"/>
              </a:rPr>
              <a:t>h1</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FF0000"/>
                </a:solidFill>
                <a:effectLst/>
                <a:latin typeface="system-ui"/>
              </a:rPr>
              <a:t>color</a:t>
            </a:r>
            <a:r>
              <a:rPr lang="en-US" sz="2800" b="0" i="0" dirty="0">
                <a:solidFill>
                  <a:srgbClr val="000000"/>
                </a:solidFill>
                <a:effectLst/>
                <a:latin typeface="system-ui"/>
              </a:rPr>
              <a:t>:</a:t>
            </a:r>
            <a:r>
              <a:rPr lang="en-US" sz="2800" b="0" i="0" dirty="0">
                <a:solidFill>
                  <a:srgbClr val="0000CD"/>
                </a:solidFill>
                <a:effectLst/>
                <a:latin typeface="system-ui"/>
              </a:rPr>
              <a:t> white</a:t>
            </a:r>
            <a:r>
              <a:rPr lang="en-US" sz="2800" b="0" i="0" dirty="0">
                <a:solidFill>
                  <a:srgbClr val="000000"/>
                </a:solidFill>
                <a:effectLst/>
                <a:latin typeface="system-ui"/>
              </a:rPr>
              <a:t>;</a:t>
            </a:r>
            <a:r>
              <a:rPr lang="en-US" sz="2800" b="0" i="0" dirty="0">
                <a:solidFill>
                  <a:srgbClr val="FF0000"/>
                </a:solidFill>
                <a:effectLst/>
                <a:latin typeface="system-ui"/>
              </a:rPr>
              <a:t> background-color</a:t>
            </a:r>
            <a:r>
              <a:rPr lang="en-US" sz="2800" b="0" i="0" dirty="0">
                <a:solidFill>
                  <a:srgbClr val="000000"/>
                </a:solidFill>
                <a:effectLst/>
                <a:latin typeface="system-ui"/>
              </a:rPr>
              <a:t>:</a:t>
            </a:r>
            <a:r>
              <a:rPr lang="en-US" sz="2800" b="0" i="0" dirty="0">
                <a:solidFill>
                  <a:srgbClr val="0000CD"/>
                </a:solidFill>
                <a:effectLst/>
                <a:latin typeface="system-ui"/>
              </a:rPr>
              <a:t> green</a:t>
            </a:r>
            <a:r>
              <a:rPr lang="en-US" sz="2800" b="0" i="0" dirty="0">
                <a:solidFill>
                  <a:srgbClr val="000000"/>
                </a:solidFill>
                <a:effectLst/>
                <a:latin typeface="system-ui"/>
              </a:rPr>
              <a:t>;</a:t>
            </a:r>
            <a:r>
              <a:rPr lang="en-US" sz="2800" b="0" i="0" dirty="0">
                <a:solidFill>
                  <a:srgbClr val="FF0000"/>
                </a:solidFill>
                <a:effectLst/>
                <a:latin typeface="system-ui"/>
              </a:rPr>
              <a:t> padding</a:t>
            </a:r>
            <a:r>
              <a:rPr lang="en-US" sz="2800" b="0" i="0" dirty="0">
                <a:solidFill>
                  <a:srgbClr val="000000"/>
                </a:solidFill>
                <a:effectLst/>
                <a:latin typeface="system-ui"/>
              </a:rPr>
              <a:t>:</a:t>
            </a:r>
            <a:r>
              <a:rPr lang="en-US" sz="2800" b="0" i="0" dirty="0">
                <a:solidFill>
                  <a:srgbClr val="0000CD"/>
                </a:solidFill>
                <a:effectLst/>
                <a:latin typeface="system-ui"/>
              </a:rPr>
              <a:t> 5px</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000000"/>
                </a:solidFill>
                <a:effectLst/>
                <a:latin typeface="system-ui"/>
              </a:rPr>
              <a:t>}</a:t>
            </a:r>
            <a:r>
              <a:rPr lang="en-US" sz="2800" b="0" i="0" dirty="0">
                <a:solidFill>
                  <a:srgbClr val="A52A2A"/>
                </a:solidFill>
                <a:effectLst/>
                <a:latin typeface="system-ui"/>
              </a:rPr>
              <a:t> </a:t>
            </a:r>
            <a:br>
              <a:rPr lang="en-US" sz="2800" b="0" i="0" dirty="0">
                <a:solidFill>
                  <a:srgbClr val="A52A2A"/>
                </a:solidFill>
                <a:effectLst/>
                <a:latin typeface="system-ui"/>
              </a:rPr>
            </a:br>
            <a:r>
              <a:rPr lang="en-US" sz="2800" b="0" i="0" dirty="0">
                <a:solidFill>
                  <a:srgbClr val="A52A2A"/>
                </a:solidFill>
                <a:effectLst/>
                <a:latin typeface="system-ui"/>
              </a:rPr>
              <a:t>p</a:t>
            </a:r>
            <a:r>
              <a:rPr lang="en-US" sz="2800" b="0" i="0" dirty="0">
                <a:solidFill>
                  <a:srgbClr val="000000"/>
                </a:solidFill>
                <a:effectLst/>
                <a:latin typeface="system-ui"/>
              </a:rPr>
              <a:t>{</a:t>
            </a:r>
            <a:r>
              <a:rPr lang="en-US" sz="2800" b="0" i="0" dirty="0">
                <a:solidFill>
                  <a:srgbClr val="FF0000"/>
                </a:solidFill>
                <a:effectLst/>
                <a:latin typeface="system-ui"/>
              </a:rPr>
              <a:t> </a:t>
            </a:r>
            <a:br>
              <a:rPr lang="en-US" sz="2800" b="0" i="0" dirty="0">
                <a:solidFill>
                  <a:srgbClr val="FF0000"/>
                </a:solidFill>
                <a:effectLst/>
                <a:latin typeface="system-ui"/>
              </a:rPr>
            </a:br>
            <a:r>
              <a:rPr lang="en-US" sz="2800" b="0" i="0" dirty="0">
                <a:solidFill>
                  <a:srgbClr val="FF0000"/>
                </a:solidFill>
                <a:effectLst/>
                <a:latin typeface="system-ui"/>
              </a:rPr>
              <a:t>color</a:t>
            </a:r>
            <a:r>
              <a:rPr lang="en-US" sz="2800" b="0" i="0" dirty="0">
                <a:solidFill>
                  <a:srgbClr val="000000"/>
                </a:solidFill>
                <a:effectLst/>
                <a:latin typeface="system-ui"/>
              </a:rPr>
              <a:t>:</a:t>
            </a:r>
            <a:r>
              <a:rPr lang="en-US" sz="2800" b="0" i="0" dirty="0">
                <a:solidFill>
                  <a:srgbClr val="0000CD"/>
                </a:solidFill>
                <a:effectLst/>
                <a:latin typeface="system-ui"/>
              </a:rPr>
              <a:t> blue</a:t>
            </a:r>
            <a:r>
              <a:rPr lang="en-US" sz="2800" b="0" i="0" dirty="0">
                <a:solidFill>
                  <a:srgbClr val="000000"/>
                </a:solidFill>
                <a:effectLst/>
                <a:latin typeface="system-ui"/>
              </a:rPr>
              <a:t>;</a:t>
            </a:r>
            <a:br>
              <a:rPr lang="en-US" sz="2800" b="0" i="0" dirty="0">
                <a:solidFill>
                  <a:srgbClr val="FF0000"/>
                </a:solidFill>
                <a:effectLst/>
                <a:latin typeface="system-ui"/>
              </a:rPr>
            </a:br>
            <a:r>
              <a:rPr lang="en-US" sz="2800" b="0" i="0" dirty="0">
                <a:solidFill>
                  <a:srgbClr val="000000"/>
                </a:solidFill>
                <a:effectLst/>
                <a:latin typeface="system-ui"/>
              </a:rPr>
              <a:t>}</a:t>
            </a:r>
            <a:r>
              <a:rPr lang="en-US" sz="2800" b="0" i="0" dirty="0">
                <a:solidFill>
                  <a:srgbClr val="A52A2A"/>
                </a:solidFill>
                <a:effectLst/>
                <a:latin typeface="system-ui"/>
              </a:rPr>
              <a:t> </a:t>
            </a:r>
            <a:br>
              <a:rPr lang="en-US" sz="2800" b="0" i="0" dirty="0">
                <a:solidFill>
                  <a:srgbClr val="A52A2A"/>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/style</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r>
              <a:rPr lang="en-US" sz="2800" b="0" i="0" dirty="0">
                <a:solidFill>
                  <a:srgbClr val="000000"/>
                </a:solidFill>
                <a:effectLst/>
                <a:latin typeface="system-ui"/>
              </a:rPr>
              <a:t> Hello World.. </a:t>
            </a: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r>
              <a:rPr lang="en-US" sz="2800" b="0" i="0" dirty="0">
                <a:solidFill>
                  <a:srgbClr val="000000"/>
                </a:solidFill>
                <a:effectLst/>
                <a:latin typeface="system-ui"/>
              </a:rPr>
              <a:t> Welcome to CSS </a:t>
            </a: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82961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Syntax</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1" dirty="0"/>
              <a:t>Selector : </a:t>
            </a:r>
            <a:r>
              <a:rPr lang="en-US" sz="3600" dirty="0"/>
              <a:t>A Selector is any HTML element we want to style, like &lt;p&gt;, &lt;div&gt; etc.</a:t>
            </a:r>
          </a:p>
          <a:p>
            <a:pPr marL="457200" indent="-457200" algn="l">
              <a:buFont typeface="Arial" panose="020B0604020202020204" pitchFamily="34" charset="0"/>
              <a:buChar char="•"/>
            </a:pPr>
            <a:r>
              <a:rPr lang="en-US" sz="3600" b="1" dirty="0"/>
              <a:t>Declaration Block: </a:t>
            </a:r>
            <a:r>
              <a:rPr lang="en-US" sz="3600" dirty="0"/>
              <a:t>This block contains the different properties and their values which we want to change in the selector element. </a:t>
            </a:r>
            <a:br>
              <a:rPr lang="en-US" sz="3600" dirty="0"/>
            </a:br>
            <a:r>
              <a:rPr lang="en-US" sz="3600" dirty="0"/>
              <a:t>Example : -</a:t>
            </a:r>
          </a:p>
          <a:p>
            <a:pPr marL="457200" indent="-457200" algn="l">
              <a:buFont typeface="Arial" panose="020B0604020202020204" pitchFamily="34" charset="0"/>
              <a:buChar char="•"/>
            </a:pPr>
            <a:r>
              <a:rPr lang="en-US" sz="3600" dirty="0" err="1"/>
              <a:t>color:white</a:t>
            </a:r>
            <a:r>
              <a:rPr lang="en-US" sz="3600" dirty="0"/>
              <a:t>;</a:t>
            </a:r>
          </a:p>
          <a:p>
            <a:pPr marL="457200" indent="-457200" algn="l">
              <a:buFont typeface="Arial" panose="020B0604020202020204" pitchFamily="34" charset="0"/>
              <a:buChar char="•"/>
            </a:pPr>
            <a:r>
              <a:rPr lang="en-US" sz="3600" dirty="0" err="1"/>
              <a:t>font-face:arial</a:t>
            </a:r>
            <a:r>
              <a:rPr lang="en-US" sz="3600" dirty="0"/>
              <a:t>;</a:t>
            </a:r>
          </a:p>
          <a:p>
            <a:pPr marL="457200" indent="-457200" algn="l">
              <a:buFont typeface="Arial" panose="020B0604020202020204" pitchFamily="34" charset="0"/>
              <a:buChar char="•"/>
            </a:pPr>
            <a:r>
              <a:rPr lang="en-US" sz="3600" b="1" dirty="0"/>
              <a:t>Property: </a:t>
            </a:r>
            <a:r>
              <a:rPr lang="en-US" sz="3600" dirty="0"/>
              <a:t>A Property is kind of a quality of any HTML element like color, border, font-size etc. which will change the appearance and style of it.</a:t>
            </a:r>
          </a:p>
          <a:p>
            <a:pPr marL="457200" indent="-457200" algn="l">
              <a:buFont typeface="Arial" panose="020B0604020202020204" pitchFamily="34" charset="0"/>
              <a:buChar char="•"/>
            </a:pPr>
            <a:r>
              <a:rPr lang="en-US" sz="3600" b="1" dirty="0"/>
              <a:t>Value: </a:t>
            </a:r>
            <a:r>
              <a:rPr lang="en-US" sz="3600" dirty="0"/>
              <a:t>Every CSS property has a value which will give different results for a particular property. In the above example, value yellow is assigned to color property.</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444747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Types of CSS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endParaRPr lang="en-US" sz="3200" dirty="0">
              <a:solidFill>
                <a:srgbClr val="0000CD"/>
              </a:solidFill>
              <a:latin typeface="system-ui"/>
            </a:endParaRPr>
          </a:p>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endParaRPr lang="en-US" sz="3200" dirty="0">
              <a:solidFill>
                <a:srgbClr val="0000CD"/>
              </a:solidFill>
              <a:latin typeface="system-ui"/>
            </a:endParaRPr>
          </a:p>
          <a:p>
            <a:pPr marL="457200" indent="-457200" algn="l">
              <a:buFont typeface="Arial" panose="020B0604020202020204" pitchFamily="34" charset="0"/>
              <a:buChar char="•"/>
            </a:pPr>
            <a:endParaRPr lang="en-US" sz="3200" b="0" i="0" dirty="0">
              <a:solidFill>
                <a:srgbClr val="0000CD"/>
              </a:solidFill>
              <a:effectLst/>
              <a:latin typeface="system-ui"/>
            </a:endParaRPr>
          </a:p>
          <a:p>
            <a:pPr marL="457200" indent="-457200" algn="l">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External CSS </a:t>
            </a: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meta</a:t>
            </a:r>
            <a:r>
              <a:rPr lang="en-US" sz="3200" b="0" i="0" dirty="0">
                <a:solidFill>
                  <a:srgbClr val="FF0000"/>
                </a:solidFill>
                <a:effectLst/>
                <a:latin typeface="system-ui"/>
              </a:rPr>
              <a:t> charset</a:t>
            </a:r>
            <a:r>
              <a:rPr lang="en-US" sz="3200" b="0" i="0" dirty="0">
                <a:solidFill>
                  <a:srgbClr val="0000CD"/>
                </a:solidFill>
                <a:effectLst/>
                <a:latin typeface="system-ui"/>
              </a:rPr>
              <a:t>="UTF-8"&gt;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link</a:t>
            </a:r>
            <a:r>
              <a:rPr lang="en-US" sz="3200" b="0" i="0" dirty="0">
                <a:solidFill>
                  <a:srgbClr val="FF0000"/>
                </a:solidFill>
                <a:effectLst/>
                <a:latin typeface="system-ui"/>
              </a:rPr>
              <a:t> </a:t>
            </a:r>
            <a:r>
              <a:rPr lang="en-US" sz="3200" b="0" i="0" dirty="0" err="1">
                <a:solidFill>
                  <a:srgbClr val="FF0000"/>
                </a:solidFill>
                <a:effectLst/>
                <a:latin typeface="system-ui"/>
              </a:rPr>
              <a:t>rel</a:t>
            </a:r>
            <a:r>
              <a:rPr lang="en-US" sz="3200" b="0" i="0" dirty="0">
                <a:solidFill>
                  <a:srgbClr val="0000CD"/>
                </a:solidFill>
                <a:effectLst/>
                <a:latin typeface="system-ui"/>
              </a:rPr>
              <a:t>="stylesheet"</a:t>
            </a:r>
            <a:r>
              <a:rPr lang="en-US" sz="3200" b="0" i="0" dirty="0">
                <a:solidFill>
                  <a:srgbClr val="FF0000"/>
                </a:solidFill>
                <a:effectLst/>
                <a:latin typeface="system-ui"/>
              </a:rPr>
              <a:t> type</a:t>
            </a:r>
            <a:r>
              <a:rPr lang="en-US" sz="3200" b="0" i="0" dirty="0">
                <a:solidFill>
                  <a:srgbClr val="0000CD"/>
                </a:solidFill>
                <a:effectLst/>
                <a:latin typeface="system-ui"/>
              </a:rPr>
              <a:t>="text/</a:t>
            </a:r>
            <a:r>
              <a:rPr lang="en-US" sz="3200" b="0" i="0" dirty="0" err="1">
                <a:solidFill>
                  <a:srgbClr val="0000CD"/>
                </a:solidFill>
                <a:effectLst/>
                <a:latin typeface="system-ui"/>
              </a:rPr>
              <a:t>css</a:t>
            </a:r>
            <a:r>
              <a:rPr lang="en-US" sz="3200" b="0" i="0" dirty="0">
                <a:solidFill>
                  <a:srgbClr val="0000CD"/>
                </a:solidFill>
                <a:effectLst/>
                <a:latin typeface="system-ui"/>
              </a:rPr>
              <a:t>"</a:t>
            </a:r>
            <a:r>
              <a:rPr lang="en-US" sz="3200" b="0" i="0" dirty="0">
                <a:solidFill>
                  <a:srgbClr val="FF0000"/>
                </a:solidFill>
                <a:effectLst/>
                <a:latin typeface="system-ui"/>
              </a:rPr>
              <a:t> </a:t>
            </a:r>
            <a:r>
              <a:rPr lang="en-US" sz="3200" b="0" i="0" dirty="0" err="1">
                <a:solidFill>
                  <a:srgbClr val="FF0000"/>
                </a:solidFill>
                <a:effectLst/>
                <a:latin typeface="system-ui"/>
              </a:rPr>
              <a:t>href</a:t>
            </a:r>
            <a:r>
              <a:rPr lang="en-US" sz="3200" b="0" i="0" dirty="0">
                <a:solidFill>
                  <a:srgbClr val="0000CD"/>
                </a:solidFill>
                <a:effectLst/>
                <a:latin typeface="system-ui"/>
              </a:rPr>
              <a:t>="mystyle.css"&gt;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 This is a heading. </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 This is a paragraph. </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graphicFrame>
        <p:nvGraphicFramePr>
          <p:cNvPr id="4" name="Table 3">
            <a:extLst>
              <a:ext uri="{FF2B5EF4-FFF2-40B4-BE49-F238E27FC236}">
                <a16:creationId xmlns:a16="http://schemas.microsoft.com/office/drawing/2014/main" id="{1194C629-C631-4A18-9989-70D25B0B7753}"/>
              </a:ext>
            </a:extLst>
          </p:cNvPr>
          <p:cNvGraphicFramePr>
            <a:graphicFrameLocks noGrp="1"/>
          </p:cNvGraphicFramePr>
          <p:nvPr>
            <p:extLst>
              <p:ext uri="{D42A27DB-BD31-4B8C-83A1-F6EECF244321}">
                <p14:modId xmlns:p14="http://schemas.microsoft.com/office/powerpoint/2010/main" val="467606744"/>
              </p:ext>
            </p:extLst>
          </p:nvPr>
        </p:nvGraphicFramePr>
        <p:xfrm>
          <a:off x="1501394" y="2718334"/>
          <a:ext cx="21334300" cy="3992880"/>
        </p:xfrm>
        <a:graphic>
          <a:graphicData uri="http://schemas.openxmlformats.org/drawingml/2006/table">
            <a:tbl>
              <a:tblPr/>
              <a:tblGrid>
                <a:gridCol w="3647337">
                  <a:extLst>
                    <a:ext uri="{9D8B030D-6E8A-4147-A177-3AD203B41FA5}">
                      <a16:colId xmlns:a16="http://schemas.microsoft.com/office/drawing/2014/main" val="944015502"/>
                    </a:ext>
                  </a:extLst>
                </a:gridCol>
                <a:gridCol w="17686963">
                  <a:extLst>
                    <a:ext uri="{9D8B030D-6E8A-4147-A177-3AD203B41FA5}">
                      <a16:colId xmlns:a16="http://schemas.microsoft.com/office/drawing/2014/main" val="969729458"/>
                    </a:ext>
                  </a:extLst>
                </a:gridCol>
              </a:tblGrid>
              <a:tr h="0">
                <a:tc>
                  <a:txBody>
                    <a:bodyPr/>
                    <a:lstStyle/>
                    <a:p>
                      <a:pPr algn="l" fontAlgn="b"/>
                      <a:r>
                        <a:rPr lang="en-IN" dirty="0">
                          <a:effectLst/>
                        </a:rPr>
                        <a:t>CSS Type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DF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dirty="0">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EF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06610261"/>
                  </a:ext>
                </a:extLst>
              </a:tr>
              <a:tr h="0">
                <a:tc>
                  <a:txBody>
                    <a:bodyPr/>
                    <a:lstStyle/>
                    <a:p>
                      <a:pPr fontAlgn="t"/>
                      <a:r>
                        <a:rPr lang="en-IN">
                          <a:effectLst/>
                        </a:rPr>
                        <a:t>Inline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Inline CSS gives CSS style to a particular HTML element only.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9552704"/>
                  </a:ext>
                </a:extLst>
              </a:tr>
              <a:tr h="0">
                <a:tc>
                  <a:txBody>
                    <a:bodyPr/>
                    <a:lstStyle/>
                    <a:p>
                      <a:pPr fontAlgn="t"/>
                      <a:r>
                        <a:rPr lang="en-IN">
                          <a:effectLst/>
                        </a:rPr>
                        <a:t>Internal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Internal CSS defines CSS for a particular webpage only. No other webpage can inherit the CSS style from internal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3740336"/>
                  </a:ext>
                </a:extLst>
              </a:tr>
              <a:tr h="0">
                <a:tc>
                  <a:txBody>
                    <a:bodyPr/>
                    <a:lstStyle/>
                    <a:p>
                      <a:pPr fontAlgn="t"/>
                      <a:r>
                        <a:rPr lang="en-IN">
                          <a:effectLst/>
                        </a:rPr>
                        <a:t>External CSS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External CSS is a whole new .</a:t>
                      </a:r>
                      <a:r>
                        <a:rPr lang="en-US" dirty="0" err="1">
                          <a:effectLst/>
                        </a:rPr>
                        <a:t>css</a:t>
                      </a:r>
                      <a:r>
                        <a:rPr lang="en-US" dirty="0">
                          <a:effectLst/>
                        </a:rPr>
                        <a:t> file. It can be added on multiple pages, therefore, defining style for various pages from a single CSS file.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7503903"/>
                  </a:ext>
                </a:extLst>
              </a:tr>
            </a:tbl>
          </a:graphicData>
        </a:graphic>
      </p:graphicFrame>
    </p:spTree>
    <p:extLst>
      <p:ext uri="{BB962C8B-B14F-4D97-AF65-F5344CB8AC3E}">
        <p14:creationId xmlns:p14="http://schemas.microsoft.com/office/powerpoint/2010/main" val="1059424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Selectors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selectors are used to select any element and then apply CSS on it. These selectors are very useful in writing a clean and effective code.</a:t>
            </a:r>
          </a:p>
          <a:p>
            <a:pPr marL="457200" indent="-457200" algn="l">
              <a:buFont typeface="Arial" panose="020B0604020202020204" pitchFamily="34" charset="0"/>
              <a:buChar char="•"/>
            </a:pPr>
            <a:r>
              <a:rPr lang="en-US" sz="3600" dirty="0"/>
              <a:t>CSS Selectors are used in internal and external CSS. Although inline </a:t>
            </a:r>
            <a:r>
              <a:rPr lang="en-US" sz="3600" dirty="0" err="1"/>
              <a:t>css</a:t>
            </a:r>
            <a:r>
              <a:rPr lang="en-US" sz="3600" dirty="0"/>
              <a:t> is also an option but it is never recommended to use. There are various types of selector through which you can select an element.</a:t>
            </a:r>
          </a:p>
          <a:p>
            <a:pPr algn="l"/>
            <a:r>
              <a:rPr lang="en-US" sz="3200" b="1" i="0" dirty="0">
                <a:solidFill>
                  <a:srgbClr val="000000"/>
                </a:solidFill>
                <a:effectLst/>
                <a:latin typeface="system-ui"/>
              </a:rPr>
              <a:t>Some popular CSS Selectors are:</a:t>
            </a:r>
            <a:br>
              <a:rPr lang="en-US" sz="3200" b="1" i="0" dirty="0">
                <a:solidFill>
                  <a:srgbClr val="000000"/>
                </a:solidFill>
                <a:effectLst/>
                <a:latin typeface="system-ui"/>
              </a:rPr>
            </a:br>
            <a:r>
              <a:rPr lang="en-US" sz="3200" b="1" i="0" dirty="0">
                <a:solidFill>
                  <a:srgbClr val="000000"/>
                </a:solidFill>
                <a:effectLst/>
                <a:latin typeface="system-ui"/>
              </a:rPr>
              <a:t>	</a:t>
            </a:r>
            <a:r>
              <a:rPr lang="en-US" sz="3200" b="0" i="0" dirty="0">
                <a:solidFill>
                  <a:srgbClr val="000000"/>
                </a:solidFill>
                <a:effectLst/>
                <a:latin typeface="system-ui"/>
              </a:rPr>
              <a:t>CSS Tag Selector</a:t>
            </a:r>
            <a:br>
              <a:rPr lang="en-US" sz="3200" b="0" i="0" dirty="0">
                <a:solidFill>
                  <a:srgbClr val="000000"/>
                </a:solidFill>
                <a:effectLst/>
                <a:latin typeface="system-ui"/>
              </a:rPr>
            </a:br>
            <a:r>
              <a:rPr lang="en-US" sz="3200" b="0" i="0" dirty="0">
                <a:solidFill>
                  <a:srgbClr val="000000"/>
                </a:solidFill>
                <a:effectLst/>
                <a:latin typeface="system-ui"/>
              </a:rPr>
              <a:t>	CSS Id Selector</a:t>
            </a:r>
            <a:br>
              <a:rPr lang="en-US" sz="3200" b="0" i="0" dirty="0">
                <a:solidFill>
                  <a:srgbClr val="000000"/>
                </a:solidFill>
                <a:effectLst/>
                <a:latin typeface="system-ui"/>
              </a:rPr>
            </a:br>
            <a:r>
              <a:rPr lang="en-US" sz="3200" b="0" i="0" dirty="0">
                <a:solidFill>
                  <a:srgbClr val="000000"/>
                </a:solidFill>
                <a:effectLst/>
                <a:latin typeface="system-ui"/>
              </a:rPr>
              <a:t>	CSS Class Selector</a:t>
            </a:r>
          </a:p>
          <a:p>
            <a:pPr algn="l"/>
            <a:r>
              <a:rPr lang="en-US" sz="3200" dirty="0">
                <a:solidFill>
                  <a:srgbClr val="000000"/>
                </a:solidFill>
                <a:latin typeface="system-ui"/>
              </a:rPr>
              <a:t>	</a:t>
            </a:r>
            <a:r>
              <a:rPr lang="en-US" sz="3200" b="0" i="0" dirty="0">
                <a:solidFill>
                  <a:srgbClr val="000000"/>
                </a:solidFill>
                <a:effectLst/>
                <a:latin typeface="system-ui"/>
              </a:rPr>
              <a:t>CSS Group Selector</a:t>
            </a:r>
          </a:p>
          <a:p>
            <a:pPr algn="l"/>
            <a:r>
              <a:rPr lang="en-US" sz="3200" dirty="0">
                <a:solidFill>
                  <a:srgbClr val="000000"/>
                </a:solidFill>
                <a:latin typeface="system-ui"/>
              </a:rPr>
              <a:t>	</a:t>
            </a:r>
            <a:r>
              <a:rPr lang="en-US" sz="3200" b="0" i="0" dirty="0">
                <a:solidFill>
                  <a:srgbClr val="000000"/>
                </a:solidFill>
                <a:effectLst/>
                <a:latin typeface="system-ui"/>
              </a:rPr>
              <a:t>CSS Universal Selector</a:t>
            </a:r>
          </a:p>
          <a:p>
            <a:pPr algn="l"/>
            <a:r>
              <a:rPr lang="en-US" sz="3200">
                <a:solidFill>
                  <a:srgbClr val="000000"/>
                </a:solidFill>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168359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Tag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Tag selector is used to select a element based on its tag name. Any tag name in HTML can be used as a Tag Selector. When you use a simple tag selector and give it some style, then all over the webpage that tag's content will use the same CSS style. </a:t>
            </a:r>
          </a:p>
          <a:p>
            <a:pPr marL="1362584" lvl="1" indent="-457200"/>
            <a:r>
              <a:rPr lang="en-IN" sz="5300" b="0" i="0" dirty="0">
                <a:solidFill>
                  <a:srgbClr val="000000"/>
                </a:solidFill>
                <a:effectLst/>
                <a:latin typeface="system-ui"/>
              </a:rPr>
              <a:t>tag-selector{</a:t>
            </a:r>
            <a:br>
              <a:rPr lang="en-IN" sz="5300" dirty="0"/>
            </a:br>
            <a:r>
              <a:rPr lang="en-IN" sz="5300" b="0" i="0" dirty="0">
                <a:solidFill>
                  <a:srgbClr val="000000"/>
                </a:solidFill>
                <a:effectLst/>
                <a:latin typeface="system-ui"/>
              </a:rPr>
              <a:t>CSS Styling</a:t>
            </a:r>
            <a:br>
              <a:rPr lang="en-IN" sz="5300" dirty="0"/>
            </a:br>
            <a:r>
              <a:rPr lang="en-IN" sz="5300" b="0" i="0" dirty="0">
                <a:solidFill>
                  <a:srgbClr val="000000"/>
                </a:solidFill>
                <a:effectLst/>
                <a:latin typeface="system-ui"/>
              </a:rPr>
              <a:t>}</a:t>
            </a:r>
            <a:br>
              <a:rPr lang="en-IN" sz="5300" dirty="0"/>
            </a:br>
            <a:br>
              <a:rPr lang="en-IN" sz="5300" dirty="0"/>
            </a:br>
            <a:r>
              <a:rPr lang="en-IN" sz="5300" b="0" i="0" dirty="0">
                <a:solidFill>
                  <a:srgbClr val="000000"/>
                </a:solidFill>
                <a:effectLst/>
                <a:latin typeface="system-ui"/>
              </a:rPr>
              <a:t>Example-</a:t>
            </a:r>
            <a:br>
              <a:rPr lang="en-IN" sz="5300" dirty="0"/>
            </a:br>
            <a:r>
              <a:rPr lang="en-IN" sz="5300" b="0" i="0" dirty="0">
                <a:solidFill>
                  <a:srgbClr val="000000"/>
                </a:solidFill>
                <a:effectLst/>
                <a:latin typeface="system-ui"/>
              </a:rPr>
              <a:t>p {</a:t>
            </a:r>
            <a:br>
              <a:rPr lang="en-IN" sz="5300" dirty="0"/>
            </a:br>
            <a:r>
              <a:rPr lang="en-IN" sz="5300" b="0" i="0" dirty="0" err="1">
                <a:solidFill>
                  <a:srgbClr val="000000"/>
                </a:solidFill>
                <a:effectLst/>
                <a:latin typeface="system-ui"/>
              </a:rPr>
              <a:t>color:red</a:t>
            </a:r>
            <a:r>
              <a:rPr lang="en-IN" sz="5300" b="0" i="0" dirty="0">
                <a:solidFill>
                  <a:srgbClr val="000000"/>
                </a:solidFill>
                <a:effectLst/>
                <a:latin typeface="system-ui"/>
              </a:rPr>
              <a:t>;</a:t>
            </a:r>
            <a:br>
              <a:rPr lang="en-IN" sz="5300" dirty="0"/>
            </a:br>
            <a:r>
              <a:rPr lang="en-IN" sz="5300" b="0" i="0" dirty="0">
                <a:solidFill>
                  <a:srgbClr val="000000"/>
                </a:solidFill>
                <a:effectLst/>
                <a:latin typeface="system-ui"/>
              </a:rPr>
              <a:t>}</a:t>
            </a:r>
            <a:br>
              <a:rPr lang="en-US" sz="5700" dirty="0"/>
            </a:b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180610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82596</TotalTime>
  <Words>1361</Words>
  <Application>Microsoft Office PowerPoint</Application>
  <PresentationFormat>Custom</PresentationFormat>
  <Paragraphs>69</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7298</cp:revision>
  <cp:lastPrinted>2016-07-10T15:03:07Z</cp:lastPrinted>
  <dcterms:created xsi:type="dcterms:W3CDTF">2014-07-01T16:42:18Z</dcterms:created>
  <dcterms:modified xsi:type="dcterms:W3CDTF">2021-12-07T16:33:03Z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