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449" r:id="rId3"/>
    <p:sldId id="460" r:id="rId5"/>
    <p:sldId id="487" r:id="rId6"/>
    <p:sldId id="492" r:id="rId7"/>
    <p:sldId id="493" r:id="rId8"/>
    <p:sldId id="488" r:id="rId9"/>
    <p:sldId id="494" r:id="rId10"/>
    <p:sldId id="495" r:id="rId11"/>
    <p:sldId id="496" r:id="rId12"/>
    <p:sldId id="497" r:id="rId13"/>
    <p:sldId id="459" r:id="rId14"/>
  </p:sldIdLst>
  <p:sldSz cx="24385270" cy="13717270"/>
  <p:notesSz cx="6881495" cy="10002520"/>
  <p:defaultTextStyle>
    <a:defPPr>
      <a:defRPr lang="es-MX"/>
    </a:defPPr>
    <a:lvl1pPr marL="0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7770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6175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3945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1715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39485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7890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5660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3430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B8A2F26-7E97-455C-97BA-89A17C8F2969}">
          <p14:sldIdLst>
            <p14:sldId id="449"/>
          </p14:sldIdLst>
        </p14:section>
        <p14:section name="Middle" id="{C9A4A5C9-33E1-452D-A376-A7597331C4D5}">
          <p14:sldIdLst>
            <p14:sldId id="460"/>
            <p14:sldId id="487"/>
            <p14:sldId id="492"/>
            <p14:sldId id="493"/>
            <p14:sldId id="494"/>
            <p14:sldId id="495"/>
            <p14:sldId id="496"/>
            <p14:sldId id="497"/>
            <p14:sldId id="488"/>
          </p14:sldIdLst>
        </p14:section>
        <p14:section name="Conclusion" id="{ED853034-0CB5-4518-B834-FE65723CE995}">
          <p14:sldIdLst>
            <p14:sldId id="4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CBC"/>
    <a:srgbClr val="D2D2D2"/>
    <a:srgbClr val="1F1F1F"/>
    <a:srgbClr val="DB0F19"/>
    <a:srgbClr val="1A1919"/>
    <a:srgbClr val="F23A43"/>
    <a:srgbClr val="FFFFFF"/>
    <a:srgbClr val="191919"/>
    <a:srgbClr val="1F1F1E"/>
    <a:srgbClr val="FE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010" autoAdjust="0"/>
  </p:normalViewPr>
  <p:slideViewPr>
    <p:cSldViewPr>
      <p:cViewPr varScale="1">
        <p:scale>
          <a:sx n="58" d="100"/>
          <a:sy n="58" d="100"/>
        </p:scale>
        <p:origin x="336" y="90"/>
      </p:cViewPr>
      <p:guideLst>
        <p:guide pos="2880"/>
        <p:guide orient="horz" pos="2053"/>
        <p:guide pos="7681"/>
        <p:guide pos="7680"/>
        <p:guide orient="horz" pos="4321"/>
        <p:guide pos="14484"/>
        <p:guide orient="horz" pos="6588"/>
        <p:guide orient="horz" pos="2052"/>
        <p:guide orient="horz" pos="4320"/>
        <p:guide orient="horz" pos="2696"/>
        <p:guide pos="3826"/>
        <p:guide pos="11536"/>
        <p:guide pos="515"/>
        <p:guide orient="horz" pos="6587"/>
        <p:guide orient="horz" pos="2051"/>
        <p:guide pos="3598"/>
        <p:guide pos="11529"/>
        <p:guide pos="3824"/>
        <p:guide pos="3853"/>
        <p:guide orient="horz" pos="2054"/>
        <p:guide pos="3827"/>
        <p:guide pos="11537"/>
        <p:guide pos="3854"/>
        <p:guide pos="7708"/>
        <p:guide orient="horz" pos="8232"/>
        <p:guide orient="horz" pos="6843"/>
        <p:guide orient="horz" pos="1995"/>
        <p:guide orient="horz" pos="8233"/>
        <p:guide pos="7707"/>
      </p:guideLst>
    </p:cSldViewPr>
  </p:slideViewPr>
  <p:outlineViewPr>
    <p:cViewPr>
      <p:scale>
        <a:sx n="33" d="100"/>
        <a:sy n="33" d="100"/>
      </p:scale>
      <p:origin x="0" y="-5292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-37602"/>
    </p:cViewPr>
  </p:sorterViewPr>
  <p:notesViewPr>
    <p:cSldViewPr>
      <p:cViewPr varScale="1">
        <p:scale>
          <a:sx n="83" d="100"/>
          <a:sy n="83" d="100"/>
        </p:scale>
        <p:origin x="-3816" y="-78"/>
      </p:cViewPr>
      <p:guideLst>
        <p:guide orient="horz" pos="3151"/>
        <p:guide pos="216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8A7FA585-751B-4C14-83D9-CD2D2E2E259A}" type="datetimeFigureOut">
              <a:rPr lang="es-SV" smtClean="0"/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DE859BFD-58C8-42F7-8452-9A3A9ED4879D}" type="slidenum">
              <a:rPr lang="es-SV" smtClean="0"/>
            </a:fld>
            <a:endParaRPr lang="es-S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01993A81-F12D-42C5-A35C-8AABE483B59D}" type="datetimeFigureOut">
              <a:rPr lang="es-MX" smtClean="0"/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50888"/>
            <a:ext cx="6662737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lang="es-ES"/>
              <a:t>Haga clic para modificar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69BC2EFC-28F3-48C0-BF6B-230A53BCFDFC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405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6810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5215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3620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2660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1065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59470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67875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400" b="1" dirty="0">
                <a:solidFill>
                  <a:srgbClr val="C00000"/>
                </a:solidFill>
              </a:rPr>
              <a:t>Add or change image:</a:t>
            </a:r>
            <a:endParaRPr lang="en-US" sz="3400" b="1" dirty="0">
              <a:solidFill>
                <a:srgbClr val="C00000"/>
              </a:solidFill>
            </a:endParaRPr>
          </a:p>
          <a:p>
            <a:pPr defTabSz="2550795">
              <a:defRPr/>
            </a:pPr>
            <a:r>
              <a:rPr lang="en-US" sz="3400" dirty="0"/>
              <a:t>Right click on image &gt;&gt; Format Picture &gt;&gt; Fill Tab &gt;&gt; Picture or texture fill &gt;&gt; File button &gt;&gt; Choose your Image</a:t>
            </a:r>
            <a:endParaRPr lang="es-SV" sz="3400" dirty="0"/>
          </a:p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6175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>
                <a:solidFill>
                  <a:srgbClr val="575757"/>
                </a:solidFill>
              </a:rPr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6175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  <a:endParaRPr lang="en-US" noProof="0" dirty="0"/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852398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/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523861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/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2268284"/>
            <a:ext cx="24385588" cy="657022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/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7422263" y="2898353"/>
            <a:ext cx="16963324" cy="9450000"/>
          </a:xfrm>
          <a:custGeom>
            <a:avLst/>
            <a:gdLst>
              <a:gd name="connsiteX0" fmla="*/ 0 w 16963324"/>
              <a:gd name="connsiteY0" fmla="*/ 0 h 9450000"/>
              <a:gd name="connsiteX1" fmla="*/ 16963324 w 16963324"/>
              <a:gd name="connsiteY1" fmla="*/ 0 h 9450000"/>
              <a:gd name="connsiteX2" fmla="*/ 16963324 w 16963324"/>
              <a:gd name="connsiteY2" fmla="*/ 9450000 h 9450000"/>
              <a:gd name="connsiteX3" fmla="*/ 0 w 16963324"/>
              <a:gd name="connsiteY3" fmla="*/ 9450000 h 9450000"/>
              <a:gd name="connsiteX4" fmla="*/ 0 w 16963324"/>
              <a:gd name="connsiteY4" fmla="*/ 0 h 9450000"/>
              <a:gd name="connsiteX0-1" fmla="*/ 0 w 16963324"/>
              <a:gd name="connsiteY0-2" fmla="*/ 0 h 9450000"/>
              <a:gd name="connsiteX1-3" fmla="*/ 16963324 w 16963324"/>
              <a:gd name="connsiteY1-4" fmla="*/ 0 h 9450000"/>
              <a:gd name="connsiteX2-5" fmla="*/ 16963324 w 16963324"/>
              <a:gd name="connsiteY2-6" fmla="*/ 9450000 h 9450000"/>
              <a:gd name="connsiteX3-7" fmla="*/ 1971675 w 16963324"/>
              <a:gd name="connsiteY3-8" fmla="*/ 9450000 h 9450000"/>
              <a:gd name="connsiteX4-9" fmla="*/ 0 w 16963324"/>
              <a:gd name="connsiteY4-10" fmla="*/ 0 h 945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963324" h="9450000">
                <a:moveTo>
                  <a:pt x="0" y="0"/>
                </a:moveTo>
                <a:lnTo>
                  <a:pt x="16963324" y="0"/>
                </a:lnTo>
                <a:lnTo>
                  <a:pt x="16963324" y="9450000"/>
                </a:lnTo>
                <a:lnTo>
                  <a:pt x="1971675" y="945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/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12890486" y="1008144"/>
            <a:ext cx="9856094" cy="10766444"/>
          </a:xfrm>
          <a:custGeom>
            <a:avLst/>
            <a:gdLst>
              <a:gd name="connsiteX0" fmla="*/ 0 w 9856094"/>
              <a:gd name="connsiteY0" fmla="*/ 0 h 10766444"/>
              <a:gd name="connsiteX1" fmla="*/ 7392070 w 9856094"/>
              <a:gd name="connsiteY1" fmla="*/ 0 h 10766444"/>
              <a:gd name="connsiteX2" fmla="*/ 9856094 w 9856094"/>
              <a:gd name="connsiteY2" fmla="*/ 10766444 h 10766444"/>
              <a:gd name="connsiteX3" fmla="*/ 2464024 w 9856094"/>
              <a:gd name="connsiteY3" fmla="*/ 10766444 h 1076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6094" h="10766444">
                <a:moveTo>
                  <a:pt x="0" y="0"/>
                </a:moveTo>
                <a:lnTo>
                  <a:pt x="7392070" y="0"/>
                </a:lnTo>
                <a:lnTo>
                  <a:pt x="9856094" y="10766444"/>
                </a:lnTo>
                <a:lnTo>
                  <a:pt x="2464024" y="10766444"/>
                </a:lnTo>
                <a:close/>
              </a:path>
            </a:pathLst>
          </a:custGeom>
          <a:solidFill>
            <a:srgbClr val="FFFFFF">
              <a:lumMod val="85000"/>
              <a:alpha val="50000"/>
            </a:srgbClr>
          </a:solidFill>
        </p:spPr>
        <p:txBody>
          <a:bodyPr wrap="square" lIns="91383" tIns="45688" rIns="91383" bIns="45688">
            <a:noAutofit/>
          </a:bodyPr>
          <a:lstStyle/>
          <a:p>
            <a:endParaRPr lang="es-SV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9" y="0"/>
            <a:ext cx="107527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6183718"/>
            <a:ext cx="24385588" cy="753386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6175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  <a:endParaRPr lang="en-US" noProof="0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6175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  <a:endParaRPr lang="en-US" noProof="0" dirty="0"/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10019287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6175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>
                <a:solidFill>
                  <a:srgbClr val="575757"/>
                </a:solidFill>
              </a:rPr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8154372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6175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  <a:endParaRPr lang="en-US" noProof="0" dirty="0"/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9560195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9527797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 userDrawn="1"/>
        </p:nvCxnSpPr>
        <p:spPr>
          <a:xfrm>
            <a:off x="714589" y="75407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17456826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r" defTabSz="2416175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>
                <a:solidFill>
                  <a:srgbClr val="575757"/>
                </a:solidFill>
              </a:rPr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r" defTabSz="2416175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  <a:endParaRPr lang="en-US" noProof="0" dirty="0"/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17456826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21561801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4" name="13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5080256" y="2400669"/>
            <a:ext cx="14176577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ctr" defTabSz="2416175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  <a:endParaRPr lang="en-US" noProof="0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ctr" defTabSz="2416175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  <a:endParaRPr lang="en-US" noProof="0" dirty="0"/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9085705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1113819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/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2 Marcador de posición de imagen"/>
          <p:cNvSpPr>
            <a:spLocks noGrp="1"/>
          </p:cNvSpPr>
          <p:nvPr>
            <p:ph type="pic" sz="quarter" idx="11"/>
          </p:nvPr>
        </p:nvSpPr>
        <p:spPr>
          <a:xfrm>
            <a:off x="12192389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1811020" rtl="0" eaLnBrk="1" latinLnBrk="0" hangingPunct="1">
        <a:spcBef>
          <a:spcPct val="0"/>
        </a:spcBef>
        <a:buNone/>
        <a:defRPr sz="7200" kern="1200" cap="all" spc="-1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811020" rtl="0" eaLnBrk="1" latinLnBrk="0" hangingPunct="1">
        <a:spcBef>
          <a:spcPct val="20000"/>
        </a:spcBef>
        <a:spcAft>
          <a:spcPts val="1200"/>
        </a:spcAft>
        <a:buFont typeface="Arial" panose="020B0604020202020204" pitchFamily="34" charset="0"/>
        <a:buNone/>
        <a:defRPr sz="4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5510" indent="-361950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263775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3168650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4074160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7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4979670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885180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790690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7695565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05510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11020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715895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621405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915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432425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337935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242810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/>
          <p:nvPr/>
        </p:nvSpPr>
        <p:spPr>
          <a:xfrm>
            <a:off x="9501878" y="5041808"/>
            <a:ext cx="11511896" cy="1659689"/>
          </a:xfrm>
          <a:prstGeom prst="rect">
            <a:avLst/>
          </a:prstGeom>
        </p:spPr>
        <p:txBody>
          <a:bodyPr wrap="square" lIns="0" tIns="120779" rIns="0" bIns="120779">
            <a:spAutoFit/>
          </a:bodyPr>
          <a:lstStyle/>
          <a:p>
            <a:r>
              <a:rPr lang="en-US" sz="9200" b="1" dirty="0">
                <a:solidFill>
                  <a:srgbClr val="CC0000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HTML Training </a:t>
            </a:r>
            <a:endParaRPr lang="en-US" sz="11500" dirty="0">
              <a:solidFill>
                <a:schemeClr val="tx2"/>
              </a:solidFill>
              <a:latin typeface="Oswald" panose="02000503000000000000" pitchFamily="2" charset="0"/>
              <a:ea typeface="Roboto Condensed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 bwMode="auto">
          <a:xfrm>
            <a:off x="9512566" y="6903799"/>
            <a:ext cx="4660447" cy="17321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539648" tIns="323792" rIns="539648" bIns="359767" numCol="1" spcCol="0" rtlCol="0" fromWordArt="0" anchor="t" anchorCtr="0" forceAA="0" compatLnSpc="1">
            <a:noAutofit/>
          </a:bodyPr>
          <a:lstStyle/>
          <a:p>
            <a:pPr algn="ctr"/>
            <a:endParaRPr lang="es-SV" sz="2700" kern="1000">
              <a:solidFill>
                <a:schemeClr val="bg1"/>
              </a:solidFill>
              <a:latin typeface="Open Sans Condensed" panose="020B0604020202020204" charset="0"/>
              <a:ea typeface="Open Sans Condensed" panose="020B0604020202020204" charset="0"/>
              <a:cs typeface="Open Sans Condensed" panose="020B0604020202020204" charset="0"/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3956499" y="10639214"/>
            <a:ext cx="4496916" cy="3078377"/>
            <a:chOff x="3956499" y="10639214"/>
            <a:chExt cx="4496916" cy="3078377"/>
          </a:xfrm>
        </p:grpSpPr>
        <p:cxnSp>
          <p:nvCxnSpPr>
            <p:cNvPr id="13" name="12 Conector recto"/>
            <p:cNvCxnSpPr/>
            <p:nvPr/>
          </p:nvCxnSpPr>
          <p:spPr>
            <a:xfrm flipV="1">
              <a:off x="5255915" y="11404299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 flipV="1">
              <a:off x="3956499" y="10734160"/>
              <a:ext cx="2809634" cy="2983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flipV="1">
              <a:off x="4194049" y="12237272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24 Grupo"/>
          <p:cNvGrpSpPr/>
          <p:nvPr/>
        </p:nvGrpSpPr>
        <p:grpSpPr>
          <a:xfrm>
            <a:off x="13452934" y="628715"/>
            <a:ext cx="4098480" cy="3078375"/>
            <a:chOff x="4354935" y="10639214"/>
            <a:chExt cx="4098480" cy="3078375"/>
          </a:xfrm>
        </p:grpSpPr>
        <p:cxnSp>
          <p:nvCxnSpPr>
            <p:cNvPr id="26" name="25 Conector recto"/>
            <p:cNvCxnSpPr/>
            <p:nvPr/>
          </p:nvCxnSpPr>
          <p:spPr>
            <a:xfrm flipV="1">
              <a:off x="5675997" y="10934215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 flipV="1">
              <a:off x="4354935" y="10734161"/>
              <a:ext cx="2411198" cy="2560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 flipV="1">
              <a:off x="4924171" y="11403116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2144390" cy="91836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&lt;nav&gt; tag defines a set of navigation links. The &lt;nav&gt; element defines only for major block of navigation links.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&lt;nav&gt;</a:t>
            </a:r>
            <a:endParaRPr lang="en-US" sz="3200" dirty="0"/>
          </a:p>
          <a:p>
            <a:r>
              <a:rPr lang="en-US" sz="3200" dirty="0"/>
              <a:t>&lt;ul&gt;&lt;li&gt;&lt;a </a:t>
            </a:r>
            <a:r>
              <a:rPr lang="en-US" sz="3200" dirty="0" err="1"/>
              <a:t>href</a:t>
            </a:r>
            <a:r>
              <a:rPr lang="en-US" sz="3200" dirty="0"/>
              <a:t>="/html/"&gt;HTML&lt;/a&gt; |&lt;/li&gt;</a:t>
            </a:r>
            <a:endParaRPr lang="en-US" sz="3200" dirty="0"/>
          </a:p>
          <a:p>
            <a:r>
              <a:rPr lang="en-US" sz="3200" dirty="0"/>
              <a:t>&lt;li&gt;&lt;a </a:t>
            </a:r>
            <a:r>
              <a:rPr lang="en-US" sz="3200" dirty="0" err="1"/>
              <a:t>href</a:t>
            </a:r>
            <a:r>
              <a:rPr lang="en-US" sz="3200" dirty="0"/>
              <a:t>="/</a:t>
            </a:r>
            <a:r>
              <a:rPr lang="en-US" sz="3200" dirty="0" err="1"/>
              <a:t>css</a:t>
            </a:r>
            <a:r>
              <a:rPr lang="en-US" sz="3200" dirty="0"/>
              <a:t>/"&gt;CSS&lt;/a&gt; |&lt;/li&gt;</a:t>
            </a:r>
            <a:endParaRPr lang="en-US" sz="3200" dirty="0"/>
          </a:p>
          <a:p>
            <a:r>
              <a:rPr lang="en-US" sz="3200" dirty="0"/>
              <a:t>&lt;li&gt;&lt;a </a:t>
            </a:r>
            <a:r>
              <a:rPr lang="en-US" sz="3200" dirty="0" err="1"/>
              <a:t>href</a:t>
            </a:r>
            <a:r>
              <a:rPr lang="en-US" sz="3200" dirty="0"/>
              <a:t>="/</a:t>
            </a:r>
            <a:r>
              <a:rPr lang="en-US" sz="3200" dirty="0" err="1"/>
              <a:t>js</a:t>
            </a:r>
            <a:r>
              <a:rPr lang="en-US" sz="3200" dirty="0"/>
              <a:t>/"&gt;JavaScript&lt;/a&gt; |&lt;/li&gt;</a:t>
            </a:r>
            <a:endParaRPr lang="en-US" sz="3200" dirty="0"/>
          </a:p>
          <a:p>
            <a:r>
              <a:rPr lang="en-US" sz="3200" dirty="0"/>
              <a:t>&lt;li&gt;&lt;a </a:t>
            </a:r>
            <a:r>
              <a:rPr lang="en-US" sz="3200" dirty="0" err="1"/>
              <a:t>href</a:t>
            </a:r>
            <a:r>
              <a:rPr lang="en-US" sz="3200" dirty="0"/>
              <a:t>="/</a:t>
            </a:r>
            <a:r>
              <a:rPr lang="en-US" sz="3200" dirty="0" err="1"/>
              <a:t>jquery</a:t>
            </a:r>
            <a:r>
              <a:rPr lang="en-US" sz="3200" dirty="0"/>
              <a:t>/"&gt; </a:t>
            </a:r>
            <a:r>
              <a:rPr lang="en-US" sz="3200" dirty="0" err="1"/>
              <a:t>Jquery</a:t>
            </a:r>
            <a:r>
              <a:rPr lang="en-US" sz="3200" dirty="0"/>
              <a:t> &lt;/a&gt;&lt;/li&gt;</a:t>
            </a:r>
            <a:endParaRPr lang="en-US" sz="3200" dirty="0"/>
          </a:p>
          <a:p>
            <a:r>
              <a:rPr lang="en-US" sz="3200" dirty="0"/>
              <a:t>&lt;/ul&gt;</a:t>
            </a:r>
            <a:endParaRPr lang="en-US" sz="3200" dirty="0"/>
          </a:p>
          <a:p>
            <a:r>
              <a:rPr lang="en-US" sz="3200" dirty="0"/>
              <a:t>&lt;/nav&gt;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ystem-ui"/>
              </a:rPr>
              <a:t>HTML nav Tag</a:t>
            </a:r>
            <a:endParaRPr lang="en-IN" b="0" i="0" dirty="0">
              <a:solidFill>
                <a:srgbClr val="000000"/>
              </a:solidFill>
              <a:effectLst/>
              <a:latin typeface="system-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en-US" dirty="0"/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7422263" y="5373629"/>
            <a:ext cx="9766085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IN" altLang="en-US" sz="16600" dirty="0">
                <a:solidFill>
                  <a:srgbClr val="C00000"/>
                </a:solidFill>
              </a:rPr>
              <a:t>Thank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FFC000"/>
                </a:solidFill>
              </a:rPr>
              <a:t>You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IN" altLang="en-US" sz="16600" dirty="0">
              <a:solidFill>
                <a:srgbClr val="00B050"/>
              </a:solidFill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15695937" y="99013"/>
            <a:ext cx="8166532" cy="11732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11020" rtl="0" eaLnBrk="1" latinLnBrk="0" hangingPunct="1">
              <a:spcBef>
                <a:spcPct val="0"/>
              </a:spcBef>
              <a:buNone/>
              <a:defRPr sz="7200" kern="1200" cap="all" spc="-12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spc="60" dirty="0">
              <a:solidFill>
                <a:schemeClr val="bg1">
                  <a:lumMod val="85000"/>
                </a:schemeClr>
              </a:solidFill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ystem-ui"/>
              </a:rPr>
              <a:t>Today's Training Topics </a:t>
            </a:r>
            <a:endParaRPr lang="en-IN" b="0" i="0" dirty="0">
              <a:solidFill>
                <a:srgbClr val="000000"/>
              </a:solidFill>
              <a:effectLst/>
              <a:latin typeface="system-u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HTML Special Characters</a:t>
            </a:r>
            <a:endParaRPr lang="en-IN" sz="3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HTML Meta Tag</a:t>
            </a:r>
            <a:endParaRPr lang="en-US" sz="3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HTML styles</a:t>
            </a:r>
            <a:endParaRPr lang="en-US" sz="3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HTML scripts</a:t>
            </a:r>
            <a:endParaRPr lang="en-US" sz="3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>
                <a:solidFill>
                  <a:schemeClr val="accent6">
                    <a:lumMod val="75000"/>
                    <a:lumOff val="25000"/>
                  </a:schemeClr>
                </a:solidFill>
              </a:rPr>
              <a:t>HTML nav Tag</a:t>
            </a:r>
            <a:endParaRPr lang="en-IN" sz="3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ystem-ui"/>
              </a:rPr>
              <a:t>HTML Special Characters</a:t>
            </a:r>
            <a:endParaRPr lang="en-IN" b="0" i="0" dirty="0">
              <a:solidFill>
                <a:srgbClr val="000000"/>
              </a:solidFill>
              <a:effectLst/>
              <a:latin typeface="system-u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9151" y="4640226"/>
          <a:ext cx="20072231" cy="8528590"/>
        </p:xfrm>
        <a:graphic>
          <a:graphicData uri="http://schemas.openxmlformats.org/drawingml/2006/table">
            <a:tbl>
              <a:tblPr/>
              <a:tblGrid>
                <a:gridCol w="2746653"/>
                <a:gridCol w="3591771"/>
                <a:gridCol w="3591771"/>
                <a:gridCol w="10142036"/>
              </a:tblGrid>
              <a:tr h="912198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0" dirty="0">
                          <a:solidFill>
                            <a:srgbClr val="000000"/>
                          </a:solidFill>
                          <a:effectLst/>
                        </a:rPr>
                        <a:t>Character</a:t>
                      </a:r>
                      <a:endParaRPr lang="en-IN" sz="28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7A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0" dirty="0">
                          <a:solidFill>
                            <a:srgbClr val="000000"/>
                          </a:solidFill>
                          <a:effectLst/>
                        </a:rPr>
                        <a:t>Decimal Entity</a:t>
                      </a:r>
                      <a:endParaRPr lang="en-IN" sz="28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7A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0" dirty="0">
                          <a:solidFill>
                            <a:srgbClr val="000000"/>
                          </a:solidFill>
                          <a:effectLst/>
                        </a:rPr>
                        <a:t>Name Entity</a:t>
                      </a:r>
                      <a:endParaRPr lang="en-IN" sz="28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7A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0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IN" sz="28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7AB"/>
                    </a:solidFill>
                  </a:tcPr>
                </a:tc>
              </a:tr>
              <a:tr h="510396"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solidFill>
                            <a:srgbClr val="222222"/>
                          </a:solidFill>
                          <a:effectLst/>
                        </a:rPr>
                        <a:t> </a:t>
                      </a:r>
                      <a:endParaRPr lang="en-IN" sz="28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solidFill>
                            <a:srgbClr val="222222"/>
                          </a:solidFill>
                          <a:effectLst/>
                        </a:rPr>
                        <a:t>&amp;#160;</a:t>
                      </a:r>
                      <a:endParaRPr lang="en-IN" sz="28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&amp;nbsp;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solidFill>
                            <a:srgbClr val="222222"/>
                          </a:solidFill>
                          <a:effectLst/>
                        </a:rPr>
                        <a:t>None Breaking Space</a:t>
                      </a:r>
                      <a:endParaRPr lang="en-IN" sz="28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0396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"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&amp;#34;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solidFill>
                            <a:srgbClr val="222222"/>
                          </a:solidFill>
                          <a:effectLst/>
                        </a:rPr>
                        <a:t>&amp;</a:t>
                      </a:r>
                      <a:r>
                        <a:rPr lang="en-IN" sz="2800" dirty="0" err="1">
                          <a:solidFill>
                            <a:srgbClr val="222222"/>
                          </a:solidFill>
                          <a:effectLst/>
                        </a:rPr>
                        <a:t>quot</a:t>
                      </a:r>
                      <a:r>
                        <a:rPr lang="en-IN" sz="2800" dirty="0">
                          <a:solidFill>
                            <a:srgbClr val="222222"/>
                          </a:solidFill>
                          <a:effectLst/>
                        </a:rPr>
                        <a:t>;</a:t>
                      </a:r>
                      <a:endParaRPr lang="en-IN" sz="28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Double Quotation mark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0396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'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&amp;#39;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&amp;apos;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Single Quotation mark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0396"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solidFill>
                            <a:srgbClr val="222222"/>
                          </a:solidFill>
                          <a:effectLst/>
                        </a:rPr>
                        <a:t>&amp;</a:t>
                      </a:r>
                      <a:endParaRPr lang="en-IN" sz="28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&amp;#38;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&amp;amp;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ampersand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0396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&lt;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&amp;#60;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&amp;lt;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less-than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0396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&gt;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&amp;#62;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&amp;gt;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greater-than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0396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#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&amp;#35;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 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Hass Sign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0396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%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&amp;#37;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 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Percentage Sign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0396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(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&amp;#40;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 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Left Parenthesis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0396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)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&amp;#41;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 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Right Paremthesis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0396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*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&amp;#42;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 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Left Parenthesis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0396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+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&amp;#43;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 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Plus Sign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0396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&amp;#45;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 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Hypen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0396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/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&amp;#47;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 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solidFill>
                            <a:srgbClr val="222222"/>
                          </a:solidFill>
                          <a:effectLst/>
                        </a:rPr>
                        <a:t>Slash</a:t>
                      </a:r>
                      <a:endParaRPr lang="en-IN" sz="28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58654" marR="58654" marT="58654" marB="58654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714375" y="6538234"/>
            <a:ext cx="184731" cy="9078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0" rIns="9144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9151" y="3830141"/>
            <a:ext cx="121947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Reserved Characters in HTML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930007" y="1948258"/>
            <a:ext cx="2110734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Our keyboards doesn't have lot of symbols like copyright, degree symbol, etc. To solve this problem HTML symbol codes were introduced. One symbol can have </a:t>
            </a:r>
            <a:r>
              <a:rPr lang="en-IN" sz="3200" dirty="0" err="1"/>
              <a:t>mutiple</a:t>
            </a:r>
            <a:r>
              <a:rPr lang="en-IN" sz="3200" dirty="0"/>
              <a:t> codes based on different coding schemes like HEX code, HTML code, </a:t>
            </a:r>
            <a:r>
              <a:rPr lang="en-IN" sz="3200" dirty="0" err="1"/>
              <a:t>unicode</a:t>
            </a:r>
            <a:r>
              <a:rPr lang="en-IN" sz="3200" dirty="0"/>
              <a:t> or HTML entity. Out of all these HTML entity codes are easier to remember as they use meaningful alphabets like &amp;copy; for copyright symbol.</a:t>
            </a:r>
            <a:endParaRPr lang="en-IN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ystem-ui"/>
              </a:rPr>
              <a:t>HTML Special Characters</a:t>
            </a:r>
            <a:endParaRPr lang="en-IN" b="0" i="0" dirty="0">
              <a:solidFill>
                <a:srgbClr val="000000"/>
              </a:solidFill>
              <a:effectLst/>
              <a:latin typeface="system-ui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714375" y="6538234"/>
            <a:ext cx="184731" cy="9078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0" rIns="9144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6182" y="2583319"/>
            <a:ext cx="121947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Copyright,Trademark</a:t>
            </a:r>
            <a:r>
              <a:rPr lang="en-US" dirty="0"/>
              <a:t> and Registered Entities</a:t>
            </a:r>
            <a:endParaRPr lang="en-I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446043" y="3958276"/>
          <a:ext cx="17371929" cy="2316480"/>
        </p:xfrm>
        <a:graphic>
          <a:graphicData uri="http://schemas.openxmlformats.org/drawingml/2006/table">
            <a:tbl>
              <a:tblPr/>
              <a:tblGrid>
                <a:gridCol w="2377149"/>
                <a:gridCol w="3108572"/>
                <a:gridCol w="3108572"/>
                <a:gridCol w="877763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0">
                          <a:solidFill>
                            <a:srgbClr val="000000"/>
                          </a:solidFill>
                          <a:effectLst/>
                        </a:rPr>
                        <a:t>Character</a:t>
                      </a:r>
                      <a:endParaRPr lang="en-IN" sz="28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7A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0" dirty="0">
                          <a:solidFill>
                            <a:srgbClr val="000000"/>
                          </a:solidFill>
                          <a:effectLst/>
                        </a:rPr>
                        <a:t>Decimal Entity</a:t>
                      </a:r>
                      <a:endParaRPr lang="en-IN" sz="28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7A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0">
                          <a:solidFill>
                            <a:srgbClr val="000000"/>
                          </a:solidFill>
                          <a:effectLst/>
                        </a:rPr>
                        <a:t>Name Entity</a:t>
                      </a:r>
                      <a:endParaRPr lang="en-IN" sz="28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7A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IN" sz="28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7A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©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&amp;#169;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&amp;copy;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Copyright Symbol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™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&amp;#8482;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&amp;trade;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Trademark Symbol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®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&amp;#174;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solidFill>
                            <a:srgbClr val="222222"/>
                          </a:solidFill>
                          <a:effectLst/>
                        </a:rPr>
                        <a:t>&amp;reg;</a:t>
                      </a:r>
                      <a:endParaRPr lang="en-IN" sz="28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solidFill>
                            <a:srgbClr val="222222"/>
                          </a:solidFill>
                          <a:effectLst/>
                        </a:rPr>
                        <a:t>Registered Symbol</a:t>
                      </a:r>
                      <a:endParaRPr lang="en-IN" sz="28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94438" y="6288088"/>
            <a:ext cx="2438558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46042" y="7471955"/>
          <a:ext cx="17371930" cy="4632960"/>
        </p:xfrm>
        <a:graphic>
          <a:graphicData uri="http://schemas.openxmlformats.org/drawingml/2006/table">
            <a:tbl>
              <a:tblPr/>
              <a:tblGrid>
                <a:gridCol w="2377149"/>
                <a:gridCol w="3108573"/>
                <a:gridCol w="3108573"/>
                <a:gridCol w="877763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0">
                          <a:solidFill>
                            <a:srgbClr val="000000"/>
                          </a:solidFill>
                          <a:effectLst/>
                        </a:rPr>
                        <a:t>Character</a:t>
                      </a:r>
                      <a:endParaRPr lang="en-IN" sz="28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7A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0">
                          <a:solidFill>
                            <a:srgbClr val="000000"/>
                          </a:solidFill>
                          <a:effectLst/>
                        </a:rPr>
                        <a:t>Decimal Entity</a:t>
                      </a:r>
                      <a:endParaRPr lang="en-IN" sz="28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7A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0">
                          <a:solidFill>
                            <a:srgbClr val="000000"/>
                          </a:solidFill>
                          <a:effectLst/>
                        </a:rPr>
                        <a:t>Name Entity</a:t>
                      </a:r>
                      <a:endParaRPr lang="en-IN" sz="28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7A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IN" sz="28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7A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¢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&amp;#162;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&amp;cent;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Cent Currency(�)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£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&amp;#163;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&amp;pound;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English Pound Currency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¤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&amp;#164;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&amp;curren;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General Currency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¥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&amp;#165;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&amp;yen;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Japanese Yen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€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&amp;#8364;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&amp;euro;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European Euro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$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&amp;#36;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$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Dollar Sign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₣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&amp;#8355;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₣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solidFill>
                            <a:srgbClr val="222222"/>
                          </a:solidFill>
                          <a:effectLst/>
                        </a:rPr>
                        <a:t>Franc Sign</a:t>
                      </a:r>
                      <a:endParaRPr lang="en-IN" sz="28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982866" y="7412986"/>
            <a:ext cx="345176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6042" y="6457857"/>
            <a:ext cx="121947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Currency Symbols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ystem-ui"/>
              </a:rPr>
              <a:t>HTML Special Characters</a:t>
            </a:r>
            <a:endParaRPr lang="en-IN" b="0" i="0" dirty="0">
              <a:solidFill>
                <a:srgbClr val="000000"/>
              </a:solidFill>
              <a:effectLst/>
              <a:latin typeface="system-ui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714375" y="6538234"/>
            <a:ext cx="184731" cy="9078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0" rIns="9144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6042" y="2045413"/>
            <a:ext cx="12194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Quotation Mark and </a:t>
            </a:r>
            <a:r>
              <a:rPr lang="en-US" sz="3600" dirty="0" err="1"/>
              <a:t>Apostophe</a:t>
            </a:r>
            <a:r>
              <a:rPr lang="en-US" sz="3600" dirty="0"/>
              <a:t> Entities</a:t>
            </a:r>
            <a:endParaRPr lang="en-IN" sz="36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94438" y="6288088"/>
            <a:ext cx="2438558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2318" y="5769080"/>
            <a:ext cx="12194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Arrow Entities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42318" y="2656566"/>
          <a:ext cx="17371929" cy="2895600"/>
        </p:xfrm>
        <a:graphic>
          <a:graphicData uri="http://schemas.openxmlformats.org/drawingml/2006/table">
            <a:tbl>
              <a:tblPr/>
              <a:tblGrid>
                <a:gridCol w="2377149"/>
                <a:gridCol w="3108572"/>
                <a:gridCol w="3108572"/>
                <a:gridCol w="877763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0">
                          <a:solidFill>
                            <a:srgbClr val="000000"/>
                          </a:solidFill>
                          <a:effectLst/>
                        </a:rPr>
                        <a:t>Character</a:t>
                      </a:r>
                      <a:endParaRPr lang="en-IN" sz="28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7A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0" dirty="0">
                          <a:solidFill>
                            <a:srgbClr val="000000"/>
                          </a:solidFill>
                          <a:effectLst/>
                        </a:rPr>
                        <a:t>Decimal Entity</a:t>
                      </a:r>
                      <a:endParaRPr lang="en-IN" sz="28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7A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0">
                          <a:solidFill>
                            <a:srgbClr val="000000"/>
                          </a:solidFill>
                          <a:effectLst/>
                        </a:rPr>
                        <a:t>Name Entity</a:t>
                      </a:r>
                      <a:endParaRPr lang="en-IN" sz="28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7A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0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IN" sz="28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7A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'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&amp;#8216;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&amp;lsquo;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Left/Opening single quote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'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&amp;#8217;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&amp;rsquo;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Right/Closing single quote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"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&amp;#8220;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&amp;ldquo;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Left/Opening double quote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solidFill>
                            <a:srgbClr val="222222"/>
                          </a:solidFill>
                          <a:effectLst/>
                        </a:rPr>
                        <a:t>"</a:t>
                      </a:r>
                      <a:endParaRPr lang="en-IN" sz="28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&amp;#8221;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&amp;rdquo;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solidFill>
                            <a:srgbClr val="222222"/>
                          </a:solidFill>
                          <a:effectLst/>
                        </a:rPr>
                        <a:t>Right/Closing double quote</a:t>
                      </a:r>
                      <a:endParaRPr lang="en-IN" sz="28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442319" y="6445737"/>
          <a:ext cx="17371928" cy="2895600"/>
        </p:xfrm>
        <a:graphic>
          <a:graphicData uri="http://schemas.openxmlformats.org/drawingml/2006/table">
            <a:tbl>
              <a:tblPr/>
              <a:tblGrid>
                <a:gridCol w="2377149"/>
                <a:gridCol w="3108572"/>
                <a:gridCol w="3108572"/>
                <a:gridCol w="877763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0">
                          <a:solidFill>
                            <a:srgbClr val="000000"/>
                          </a:solidFill>
                          <a:effectLst/>
                        </a:rPr>
                        <a:t>Character</a:t>
                      </a:r>
                      <a:endParaRPr lang="en-IN" sz="28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7A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0">
                          <a:solidFill>
                            <a:srgbClr val="000000"/>
                          </a:solidFill>
                          <a:effectLst/>
                        </a:rPr>
                        <a:t>Decimal Entity</a:t>
                      </a:r>
                      <a:endParaRPr lang="en-IN" sz="28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7A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0" dirty="0">
                          <a:solidFill>
                            <a:srgbClr val="000000"/>
                          </a:solidFill>
                          <a:effectLst/>
                        </a:rPr>
                        <a:t>Name Entity</a:t>
                      </a:r>
                      <a:endParaRPr lang="en-IN" sz="28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7A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0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IN" sz="28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7A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←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&amp;larr;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 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Leftward Arrow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↑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&amp;uarr;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 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Upward Arrow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→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&amp;rarr;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 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Righttward Arrow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↓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solidFill>
                            <a:srgbClr val="222222"/>
                          </a:solidFill>
                          <a:effectLst/>
                        </a:rPr>
                        <a:t>&amp;</a:t>
                      </a:r>
                      <a:r>
                        <a:rPr lang="en-IN" sz="2800" dirty="0" err="1">
                          <a:solidFill>
                            <a:srgbClr val="222222"/>
                          </a:solidFill>
                          <a:effectLst/>
                        </a:rPr>
                        <a:t>darr</a:t>
                      </a:r>
                      <a:r>
                        <a:rPr lang="en-IN" sz="2800" dirty="0">
                          <a:solidFill>
                            <a:srgbClr val="222222"/>
                          </a:solidFill>
                          <a:effectLst/>
                        </a:rPr>
                        <a:t>;</a:t>
                      </a:r>
                      <a:endParaRPr lang="en-IN" sz="28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 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solidFill>
                            <a:srgbClr val="222222"/>
                          </a:solidFill>
                          <a:effectLst/>
                        </a:rPr>
                        <a:t>Downward Arrow</a:t>
                      </a:r>
                      <a:endParaRPr lang="en-IN" sz="28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442317" y="10466234"/>
          <a:ext cx="17371930" cy="2895600"/>
        </p:xfrm>
        <a:graphic>
          <a:graphicData uri="http://schemas.openxmlformats.org/drawingml/2006/table">
            <a:tbl>
              <a:tblPr/>
              <a:tblGrid>
                <a:gridCol w="2377149"/>
                <a:gridCol w="3108573"/>
                <a:gridCol w="3108573"/>
                <a:gridCol w="877763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0">
                          <a:solidFill>
                            <a:srgbClr val="000000"/>
                          </a:solidFill>
                          <a:effectLst/>
                        </a:rPr>
                        <a:t>Character</a:t>
                      </a:r>
                      <a:endParaRPr lang="en-IN" sz="28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7A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0">
                          <a:solidFill>
                            <a:srgbClr val="000000"/>
                          </a:solidFill>
                          <a:effectLst/>
                        </a:rPr>
                        <a:t>Decimal Entity</a:t>
                      </a:r>
                      <a:endParaRPr lang="en-IN" sz="28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7A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0" dirty="0">
                          <a:solidFill>
                            <a:srgbClr val="000000"/>
                          </a:solidFill>
                          <a:effectLst/>
                        </a:rPr>
                        <a:t>Name Entity</a:t>
                      </a:r>
                      <a:endParaRPr lang="en-IN" sz="28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7A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0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IN" sz="28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7A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♠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&amp;spades;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 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Spade Suit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♣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&amp;clubs;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 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Club Suit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♥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&amp;hearts;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 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Heart Suit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♦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&amp;diams;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222222"/>
                          </a:solidFill>
                          <a:effectLst/>
                        </a:rPr>
                        <a:t> </a:t>
                      </a:r>
                      <a:endParaRPr lang="en-IN" sz="28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solidFill>
                            <a:srgbClr val="222222"/>
                          </a:solidFill>
                          <a:effectLst/>
                        </a:rPr>
                        <a:t>Diamond Suit</a:t>
                      </a:r>
                      <a:endParaRPr lang="en-IN" sz="28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3863638" y="5930900"/>
            <a:ext cx="92456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Droid Sans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42318" y="9662255"/>
            <a:ext cx="12194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Suit Entities</a:t>
            </a:r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2144390" cy="91836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 the HTML META elements can be used to describe properties of the HTML document, such as author, expiry date, a list of keywords, document </a:t>
            </a:r>
            <a:r>
              <a:rPr lang="en-US" sz="3200" dirty="0" err="1"/>
              <a:t>author,description</a:t>
            </a:r>
            <a:r>
              <a:rPr lang="en-US" sz="3200" dirty="0"/>
              <a:t> of web page, etc.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Information present in meta tag is crucial for the search engines because that information will be used by search engine to ensure the content, a user is searching for.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head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dirty="0"/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meta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charset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="UTF-8"&gt;</a:t>
            </a:r>
            <a:br>
              <a:rPr lang="en-IN" sz="2800" dirty="0"/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title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 Meta Redirection 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/title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dirty="0"/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meta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name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="keywords"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content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="HTML, Meta Tags, Metadata"&gt;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IN" sz="2800" dirty="0"/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meta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name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="description"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content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="Learn about Meta Tag"&gt;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IN" sz="2800" dirty="0"/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meta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http-</a:t>
            </a:r>
            <a:r>
              <a:rPr lang="en-IN" sz="2800" b="0" i="0" dirty="0" err="1">
                <a:solidFill>
                  <a:srgbClr val="FF0000"/>
                </a:solidFill>
                <a:effectLst/>
                <a:latin typeface="system-ui"/>
              </a:rPr>
              <a:t>equiv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="refresh"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content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="5"&gt;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IN" sz="2800" dirty="0"/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meta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http-</a:t>
            </a:r>
            <a:r>
              <a:rPr lang="en-IN" sz="2800" b="0" i="0" dirty="0" err="1">
                <a:solidFill>
                  <a:srgbClr val="FF0000"/>
                </a:solidFill>
                <a:effectLst/>
                <a:latin typeface="system-ui"/>
              </a:rPr>
              <a:t>equiv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="refresh"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content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="5"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r>
              <a:rPr lang="en-IN" sz="2800" b="0" i="0" dirty="0" err="1">
                <a:solidFill>
                  <a:srgbClr val="FF0000"/>
                </a:solidFill>
                <a:effectLst/>
                <a:latin typeface="system-ui"/>
              </a:rPr>
              <a:t>url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="http://www.google.com"&gt;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system-ui"/>
              </a:rPr>
              <a:t>meta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ystem-ui"/>
              </a:rPr>
              <a:t> name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system-ui"/>
              </a:rPr>
              <a:t>="author"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ystem-ui"/>
              </a:rPr>
              <a:t> content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system-ui"/>
              </a:rPr>
              <a:t>="Bill Gates"&gt;</a:t>
            </a:r>
            <a:br>
              <a:rPr lang="en-IN" sz="2800" dirty="0"/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/head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endParaRPr lang="en-US" sz="3200" b="0" i="0" dirty="0">
              <a:solidFill>
                <a:srgbClr val="0000CD"/>
              </a:solidFill>
              <a:effectLst/>
              <a:latin typeface="system-u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ystem-ui"/>
              </a:rPr>
              <a:t>HTML Meta Tag</a:t>
            </a:r>
            <a:endParaRPr lang="en-IN" b="0" i="0" dirty="0">
              <a:solidFill>
                <a:srgbClr val="000000"/>
              </a:solidFill>
              <a:effectLst/>
              <a:latin typeface="system-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2144390" cy="91836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HTML style is used to change or add some style on HTML element. Giving style by ourself will overwrite the default style of the elements.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Some basic </a:t>
            </a:r>
            <a:r>
              <a:rPr lang="en-US" sz="3200" dirty="0" err="1"/>
              <a:t>css</a:t>
            </a:r>
            <a:r>
              <a:rPr lang="en-US" sz="3200" dirty="0"/>
              <a:t> properties are - color, background-color, text-align, font-size etc.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Style="</a:t>
            </a:r>
            <a:r>
              <a:rPr lang="en-US" sz="3200" dirty="0" err="1"/>
              <a:t>property:value</a:t>
            </a:r>
            <a:r>
              <a:rPr lang="en-US" sz="3200" dirty="0"/>
              <a:t>;“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Adding Styles to HTML Elements:</a:t>
            </a:r>
            <a:br>
              <a:rPr lang="en-US" sz="3200" dirty="0"/>
            </a:br>
            <a:r>
              <a:rPr lang="en-US" sz="3200" dirty="0"/>
              <a:t>These are the three methods of implementing styling information to the HTML document.</a:t>
            </a:r>
            <a:br>
              <a:rPr lang="en-US" sz="3200" dirty="0"/>
            </a:br>
            <a:r>
              <a:rPr lang="en-US" sz="3200" b="1" dirty="0"/>
              <a:t>Inline styles: </a:t>
            </a:r>
            <a:r>
              <a:rPr lang="en-US" sz="3200" dirty="0"/>
              <a:t>By giving the style attribute in the HTML tag itself.</a:t>
            </a:r>
            <a:br>
              <a:rPr lang="en-US" sz="32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h4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style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</a:t>
            </a:r>
            <a:r>
              <a:rPr lang="en-US" sz="2800" b="0" i="0" dirty="0" err="1">
                <a:solidFill>
                  <a:srgbClr val="0000CD"/>
                </a:solidFill>
                <a:effectLst/>
                <a:latin typeface="system-ui"/>
              </a:rPr>
              <a:t>color:blue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"&gt;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 This is Blue Color 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/h4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US" sz="3200" dirty="0"/>
            </a:br>
            <a:r>
              <a:rPr lang="en-US" sz="3200" b="1" dirty="0"/>
              <a:t>Embedded or Internal style: </a:t>
            </a:r>
            <a:r>
              <a:rPr lang="en-US" sz="3200" dirty="0"/>
              <a:t>By writing </a:t>
            </a:r>
            <a:r>
              <a:rPr lang="en-US" sz="3200" dirty="0" err="1"/>
              <a:t>css</a:t>
            </a:r>
            <a:r>
              <a:rPr lang="en-US" sz="3200" dirty="0"/>
              <a:t> within the &lt;style&gt; tag inside the &lt;head&gt; section of the document.</a:t>
            </a:r>
            <a:br>
              <a:rPr lang="en-US" sz="32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style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body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r>
              <a:rPr lang="en-US" sz="2800" b="0" i="0" dirty="0" err="1">
                <a:solidFill>
                  <a:srgbClr val="FF0000"/>
                </a:solidFill>
                <a:effectLst/>
                <a:latin typeface="system-ui"/>
              </a:rPr>
              <a:t>background-color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US" sz="2800" b="0" i="0" dirty="0" err="1">
                <a:solidFill>
                  <a:srgbClr val="0000CD"/>
                </a:solidFill>
                <a:effectLst/>
                <a:latin typeface="system-ui"/>
              </a:rPr>
              <a:t>seagreen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;}</a:t>
            </a:r>
            <a:b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/style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3200" dirty="0"/>
            </a:br>
            <a:r>
              <a:rPr lang="en-US" sz="3200" b="1" dirty="0"/>
              <a:t>External style sheet: </a:t>
            </a:r>
            <a:r>
              <a:rPr lang="en-US" sz="3200" dirty="0"/>
              <a:t>Using the &lt;link&gt; tag, to add an external CSS file in the webpage.</a:t>
            </a:r>
            <a:br>
              <a:rPr lang="en-US" sz="32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link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r>
              <a:rPr lang="en-US" sz="2800" b="0" i="0" dirty="0" err="1">
                <a:solidFill>
                  <a:srgbClr val="FF0000"/>
                </a:solidFill>
                <a:effectLst/>
                <a:latin typeface="system-ui"/>
              </a:rPr>
              <a:t>rel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="stylesheet"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type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="text/</a:t>
            </a:r>
            <a:r>
              <a:rPr lang="en-US" sz="2800" b="0" i="0" dirty="0" err="1">
                <a:solidFill>
                  <a:srgbClr val="0000CD"/>
                </a:solidFill>
                <a:effectLst/>
                <a:latin typeface="system-ui"/>
              </a:rPr>
              <a:t>css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"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r>
              <a:rPr lang="en-US" sz="2800" b="0" i="0" dirty="0" err="1">
                <a:solidFill>
                  <a:srgbClr val="FF0000"/>
                </a:solidFill>
                <a:effectLst/>
                <a:latin typeface="system-ui"/>
              </a:rPr>
              <a:t>href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="style.css"&gt;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b="0" i="0" dirty="0">
              <a:solidFill>
                <a:srgbClr val="0000CD"/>
              </a:solidFill>
              <a:effectLst/>
              <a:latin typeface="system-u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ystem-ui"/>
              </a:rPr>
              <a:t>HTML Styles</a:t>
            </a:r>
            <a:endParaRPr lang="en-IN" b="0" i="0" dirty="0">
              <a:solidFill>
                <a:srgbClr val="000000"/>
              </a:solidFill>
              <a:effectLst/>
              <a:latin typeface="system-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2144390" cy="91836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&lt;script&gt; tag is used to add client-side scripts, like </a:t>
            </a:r>
            <a:r>
              <a:rPr lang="en-US" sz="3200" dirty="0" err="1"/>
              <a:t>javascript</a:t>
            </a:r>
            <a:r>
              <a:rPr lang="en-US" sz="3200" dirty="0"/>
              <a:t> in the document. It can be defined anywhere within the webpage. The &lt;script&gt; element either contains scripting statements, or it points to an external script file through the </a:t>
            </a:r>
            <a:r>
              <a:rPr lang="en-US" sz="3200" dirty="0" err="1"/>
              <a:t>src</a:t>
            </a:r>
            <a:r>
              <a:rPr lang="en-US" sz="3200" dirty="0"/>
              <a:t> attribute.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script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 code to be executed.. 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/script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b="0" i="0" dirty="0">
              <a:solidFill>
                <a:srgbClr val="0000CD"/>
              </a:solidFill>
              <a:effectLst/>
              <a:latin typeface="system-u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ystem-ui"/>
              </a:rPr>
              <a:t>HTML Script</a:t>
            </a:r>
            <a:endParaRPr lang="en-IN" b="0" i="0" dirty="0">
              <a:solidFill>
                <a:srgbClr val="000000"/>
              </a:solidFill>
              <a:effectLst/>
              <a:latin typeface="system-u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34904" y="5013589"/>
          <a:ext cx="18677076" cy="4663440"/>
        </p:xfrm>
        <a:graphic>
          <a:graphicData uri="http://schemas.openxmlformats.org/drawingml/2006/table">
            <a:tbl>
              <a:tblPr/>
              <a:tblGrid>
                <a:gridCol w="9338538"/>
                <a:gridCol w="9338538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dirty="0">
                          <a:effectLst/>
                        </a:rPr>
                        <a:t>Attributes</a:t>
                      </a:r>
                      <a:endParaRPr lang="en-IN" sz="3200" dirty="0"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C4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>
                          <a:effectLst/>
                        </a:rPr>
                        <a:t>Description</a:t>
                      </a:r>
                      <a:endParaRPr lang="en-IN" sz="3200"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C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3200">
                          <a:effectLst/>
                        </a:rPr>
                        <a:t>src</a:t>
                      </a:r>
                      <a:endParaRPr lang="en-IN" sz="3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It specifies the URL of an external script file.</a:t>
                      </a:r>
                      <a:endParaRPr lang="en-US" sz="3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>
                          <a:effectLst/>
                        </a:rPr>
                        <a:t>type</a:t>
                      </a:r>
                      <a:endParaRPr lang="en-IN" sz="32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It specifies the type of the script.</a:t>
                      </a:r>
                      <a:endParaRPr lang="en-US" sz="3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3200">
                          <a:effectLst/>
                        </a:rPr>
                        <a:t>async</a:t>
                      </a:r>
                      <a:endParaRPr lang="en-IN" sz="3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It specifies that the script will be executed asynchronously with the webpage. It should only be used with external scripts.</a:t>
                      </a:r>
                      <a:endParaRPr lang="en-US" sz="3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3200">
                          <a:effectLst/>
                        </a:rPr>
                        <a:t>defer</a:t>
                      </a:r>
                      <a:endParaRPr lang="en-IN" sz="3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effectLst/>
                        </a:rPr>
                        <a:t>It is a </a:t>
                      </a:r>
                      <a:r>
                        <a:rPr lang="en-US" sz="3200" dirty="0" err="1">
                          <a:effectLst/>
                        </a:rPr>
                        <a:t>boolean</a:t>
                      </a:r>
                      <a:r>
                        <a:rPr lang="en-US" sz="3200" dirty="0">
                          <a:effectLst/>
                        </a:rPr>
                        <a:t> value which specify that the script is executed after document has been parsed completely.</a:t>
                      </a:r>
                      <a:endParaRPr lang="en-US" sz="32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2144390" cy="91836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Uses of HTML script tag:</a:t>
            </a:r>
            <a:br>
              <a:rPr lang="en-US" sz="3200" dirty="0"/>
            </a:br>
            <a:r>
              <a:rPr lang="en-US" sz="3200" dirty="0"/>
              <a:t>Embed script code:</a:t>
            </a:r>
            <a:br>
              <a:rPr lang="en-US" sz="32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body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script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type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="text/</a:t>
            </a:r>
            <a:r>
              <a:rPr lang="en-US" sz="2800" b="0" i="0" dirty="0" err="1">
                <a:solidFill>
                  <a:srgbClr val="0000CD"/>
                </a:solidFill>
                <a:effectLst/>
                <a:latin typeface="system-ui"/>
              </a:rPr>
              <a:t>javascript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"&gt;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system-ui"/>
              </a:rPr>
              <a:t>document.write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(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"This is a simple example of JavaScript."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) 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/script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endParaRPr lang="en-US" sz="2800" b="0" i="0" dirty="0">
              <a:solidFill>
                <a:srgbClr val="000000"/>
              </a:solidFill>
              <a:effectLst/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Link JavaScript File:</a:t>
            </a:r>
            <a:br>
              <a:rPr lang="en-US" sz="2800" b="1" dirty="0"/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body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dirty="0"/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p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id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="demo"&gt;&lt;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/p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dirty="0"/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script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 err="1">
                <a:solidFill>
                  <a:srgbClr val="000000"/>
                </a:solidFill>
                <a:effectLst/>
                <a:latin typeface="system-ui"/>
              </a:rPr>
              <a:t>document.getElementById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(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"demo"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).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system-ui"/>
              </a:rPr>
              <a:t>innerHTML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 = 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"Hello JavaScript!"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/script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dirty="0"/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 err="1">
                <a:solidFill>
                  <a:srgbClr val="A52A2A"/>
                </a:solidFill>
                <a:effectLst/>
                <a:latin typeface="system-ui"/>
              </a:rPr>
              <a:t>noscript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Sorry, your browser does not support JavaScript!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</a:t>
            </a:r>
            <a:r>
              <a:rPr lang="en-IN" sz="2800" b="0" i="0" dirty="0" err="1">
                <a:solidFill>
                  <a:srgbClr val="A52A2A"/>
                </a:solidFill>
                <a:effectLst/>
                <a:latin typeface="system-ui"/>
              </a:rPr>
              <a:t>noscript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dirty="0"/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/body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endParaRPr lang="en-US" sz="3200" b="0" i="0" dirty="0">
              <a:solidFill>
                <a:srgbClr val="0000CD"/>
              </a:solidFill>
              <a:effectLst/>
              <a:latin typeface="system-u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ystem-ui"/>
              </a:rPr>
              <a:t>HTML Script</a:t>
            </a:r>
            <a:endParaRPr lang="en-IN" b="0" i="0" dirty="0">
              <a:solidFill>
                <a:srgbClr val="000000"/>
              </a:solidFill>
              <a:effectLst/>
              <a:latin typeface="system-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encial">
  <a:themeElements>
    <a:clrScheme name="Duarte Color 1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F23A43"/>
      </a:accent1>
      <a:accent2>
        <a:srgbClr val="F88818"/>
      </a:accent2>
      <a:accent3>
        <a:srgbClr val="15A4C6"/>
      </a:accent3>
      <a:accent4>
        <a:srgbClr val="95C94A"/>
      </a:accent4>
      <a:accent5>
        <a:srgbClr val="B5568A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 bwMode="auto">
        <a:solidFill>
          <a:srgbClr val="05889A"/>
        </a:solidFill>
        <a:ln>
          <a:noFill/>
        </a:ln>
      </a:spPr>
      <a:bodyPr lIns="0" tIns="0" rIns="0" bIns="0" rtlCol="0" anchor="ctr"/>
      <a:lstStyle>
        <a:defPPr algn="ctr">
          <a:defRPr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4735</Words>
  <Application>WPS Presentation</Application>
  <PresentationFormat>Custom</PresentationFormat>
  <Paragraphs>443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4" baseType="lpstr">
      <vt:lpstr>Arial</vt:lpstr>
      <vt:lpstr>SimSun</vt:lpstr>
      <vt:lpstr>Wingdings</vt:lpstr>
      <vt:lpstr>Calibri</vt:lpstr>
      <vt:lpstr>PT Sans</vt:lpstr>
      <vt:lpstr>Yu Gothic UI</vt:lpstr>
      <vt:lpstr>Roboto Light</vt:lpstr>
      <vt:lpstr>Verdana</vt:lpstr>
      <vt:lpstr>Aleo</vt:lpstr>
      <vt:lpstr>Aleo Regular</vt:lpstr>
      <vt:lpstr>Oswald</vt:lpstr>
      <vt:lpstr>Roboto Condensed</vt:lpstr>
      <vt:lpstr>Open Sans</vt:lpstr>
      <vt:lpstr>Open Sans Condensed</vt:lpstr>
      <vt:lpstr>system-ui</vt:lpstr>
      <vt:lpstr>Segoe Print</vt:lpstr>
      <vt:lpstr>Droid Sans</vt:lpstr>
      <vt:lpstr>MS PGothic</vt:lpstr>
      <vt:lpstr>Trebuchet MS</vt:lpstr>
      <vt:lpstr>MV Boli</vt:lpstr>
      <vt:lpstr>Microsoft YaHei</vt:lpstr>
      <vt:lpstr>Arial Unicode MS</vt:lpstr>
      <vt:lpstr>Esencial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Banco Central de Reserva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Koteswararao Vuyyur</cp:lastModifiedBy>
  <cp:revision>7168</cp:revision>
  <cp:lastPrinted>2016-07-10T15:03:00Z</cp:lastPrinted>
  <dcterms:created xsi:type="dcterms:W3CDTF">2014-07-01T16:42:00Z</dcterms:created>
  <dcterms:modified xsi:type="dcterms:W3CDTF">2022-05-19T01:35:22Z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0x01010061F4C67E32833649B0448311EF6012CD</vt:lpwstr>
  </property>
  <property fmtid="{D5CDD505-2E9C-101B-9397-08002B2CF9AE}" pid="3" name="ICV">
    <vt:lpwstr>AC2A6A8A07F7468C88AB565EAEE25277</vt:lpwstr>
  </property>
  <property fmtid="{D5CDD505-2E9C-101B-9397-08002B2CF9AE}" pid="4" name="KSOProductBuildVer">
    <vt:lpwstr>1033-11.2.0.11130</vt:lpwstr>
  </property>
</Properties>
</file>