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449" r:id="rId5"/>
    <p:sldId id="536" r:id="rId6"/>
    <p:sldId id="541" r:id="rId7"/>
    <p:sldId id="542" r:id="rId8"/>
    <p:sldId id="543" r:id="rId9"/>
    <p:sldId id="544" r:id="rId10"/>
    <p:sldId id="459" r:id="rId11"/>
  </p:sldIdLst>
  <p:sldSz cx="24385588" cy="13717588"/>
  <p:notesSz cx="6881813" cy="10002838"/>
  <p:defaultTextStyle>
    <a:defPPr>
      <a:defRPr lang="es-MX"/>
    </a:defPPr>
    <a:lvl1pPr marL="0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7943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5902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3859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1804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39761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7725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5665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3624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B8A2F26-7E97-455C-97BA-89A17C8F2969}">
          <p14:sldIdLst>
            <p14:sldId id="449"/>
          </p14:sldIdLst>
        </p14:section>
        <p14:section name="Middle" id="{C9A4A5C9-33E1-452D-A376-A7597331C4D5}">
          <p14:sldIdLst>
            <p14:sldId id="536"/>
            <p14:sldId id="541"/>
            <p14:sldId id="542"/>
            <p14:sldId id="543"/>
            <p14:sldId id="544"/>
          </p14:sldIdLst>
        </p14:section>
        <p14:section name="Conclusion" id="{ED853034-0CB5-4518-B834-FE65723CE995}">
          <p14:sldIdLst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4" orient="horz" pos="2053" userDrawn="1">
          <p15:clr>
            <a:srgbClr val="A4A3A4"/>
          </p15:clr>
        </p15:guide>
        <p15:guide id="5" pos="7681">
          <p15:clr>
            <a:srgbClr val="A4A3A4"/>
          </p15:clr>
        </p15:guide>
        <p15:guide id="6" pos="7680" userDrawn="1">
          <p15:clr>
            <a:srgbClr val="A4A3A4"/>
          </p15:clr>
        </p15:guide>
        <p15:guide id="7" orient="horz" pos="4321" userDrawn="1">
          <p15:clr>
            <a:srgbClr val="A4A3A4"/>
          </p15:clr>
        </p15:guide>
        <p15:guide id="8" pos="14484" userDrawn="1">
          <p15:clr>
            <a:srgbClr val="A4A3A4"/>
          </p15:clr>
        </p15:guide>
        <p15:guide id="9" orient="horz" pos="6588">
          <p15:clr>
            <a:srgbClr val="A4A3A4"/>
          </p15:clr>
        </p15:guide>
        <p15:guide id="10" orient="horz" pos="2052">
          <p15:clr>
            <a:srgbClr val="A4A3A4"/>
          </p15:clr>
        </p15:guide>
        <p15:guide id="11" orient="horz" pos="4320">
          <p15:clr>
            <a:srgbClr val="A4A3A4"/>
          </p15:clr>
        </p15:guide>
        <p15:guide id="12" orient="horz" pos="2696">
          <p15:clr>
            <a:srgbClr val="A4A3A4"/>
          </p15:clr>
        </p15:guide>
        <p15:guide id="13" pos="3826">
          <p15:clr>
            <a:srgbClr val="A4A3A4"/>
          </p15:clr>
        </p15:guide>
        <p15:guide id="14" pos="11536">
          <p15:clr>
            <a:srgbClr val="A4A3A4"/>
          </p15:clr>
        </p15:guide>
        <p15:guide id="15" pos="515">
          <p15:clr>
            <a:srgbClr val="A4A3A4"/>
          </p15:clr>
        </p15:guide>
        <p15:guide id="16" orient="horz" pos="6587">
          <p15:clr>
            <a:srgbClr val="A4A3A4"/>
          </p15:clr>
        </p15:guide>
        <p15:guide id="17" orient="horz" pos="2051">
          <p15:clr>
            <a:srgbClr val="A4A3A4"/>
          </p15:clr>
        </p15:guide>
        <p15:guide id="18" pos="3598">
          <p15:clr>
            <a:srgbClr val="A4A3A4"/>
          </p15:clr>
        </p15:guide>
        <p15:guide id="19" pos="11529">
          <p15:clr>
            <a:srgbClr val="A4A3A4"/>
          </p15:clr>
        </p15:guide>
        <p15:guide id="20" pos="3824">
          <p15:clr>
            <a:srgbClr val="A4A3A4"/>
          </p15:clr>
        </p15:guide>
        <p15:guide id="21" pos="3853">
          <p15:clr>
            <a:srgbClr val="A4A3A4"/>
          </p15:clr>
        </p15:guide>
        <p15:guide id="22" orient="horz" pos="2054">
          <p15:clr>
            <a:srgbClr val="A4A3A4"/>
          </p15:clr>
        </p15:guide>
        <p15:guide id="23" pos="3827">
          <p15:clr>
            <a:srgbClr val="A4A3A4"/>
          </p15:clr>
        </p15:guide>
        <p15:guide id="24" pos="11537">
          <p15:clr>
            <a:srgbClr val="A4A3A4"/>
          </p15:clr>
        </p15:guide>
        <p15:guide id="25" pos="3854">
          <p15:clr>
            <a:srgbClr val="A4A3A4"/>
          </p15:clr>
        </p15:guide>
        <p15:guide id="26" pos="7708">
          <p15:clr>
            <a:srgbClr val="A4A3A4"/>
          </p15:clr>
        </p15:guide>
        <p15:guide id="27" orient="horz" pos="8232">
          <p15:clr>
            <a:srgbClr val="A4A3A4"/>
          </p15:clr>
        </p15:guide>
        <p15:guide id="28" orient="horz" pos="6843">
          <p15:clr>
            <a:srgbClr val="A4A3A4"/>
          </p15:clr>
        </p15:guide>
        <p15:guide id="29" orient="horz" pos="1995">
          <p15:clr>
            <a:srgbClr val="A4A3A4"/>
          </p15:clr>
        </p15:guide>
        <p15:guide id="30" orient="horz" pos="8233">
          <p15:clr>
            <a:srgbClr val="A4A3A4"/>
          </p15:clr>
        </p15:guide>
        <p15:guide id="31" pos="77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1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CBC"/>
    <a:srgbClr val="D2D2D2"/>
    <a:srgbClr val="1F1F1F"/>
    <a:srgbClr val="DB0F19"/>
    <a:srgbClr val="1A1919"/>
    <a:srgbClr val="F23A43"/>
    <a:srgbClr val="FFFFFF"/>
    <a:srgbClr val="191919"/>
    <a:srgbClr val="1F1F1E"/>
    <a:srgbClr val="F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010" autoAdjust="0"/>
  </p:normalViewPr>
  <p:slideViewPr>
    <p:cSldViewPr>
      <p:cViewPr varScale="1">
        <p:scale>
          <a:sx n="58" d="100"/>
          <a:sy n="58" d="100"/>
        </p:scale>
        <p:origin x="336" y="90"/>
      </p:cViewPr>
      <p:guideLst>
        <p:guide pos="2880"/>
        <p:guide orient="horz" pos="2053"/>
        <p:guide pos="7681"/>
        <p:guide pos="7680"/>
        <p:guide orient="horz" pos="4321"/>
        <p:guide pos="14484"/>
        <p:guide orient="horz" pos="6588"/>
        <p:guide orient="horz" pos="2052"/>
        <p:guide orient="horz" pos="4320"/>
        <p:guide orient="horz" pos="2696"/>
        <p:guide pos="3826"/>
        <p:guide pos="11536"/>
        <p:guide pos="515"/>
        <p:guide orient="horz" pos="6587"/>
        <p:guide orient="horz" pos="2051"/>
        <p:guide pos="3598"/>
        <p:guide pos="11529"/>
        <p:guide pos="3824"/>
        <p:guide pos="3853"/>
        <p:guide orient="horz" pos="2054"/>
        <p:guide pos="3827"/>
        <p:guide pos="11537"/>
        <p:guide pos="3854"/>
        <p:guide pos="7708"/>
        <p:guide orient="horz" pos="8232"/>
        <p:guide orient="horz" pos="6843"/>
        <p:guide orient="horz" pos="1995"/>
        <p:guide orient="horz" pos="8233"/>
        <p:guide pos="7707"/>
      </p:guideLst>
    </p:cSldViewPr>
  </p:slideViewPr>
  <p:outlineViewPr>
    <p:cViewPr>
      <p:scale>
        <a:sx n="33" d="100"/>
        <a:sy n="33" d="100"/>
      </p:scale>
      <p:origin x="0" y="-5292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-37602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3151"/>
        <p:guide pos="216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8A7FA585-751B-4C14-83D9-CD2D2E2E259A}" type="datetimeFigureOut">
              <a:rPr lang="es-SV" smtClean="0"/>
              <a:t>23/12/2021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DE859BFD-58C8-42F7-8452-9A3A9ED4879D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26948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01993A81-F12D-42C5-A35C-8AABE483B59D}" type="datetimeFigureOut">
              <a:rPr lang="es-MX" smtClean="0"/>
              <a:t>23/12/2021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0888"/>
            <a:ext cx="6662737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466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6948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5427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390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2379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0867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5933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67814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 b="1" dirty="0">
                <a:solidFill>
                  <a:srgbClr val="C00000"/>
                </a:solidFill>
              </a:rPr>
              <a:t>Add or change image:</a:t>
            </a:r>
          </a:p>
          <a:p>
            <a:pPr defTabSz="2550838">
              <a:defRPr/>
            </a:pPr>
            <a:r>
              <a:rPr lang="en-US" sz="3400" dirty="0"/>
              <a:t>Right click on image &gt;&gt; Format Picture &gt;&gt; Fill Tab &gt;&gt; Picture or texture fill &gt;&gt; File button &gt;&gt; Choose your Image</a:t>
            </a:r>
            <a:endParaRPr lang="es-SV" sz="3400" dirty="0"/>
          </a:p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20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9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852398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1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523861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2268284"/>
            <a:ext cx="24385588" cy="657022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1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7422263" y="2898353"/>
            <a:ext cx="16963324" cy="9450000"/>
          </a:xfrm>
          <a:custGeom>
            <a:avLst/>
            <a:gdLst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0 w 16963324"/>
              <a:gd name="connsiteY3" fmla="*/ 9450000 h 9450000"/>
              <a:gd name="connsiteX4" fmla="*/ 0 w 16963324"/>
              <a:gd name="connsiteY4" fmla="*/ 0 h 9450000"/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1971675 w 16963324"/>
              <a:gd name="connsiteY3" fmla="*/ 9450000 h 9450000"/>
              <a:gd name="connsiteX4" fmla="*/ 0 w 16963324"/>
              <a:gd name="connsiteY4" fmla="*/ 0 h 9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324" h="9450000">
                <a:moveTo>
                  <a:pt x="0" y="0"/>
                </a:moveTo>
                <a:lnTo>
                  <a:pt x="16963324" y="0"/>
                </a:lnTo>
                <a:lnTo>
                  <a:pt x="16963324" y="9450000"/>
                </a:lnTo>
                <a:lnTo>
                  <a:pt x="1971675" y="945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43350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12890486" y="1008144"/>
            <a:ext cx="9856094" cy="10766444"/>
          </a:xfrm>
          <a:custGeom>
            <a:avLst/>
            <a:gdLst>
              <a:gd name="connsiteX0" fmla="*/ 0 w 9856094"/>
              <a:gd name="connsiteY0" fmla="*/ 0 h 10766444"/>
              <a:gd name="connsiteX1" fmla="*/ 7392070 w 9856094"/>
              <a:gd name="connsiteY1" fmla="*/ 0 h 10766444"/>
              <a:gd name="connsiteX2" fmla="*/ 9856094 w 9856094"/>
              <a:gd name="connsiteY2" fmla="*/ 10766444 h 10766444"/>
              <a:gd name="connsiteX3" fmla="*/ 2464024 w 9856094"/>
              <a:gd name="connsiteY3" fmla="*/ 10766444 h 1076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6094" h="10766444">
                <a:moveTo>
                  <a:pt x="0" y="0"/>
                </a:moveTo>
                <a:lnTo>
                  <a:pt x="7392070" y="0"/>
                </a:lnTo>
                <a:lnTo>
                  <a:pt x="9856094" y="10766444"/>
                </a:lnTo>
                <a:lnTo>
                  <a:pt x="2464024" y="10766444"/>
                </a:lnTo>
                <a:close/>
              </a:path>
            </a:pathLst>
          </a:custGeom>
          <a:solidFill>
            <a:srgbClr val="FFFFFF">
              <a:lumMod val="85000"/>
              <a:alpha val="50000"/>
            </a:srgbClr>
          </a:solidFill>
        </p:spPr>
        <p:txBody>
          <a:bodyPr wrap="square" lIns="91383" tIns="45688" rIns="91383" bIns="45688">
            <a:noAutofit/>
          </a:bodyPr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7145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9" y="0"/>
            <a:ext cx="107527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41579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6183718"/>
            <a:ext cx="24385588" cy="75338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60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10019287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8154372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9560195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9527797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714589" y="75407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4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17456826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r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r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17456826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21561801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4" name="13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3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5080256" y="2400669"/>
            <a:ext cx="14176577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ctr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ctr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9085705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1113819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77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8260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2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12192389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25420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3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8" r:id="rId2"/>
    <p:sldLayoutId id="2147483757" r:id="rId3"/>
    <p:sldLayoutId id="2147483759" r:id="rId4"/>
    <p:sldLayoutId id="2147483754" r:id="rId5"/>
    <p:sldLayoutId id="2147483725" r:id="rId6"/>
    <p:sldLayoutId id="2147483718" r:id="rId7"/>
    <p:sldLayoutId id="2147483749" r:id="rId8"/>
    <p:sldLayoutId id="2147483740" r:id="rId9"/>
    <p:sldLayoutId id="2147483737" r:id="rId10"/>
    <p:sldLayoutId id="2147483750" r:id="rId11"/>
    <p:sldLayoutId id="2147483738" r:id="rId12"/>
    <p:sldLayoutId id="2147483748" r:id="rId13"/>
    <p:sldLayoutId id="2147483778" r:id="rId14"/>
    <p:sldLayoutId id="2147483739" r:id="rId15"/>
    <p:sldLayoutId id="214748374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810787" rtl="0" eaLnBrk="1" latinLnBrk="0" hangingPunct="1">
        <a:spcBef>
          <a:spcPct val="0"/>
        </a:spcBef>
        <a:buNone/>
        <a:defRPr sz="7200" kern="1200" cap="all" spc="-1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810787" rtl="0" eaLnBrk="1" latinLnBrk="0" hangingPunct="1">
        <a:spcBef>
          <a:spcPct val="20000"/>
        </a:spcBef>
        <a:spcAft>
          <a:spcPts val="1200"/>
        </a:spcAft>
        <a:buFont typeface="Arial" pitchFamily="34" charset="0"/>
        <a:buNone/>
        <a:defRPr sz="4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5384" indent="-362111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63471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3168849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4074244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4979630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885012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790406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7695790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0538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10787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716160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2154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941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2328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33770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43103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/>
          <p:nvPr/>
        </p:nvSpPr>
        <p:spPr>
          <a:xfrm>
            <a:off x="9501878" y="5041808"/>
            <a:ext cx="11511896" cy="1659689"/>
          </a:xfrm>
          <a:prstGeom prst="rect">
            <a:avLst/>
          </a:prstGeom>
        </p:spPr>
        <p:txBody>
          <a:bodyPr wrap="square" lIns="0" tIns="120779" rIns="0" bIns="120779">
            <a:spAutoFit/>
          </a:bodyPr>
          <a:lstStyle/>
          <a:p>
            <a:r>
              <a:rPr lang="en-US" sz="9200" b="1" dirty="0">
                <a:solidFill>
                  <a:srgbClr val="CC0000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Bootstrap Training </a:t>
            </a:r>
            <a:endParaRPr lang="en-US" sz="11500" dirty="0">
              <a:solidFill>
                <a:schemeClr val="tx2"/>
              </a:solidFill>
              <a:latin typeface="Oswald" panose="02000503000000000000" pitchFamily="2" charset="0"/>
              <a:ea typeface="Roboto Condensed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 bwMode="auto">
          <a:xfrm>
            <a:off x="9512566" y="6903799"/>
            <a:ext cx="4660447" cy="1732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539648" tIns="323792" rIns="539648" bIns="3597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SV" sz="2700" kern="1000">
              <a:solidFill>
                <a:schemeClr val="bg1"/>
              </a:solidFill>
              <a:latin typeface="Open Sans Condensed" panose="020B0604020202020204" charset="0"/>
              <a:ea typeface="Open Sans Condensed" panose="020B0604020202020204" charset="0"/>
              <a:cs typeface="Open Sans Condensed" panose="020B0604020202020204" charset="0"/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3956499" y="10639214"/>
            <a:ext cx="4496916" cy="3078377"/>
            <a:chOff x="3956499" y="10639214"/>
            <a:chExt cx="4496916" cy="3078377"/>
          </a:xfrm>
        </p:grpSpPr>
        <p:cxnSp>
          <p:nvCxnSpPr>
            <p:cNvPr id="13" name="12 Conector recto"/>
            <p:cNvCxnSpPr/>
            <p:nvPr/>
          </p:nvCxnSpPr>
          <p:spPr>
            <a:xfrm flipV="1">
              <a:off x="5255915" y="11404299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flipV="1">
              <a:off x="3956499" y="10734160"/>
              <a:ext cx="2809634" cy="2983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V="1">
              <a:off x="4194049" y="12237272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24 Grupo"/>
          <p:cNvGrpSpPr/>
          <p:nvPr/>
        </p:nvGrpSpPr>
        <p:grpSpPr>
          <a:xfrm>
            <a:off x="13452934" y="628715"/>
            <a:ext cx="4098480" cy="3078375"/>
            <a:chOff x="4354935" y="10639214"/>
            <a:chExt cx="4098480" cy="3078375"/>
          </a:xfrm>
        </p:grpSpPr>
        <p:cxnSp>
          <p:nvCxnSpPr>
            <p:cNvPr id="26" name="25 Conector recto"/>
            <p:cNvCxnSpPr/>
            <p:nvPr/>
          </p:nvCxnSpPr>
          <p:spPr>
            <a:xfrm flipV="1">
              <a:off x="5675997" y="10934215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flipV="1">
              <a:off x="4354935" y="10734161"/>
              <a:ext cx="2411198" cy="2560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flipV="1">
              <a:off x="4924171" y="11403116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37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 5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Bootstrap 5 provides a default style that is applied across most form controls. It also provides classes for specific purposes.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Form control: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Style textual inputs and </a:t>
            </a:r>
            <a:r>
              <a:rPr lang="en-US" sz="3200" dirty="0" err="1"/>
              <a:t>textareas</a:t>
            </a:r>
            <a:r>
              <a:rPr lang="en-US" sz="3200" dirty="0"/>
              <a:t> with support for multiple states.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Select: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Improve browser default select elements with a custom initial appearance.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Checks &amp; radios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Use our custom radio buttons and checkboxes in forms for selecting input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Range: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Replace browser default range inputs with our custom version.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Input group: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Attach labels and buttons to your inputs for increased semantic value.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Floating labels: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Create beautifully simple form labels that float over your input fields.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91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 5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Layout: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Create inline, horizontal, or complex grid-based layouts with your forms.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Validation: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Validate your forms with custom or native validation behaviors and styles.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54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Form controls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&lt;div class="mb-3"&gt;</a:t>
            </a:r>
          </a:p>
          <a:p>
            <a:r>
              <a:rPr lang="en-US" sz="3200" b="1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  &lt;label for="exampleFormControlInput1" class="form-label"&gt;Email address&lt;/label&gt;</a:t>
            </a:r>
            <a:br>
              <a:rPr lang="en-US" sz="3200" b="1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</a:br>
            <a:r>
              <a:rPr lang="en-US" sz="3200" b="1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  &lt;input type="email" class="form-control" id="exampleFormControlInput1" placeholder="name@example.com"&gt;</a:t>
            </a:r>
            <a:br>
              <a:rPr lang="en-US" sz="3200" b="1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</a:br>
            <a:r>
              <a:rPr lang="en-US" sz="3200" b="1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&lt;/div&gt;</a:t>
            </a:r>
            <a:br>
              <a:rPr lang="en-US" sz="3200" b="1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</a:br>
            <a:r>
              <a:rPr lang="en-US" sz="3200" b="1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&lt;div class="mb-3"&gt;</a:t>
            </a:r>
            <a:br>
              <a:rPr lang="en-US" sz="3200" b="1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</a:br>
            <a:r>
              <a:rPr lang="en-US" sz="3200" b="1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  &lt;label for="exampleFormControlTextarea1" class="form-label"&gt;Example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textarea</a:t>
            </a:r>
            <a:r>
              <a:rPr lang="en-US" sz="3200" b="1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&lt;/label&gt;</a:t>
            </a:r>
            <a:br>
              <a:rPr lang="en-US" sz="3200" b="1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</a:br>
            <a:r>
              <a:rPr lang="en-US" sz="3200" b="1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  &lt;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textarea</a:t>
            </a:r>
            <a:r>
              <a:rPr lang="en-US" sz="3200" b="1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 class="form-control" id="exampleFormControlTextarea1" rows="3"&gt;&lt;/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textarea</a:t>
            </a:r>
            <a:r>
              <a:rPr lang="en-US" sz="3200" b="1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&gt;</a:t>
            </a:r>
            <a:br>
              <a:rPr lang="en-US" sz="3200" b="1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</a:br>
            <a:r>
              <a:rPr lang="en-US" sz="3200" b="1" dirty="0">
                <a:solidFill>
                  <a:srgbClr val="00000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&lt;/div&gt;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212529"/>
                </a:solidFill>
                <a:effectLst/>
                <a:latin typeface="system-ui"/>
              </a:rPr>
              <a:t>Input Sizing:</a:t>
            </a:r>
            <a:br>
              <a:rPr lang="en-IN" sz="2800" b="1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3200" dirty="0"/>
              <a:t>Set heights using classes like .form-control-lg and .form-control-sm.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12529"/>
                </a:solidFill>
                <a:latin typeface="system-ui"/>
              </a:rPr>
              <a:t>Disabled: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dirty="0"/>
              <a:t>Add the disabled attribute on an input to give it a grayed out appearance and remove pointer events.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Readonly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: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dirty="0"/>
              <a:t>Add the </a:t>
            </a:r>
            <a:r>
              <a:rPr lang="en-US" sz="3200" dirty="0" err="1"/>
              <a:t>readonly</a:t>
            </a:r>
            <a:r>
              <a:rPr lang="en-US" sz="3200" dirty="0"/>
              <a:t> </a:t>
            </a:r>
            <a:r>
              <a:rPr lang="en-US" sz="3200" dirty="0" err="1"/>
              <a:t>boolean</a:t>
            </a:r>
            <a:r>
              <a:rPr lang="en-US" sz="3200" dirty="0"/>
              <a:t> attribute on an input to prevent modification of the input’s value.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232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Form controls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 err="1">
                <a:solidFill>
                  <a:srgbClr val="212529"/>
                </a:solidFill>
                <a:latin typeface="system-ui"/>
              </a:rPr>
              <a:t>Readonly</a:t>
            </a:r>
            <a:r>
              <a:rPr lang="en-IN" sz="3200" b="1" dirty="0">
                <a:solidFill>
                  <a:srgbClr val="212529"/>
                </a:solidFill>
                <a:latin typeface="system-ui"/>
              </a:rPr>
              <a:t> plain text</a:t>
            </a: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dirty="0"/>
              <a:t>If you want to have &lt;input </a:t>
            </a:r>
            <a:r>
              <a:rPr lang="en-US" sz="3200" dirty="0" err="1"/>
              <a:t>readonly</a:t>
            </a:r>
            <a:r>
              <a:rPr lang="en-US" sz="3200" dirty="0"/>
              <a:t>&gt; elements in your form styled as plain text, use the .form-control-plaintext class to remove the default form field styling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File input:</a:t>
            </a: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r>
              <a:rPr lang="en-IN" sz="3200" dirty="0"/>
              <a:t>File input is used to upload the files in local machine to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 err="1">
                <a:solidFill>
                  <a:srgbClr val="212529"/>
                </a:solidFill>
                <a:latin typeface="system-ui"/>
              </a:rPr>
              <a:t>Color</a:t>
            </a:r>
            <a:r>
              <a:rPr lang="en-IN" sz="3200" b="1" dirty="0">
                <a:solidFill>
                  <a:srgbClr val="212529"/>
                </a:solidFill>
                <a:latin typeface="system-ui"/>
              </a:rPr>
              <a:t>:</a:t>
            </a: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r>
              <a:rPr lang="en-IN" sz="3200" dirty="0" err="1"/>
              <a:t>Color</a:t>
            </a:r>
            <a:r>
              <a:rPr lang="en-IN" sz="3200" dirty="0"/>
              <a:t> Picker is used to pic the clod code</a:t>
            </a:r>
            <a:r>
              <a:rPr lang="en-IN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 err="1">
                <a:solidFill>
                  <a:srgbClr val="212529"/>
                </a:solidFill>
                <a:latin typeface="system-ui"/>
              </a:rPr>
              <a:t>Datalists</a:t>
            </a:r>
            <a:r>
              <a:rPr lang="en-IN" sz="3200" b="1" dirty="0">
                <a:solidFill>
                  <a:srgbClr val="212529"/>
                </a:solidFill>
                <a:latin typeface="system-ui"/>
              </a:rPr>
              <a:t>:</a:t>
            </a: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0" i="0" dirty="0" err="1">
                <a:solidFill>
                  <a:srgbClr val="212529"/>
                </a:solidFill>
                <a:effectLst/>
                <a:latin typeface="system-ui"/>
              </a:rPr>
              <a:t>Datalists</a:t>
            </a:r>
            <a:r>
              <a:rPr lang="en-US" sz="3200" b="0" i="0" dirty="0">
                <a:solidFill>
                  <a:srgbClr val="212529"/>
                </a:solidFill>
                <a:effectLst/>
                <a:latin typeface="system-ui"/>
              </a:rPr>
              <a:t> allow you to create a group of &lt;option&gt;s that can be accessed (and autocompleted) from within an &lt;input&gt;. These are similar to &lt;select&gt; elements.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Switches:</a:t>
            </a: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dirty="0">
                <a:solidFill>
                  <a:srgbClr val="212529"/>
                </a:solidFill>
                <a:latin typeface="system-ui"/>
              </a:rPr>
              <a:t>A switch has the markup of a custom checkbox but uses the .form-switch class to render a toggle switch. Switches also support the disabled attribute.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12529"/>
              </a:solidFill>
              <a:effectLst/>
              <a:latin typeface="system-ui"/>
            </a:endParaRPr>
          </a:p>
          <a:p>
            <a:br>
              <a:rPr lang="en-IN" sz="24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IN" sz="2800" dirty="0"/>
            </a:b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5755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Range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Range:</a:t>
            </a: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dirty="0"/>
              <a:t>Create custom &lt;input type="range"&gt; controls with .form-range. The track (the background) and thumb (the value) are both styled to appear the same across browsers.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12529"/>
                </a:solidFill>
                <a:latin typeface="system-ui"/>
              </a:rPr>
              <a:t>Min and max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dirty="0"/>
              <a:t>Range inputs have implicit values for min and max—0 and 100, respectively. You may specify new values for those using the min and max attributes.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12529"/>
                </a:solidFill>
                <a:latin typeface="system-ui"/>
              </a:rPr>
              <a:t>Steps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dirty="0"/>
              <a:t>By default, range inputs “snap” to integer values. To change this, you can specify a step value. In the example below, we double the number of steps by using step="0.5".</a:t>
            </a: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12529"/>
              </a:solidFill>
              <a:effectLst/>
              <a:latin typeface="system-ui"/>
            </a:endParaRPr>
          </a:p>
          <a:p>
            <a:br>
              <a:rPr lang="en-IN" sz="24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IN" sz="2800" dirty="0"/>
            </a:b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3446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7422263" y="5373629"/>
            <a:ext cx="9766085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IN" altLang="en-US" sz="16600" dirty="0">
                <a:solidFill>
                  <a:srgbClr val="C00000"/>
                </a:solidFill>
              </a:rPr>
              <a:t>Thank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FFC000"/>
                </a:solidFill>
              </a:rPr>
              <a:t>You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IN" altLang="en-US" sz="16600" dirty="0">
              <a:solidFill>
                <a:srgbClr val="00B05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5695937" y="99013"/>
            <a:ext cx="8166532" cy="11732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10787" rtl="0" eaLnBrk="1" latinLnBrk="0" hangingPunct="1">
              <a:spcBef>
                <a:spcPct val="0"/>
              </a:spcBef>
              <a:buNone/>
              <a:defRPr sz="7200" kern="1200" cap="all" spc="-12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spc="60" dirty="0">
              <a:solidFill>
                <a:schemeClr val="bg1">
                  <a:lumMod val="8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1637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Duarte Color 1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F23A43"/>
      </a:accent1>
      <a:accent2>
        <a:srgbClr val="F88818"/>
      </a:accent2>
      <a:accent3>
        <a:srgbClr val="15A4C6"/>
      </a:accent3>
      <a:accent4>
        <a:srgbClr val="95C94A"/>
      </a:accent4>
      <a:accent5>
        <a:srgbClr val="B5568A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 bwMode="auto">
        <a:solidFill>
          <a:srgbClr val="05889A"/>
        </a:solidFill>
        <a:ln>
          <a:noFill/>
        </a:ln>
      </a:spPr>
      <a:bodyPr lIns="0" tIns="0" rIns="0" bIns="0" rtlCol="0" anchor="ctr"/>
      <a:lstStyle>
        <a:defPPr algn="ctr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e73209c-40d9-4ca6-aa93-5d4987ab92c2">
      <UserInfo>
        <DisplayName>Vikranth  Kodali</DisplayName>
        <AccountId>3</AccountId>
        <AccountType/>
      </UserInfo>
      <UserInfo>
        <DisplayName>Sridevi  Namilakonda</DisplayName>
        <AccountId>14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F4C67E32833649B0448311EF6012CD" ma:contentTypeVersion="2" ma:contentTypeDescription="Create a new document." ma:contentTypeScope="" ma:versionID="5a3e19b99dc8891aecb5dfb9d4f179c2">
  <xsd:schema xmlns:xsd="http://www.w3.org/2001/XMLSchema" xmlns:xs="http://www.w3.org/2001/XMLSchema" xmlns:p="http://schemas.microsoft.com/office/2006/metadata/properties" xmlns:ns2="2e73209c-40d9-4ca6-aa93-5d4987ab92c2" targetNamespace="http://schemas.microsoft.com/office/2006/metadata/properties" ma:root="true" ma:fieldsID="14c6adaf502b3d27194d8288db9088f6" ns2:_="">
    <xsd:import namespace="2e73209c-40d9-4ca6-aa93-5d4987ab92c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3209c-40d9-4ca6-aa93-5d4987ab92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AC7E00-1C52-4603-B6B5-6E991DF9C39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2e73209c-40d9-4ca6-aa93-5d4987ab92c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F7B682-89B7-46FC-ACF2-93D9B88822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73209c-40d9-4ca6-aa93-5d4987ab92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EFDBC0-DC48-49A2-BC36-4794DB0760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89351</TotalTime>
  <Words>616</Words>
  <Application>Microsoft Office PowerPoint</Application>
  <PresentationFormat>Custom</PresentationFormat>
  <Paragraphs>97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Aleo</vt:lpstr>
      <vt:lpstr>Arial</vt:lpstr>
      <vt:lpstr>Calibri</vt:lpstr>
      <vt:lpstr>Lato</vt:lpstr>
      <vt:lpstr>Open Sans Condensed</vt:lpstr>
      <vt:lpstr>Oswald</vt:lpstr>
      <vt:lpstr>PT Sans</vt:lpstr>
      <vt:lpstr>system-ui</vt:lpstr>
      <vt:lpstr>Trebuchet MS</vt:lpstr>
      <vt:lpstr>Esencial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Banco Central de Reserva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ADMIN</cp:lastModifiedBy>
  <cp:revision>7916</cp:revision>
  <cp:lastPrinted>2016-07-10T15:03:07Z</cp:lastPrinted>
  <dcterms:created xsi:type="dcterms:W3CDTF">2014-07-01T16:42:18Z</dcterms:created>
  <dcterms:modified xsi:type="dcterms:W3CDTF">2021-12-23T18:27:14Z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0x01010061F4C67E32833649B0448311EF6012CD</vt:lpwstr>
  </property>
</Properties>
</file>