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449" r:id="rId5"/>
    <p:sldId id="460" r:id="rId6"/>
    <p:sldId id="487" r:id="rId7"/>
    <p:sldId id="488" r:id="rId8"/>
    <p:sldId id="497" r:id="rId9"/>
    <p:sldId id="498" r:id="rId10"/>
    <p:sldId id="499" r:id="rId11"/>
    <p:sldId id="505" r:id="rId12"/>
    <p:sldId id="500" r:id="rId13"/>
    <p:sldId id="501" r:id="rId14"/>
    <p:sldId id="502" r:id="rId15"/>
    <p:sldId id="503" r:id="rId16"/>
    <p:sldId id="504" r:id="rId17"/>
    <p:sldId id="459" r:id="rId18"/>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87"/>
            <p14:sldId id="488"/>
            <p14:sldId id="497"/>
            <p14:sldId id="498"/>
            <p14:sldId id="499"/>
            <p14:sldId id="505"/>
            <p14:sldId id="500"/>
            <p14:sldId id="501"/>
            <p14:sldId id="502"/>
            <p14:sldId id="503"/>
            <p14:sldId id="504"/>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16/12/2021</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16/12/2021</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CSS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The scale() function</a:t>
            </a:r>
            <a:endParaRPr lang="en-US"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scale() function increases or decreases the size of the element according to the values given for the width and height parameters in the function. </a:t>
            </a:r>
          </a:p>
          <a:p>
            <a:pPr marL="457200" indent="-457200" algn="l">
              <a:buFont typeface="Arial" panose="020B0604020202020204" pitchFamily="34" charset="0"/>
              <a:buChar char="•"/>
            </a:pPr>
            <a:br>
              <a:rPr lang="en-IN" sz="3200" b="0" i="0" dirty="0">
                <a:solidFill>
                  <a:srgbClr val="A52A2A"/>
                </a:solidFill>
                <a:effectLst/>
                <a:latin typeface="system-ui"/>
              </a:rPr>
            </a:br>
            <a:r>
              <a:rPr lang="en-IN" sz="3200" b="0" i="0" dirty="0">
                <a:solidFill>
                  <a:srgbClr val="A52A2A"/>
                </a:solidFill>
                <a:effectLst/>
                <a:latin typeface="system-ui"/>
              </a:rPr>
              <a:t>.square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background</a:t>
            </a:r>
            <a:r>
              <a:rPr lang="en-IN" sz="3200" b="0" i="0" dirty="0">
                <a:solidFill>
                  <a:srgbClr val="000000"/>
                </a:solidFill>
                <a:effectLst/>
                <a:latin typeface="system-ui"/>
              </a:rPr>
              <a:t>:</a:t>
            </a:r>
            <a:r>
              <a:rPr lang="en-IN" sz="3200" b="0" i="0" dirty="0">
                <a:solidFill>
                  <a:srgbClr val="0000CD"/>
                </a:solidFill>
                <a:effectLst/>
                <a:latin typeface="system-ui"/>
              </a:rPr>
              <a:t> green</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border-radius</a:t>
            </a:r>
            <a:r>
              <a:rPr lang="en-IN" sz="3200" b="0" i="0" dirty="0">
                <a:solidFill>
                  <a:srgbClr val="000000"/>
                </a:solidFill>
                <a:effectLst/>
                <a:latin typeface="system-ui"/>
              </a:rPr>
              <a:t>:</a:t>
            </a:r>
            <a:r>
              <a:rPr lang="en-IN" sz="3200" b="0" i="0" dirty="0">
                <a:solidFill>
                  <a:srgbClr val="0000CD"/>
                </a:solidFill>
                <a:effectLst/>
                <a:latin typeface="system-ui"/>
              </a:rPr>
              <a:t> 5px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margin</a:t>
            </a:r>
            <a:r>
              <a:rPr lang="en-IN" sz="3200" b="0" i="0" dirty="0">
                <a:solidFill>
                  <a:srgbClr val="000000"/>
                </a:solidFill>
                <a:effectLst/>
                <a:latin typeface="system-ui"/>
              </a:rPr>
              <a:t>:</a:t>
            </a:r>
            <a:r>
              <a:rPr lang="en-IN" sz="3200" b="0" i="0" dirty="0">
                <a:solidFill>
                  <a:srgbClr val="0000CD"/>
                </a:solidFill>
                <a:effectLst/>
                <a:latin typeface="system-ui"/>
              </a:rPr>
              <a:t>50px 50px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transition</a:t>
            </a:r>
            <a:r>
              <a:rPr lang="en-IN" sz="3200" b="0" i="0" dirty="0">
                <a:solidFill>
                  <a:srgbClr val="000000"/>
                </a:solidFill>
                <a:effectLst/>
                <a:latin typeface="system-ui"/>
              </a:rPr>
              <a:t>:</a:t>
            </a:r>
            <a:r>
              <a:rPr lang="en-IN" sz="3200" b="0" i="0" dirty="0">
                <a:solidFill>
                  <a:srgbClr val="0000CD"/>
                </a:solidFill>
                <a:effectLst/>
                <a:latin typeface="system-ui"/>
              </a:rPr>
              <a:t> transform 3s</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a:t>
            </a:r>
            <a:r>
              <a:rPr lang="en-IN" sz="3200" b="0" i="0" dirty="0" err="1">
                <a:solidFill>
                  <a:srgbClr val="A52A2A"/>
                </a:solidFill>
                <a:effectLst/>
                <a:latin typeface="system-ui"/>
              </a:rPr>
              <a:t>square:hover</a:t>
            </a:r>
            <a:r>
              <a:rPr lang="en-IN" sz="3200" b="0" i="0" dirty="0">
                <a:solidFill>
                  <a:srgbClr val="A52A2A"/>
                </a:solidFill>
                <a:effectLst/>
                <a:latin typeface="system-ui"/>
              </a:rPr>
              <a:t>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transform</a:t>
            </a:r>
            <a:r>
              <a:rPr lang="en-IN" sz="3200" b="0" i="0" dirty="0">
                <a:solidFill>
                  <a:srgbClr val="000000"/>
                </a:solidFill>
                <a:effectLst/>
                <a:latin typeface="system-ui"/>
              </a:rPr>
              <a:t>:</a:t>
            </a:r>
            <a:r>
              <a:rPr lang="en-IN" sz="3200" b="0" i="0" dirty="0">
                <a:solidFill>
                  <a:srgbClr val="0000CD"/>
                </a:solidFill>
                <a:effectLst/>
                <a:latin typeface="system-ui"/>
              </a:rPr>
              <a:t> scale(2)</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div</a:t>
            </a:r>
            <a:r>
              <a:rPr lang="en-IN" sz="3200" b="0" i="0" dirty="0">
                <a:solidFill>
                  <a:srgbClr val="FF0000"/>
                </a:solidFill>
                <a:effectLst/>
                <a:latin typeface="system-ui"/>
              </a:rPr>
              <a:t> class</a:t>
            </a:r>
            <a:r>
              <a:rPr lang="en-IN" sz="3200" b="0" i="0" dirty="0">
                <a:solidFill>
                  <a:srgbClr val="0000CD"/>
                </a:solidFill>
                <a:effectLst/>
                <a:latin typeface="system-ui"/>
              </a:rPr>
              <a:t>='square'&gt;&lt;</a:t>
            </a:r>
            <a:r>
              <a:rPr lang="en-IN" sz="3200" b="0" i="0" dirty="0">
                <a:solidFill>
                  <a:srgbClr val="A52A2A"/>
                </a:solidFill>
                <a:effectLst/>
                <a:latin typeface="system-ui"/>
              </a:rPr>
              <a:t>/div</a:t>
            </a:r>
            <a:r>
              <a:rPr lang="en-IN" sz="3200" b="0" i="0" dirty="0">
                <a:solidFill>
                  <a:srgbClr val="0000CD"/>
                </a:solidFill>
                <a:effectLst/>
                <a:latin typeface="system-ui"/>
              </a:rPr>
              <a:t>&gt;</a:t>
            </a:r>
            <a:br>
              <a:rPr lang="en-IN" sz="3200" dirty="0"/>
            </a:br>
            <a:endParaRPr lang="en-US" sz="3600" dirty="0"/>
          </a:p>
        </p:txBody>
      </p:sp>
    </p:spTree>
    <p:extLst>
      <p:ext uri="{BB962C8B-B14F-4D97-AF65-F5344CB8AC3E}">
        <p14:creationId xmlns:p14="http://schemas.microsoft.com/office/powerpoint/2010/main" val="304584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The rotate() Function</a:t>
            </a:r>
            <a:endParaRPr lang="en-US"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rotate() function rotates an element clockwise or anti-clockwise according to a given degree. It is written as rotate(deg).</a:t>
            </a:r>
          </a:p>
          <a:p>
            <a:pPr marL="457200" indent="-457200" algn="l">
              <a:buFont typeface="Arial" panose="020B0604020202020204" pitchFamily="34" charset="0"/>
              <a:buChar char="•"/>
            </a:pP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2800" b="0" i="0" dirty="0">
                <a:solidFill>
                  <a:srgbClr val="A52A2A"/>
                </a:solidFill>
                <a:effectLst/>
                <a:latin typeface="system-ui"/>
              </a:rPr>
            </a:br>
            <a:r>
              <a:rPr lang="en-IN" sz="2800" b="0" i="0" dirty="0">
                <a:solidFill>
                  <a:srgbClr val="A52A2A"/>
                </a:solidFill>
                <a:effectLst/>
                <a:latin typeface="system-ui"/>
              </a:rPr>
              <a:t>.droplet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green</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border-radius</a:t>
            </a:r>
            <a:r>
              <a:rPr lang="en-IN" sz="2800" b="0" i="0" dirty="0">
                <a:solidFill>
                  <a:srgbClr val="000000"/>
                </a:solidFill>
                <a:effectLst/>
                <a:latin typeface="system-ui"/>
              </a:rPr>
              <a:t>:</a:t>
            </a:r>
            <a:r>
              <a:rPr lang="en-IN" sz="2800" b="0" i="0" dirty="0">
                <a:solidFill>
                  <a:srgbClr val="0000CD"/>
                </a:solidFill>
                <a:effectLst/>
                <a:latin typeface="system-ui"/>
              </a:rPr>
              <a:t> 2% 50%</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height</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margin</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transition</a:t>
            </a:r>
            <a:r>
              <a:rPr lang="en-IN" sz="2800" b="0" i="0" dirty="0">
                <a:solidFill>
                  <a:srgbClr val="000000"/>
                </a:solidFill>
                <a:effectLst/>
                <a:latin typeface="system-ui"/>
              </a:rPr>
              <a:t>:</a:t>
            </a:r>
            <a:r>
              <a:rPr lang="en-IN" sz="2800" b="0" i="0" dirty="0">
                <a:solidFill>
                  <a:srgbClr val="0000CD"/>
                </a:solidFill>
                <a:effectLst/>
                <a:latin typeface="system-ui"/>
              </a:rPr>
              <a:t> all 3s</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transition-timing</a:t>
            </a:r>
            <a:r>
              <a:rPr lang="en-IN" sz="2800" b="0" i="0" dirty="0">
                <a:solidFill>
                  <a:srgbClr val="000000"/>
                </a:solidFill>
                <a:effectLst/>
                <a:latin typeface="system-ui"/>
              </a:rPr>
              <a:t>:</a:t>
            </a:r>
            <a:r>
              <a:rPr lang="en-IN" sz="2800" b="0" i="0" dirty="0">
                <a:solidFill>
                  <a:srgbClr val="0000CD"/>
                </a:solidFill>
                <a:effectLst/>
                <a:latin typeface="system-ui"/>
              </a:rPr>
              <a:t> ease-in-out</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width</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a:t>
            </a:r>
            <a:r>
              <a:rPr lang="en-IN" sz="2800" b="0" i="0" dirty="0" err="1">
                <a:solidFill>
                  <a:srgbClr val="A52A2A"/>
                </a:solidFill>
                <a:effectLst/>
                <a:latin typeface="system-ui"/>
              </a:rPr>
              <a:t>droplet:hover</a:t>
            </a:r>
            <a:r>
              <a:rPr lang="en-IN" sz="2800" b="0" i="0" dirty="0">
                <a:solidFill>
                  <a:srgbClr val="A52A2A"/>
                </a:solidFill>
                <a:effectLst/>
                <a:latin typeface="system-ui"/>
              </a:rPr>
              <a:t>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transform</a:t>
            </a:r>
            <a:r>
              <a:rPr lang="en-IN" sz="2800" b="0" i="0" dirty="0">
                <a:solidFill>
                  <a:srgbClr val="000000"/>
                </a:solidFill>
                <a:effectLst/>
                <a:latin typeface="system-ui"/>
              </a:rPr>
              <a:t>:</a:t>
            </a:r>
            <a:r>
              <a:rPr lang="en-IN" sz="2800" b="0" i="0" dirty="0">
                <a:solidFill>
                  <a:srgbClr val="0000CD"/>
                </a:solidFill>
                <a:effectLst/>
                <a:latin typeface="system-ui"/>
              </a:rPr>
              <a:t> rotate(1080deg)</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div</a:t>
            </a:r>
            <a:r>
              <a:rPr lang="en-IN" sz="2800" b="0" i="0" dirty="0">
                <a:solidFill>
                  <a:srgbClr val="FF0000"/>
                </a:solidFill>
                <a:effectLst/>
                <a:latin typeface="system-ui"/>
              </a:rPr>
              <a:t> class</a:t>
            </a:r>
            <a:r>
              <a:rPr lang="en-IN" sz="2800" b="0" i="0" dirty="0">
                <a:solidFill>
                  <a:srgbClr val="0000CD"/>
                </a:solidFill>
                <a:effectLst/>
                <a:latin typeface="system-ui"/>
              </a:rPr>
              <a:t>="droplet"&gt;&lt;</a:t>
            </a:r>
            <a:r>
              <a:rPr lang="en-IN" sz="2800" b="0" i="0" dirty="0">
                <a:solidFill>
                  <a:srgbClr val="A52A2A"/>
                </a:solidFill>
                <a:effectLst/>
                <a:latin typeface="system-ui"/>
              </a:rPr>
              <a:t>/div</a:t>
            </a:r>
            <a:r>
              <a:rPr lang="en-IN" sz="2800" b="0" i="0" dirty="0">
                <a:solidFill>
                  <a:srgbClr val="0000CD"/>
                </a:solidFill>
                <a:effectLst/>
                <a:latin typeface="system-ui"/>
              </a:rPr>
              <a:t>&gt;</a:t>
            </a:r>
            <a:endParaRPr lang="en-US" sz="3600" dirty="0"/>
          </a:p>
        </p:txBody>
      </p:sp>
    </p:spTree>
    <p:extLst>
      <p:ext uri="{BB962C8B-B14F-4D97-AF65-F5344CB8AC3E}">
        <p14:creationId xmlns:p14="http://schemas.microsoft.com/office/powerpoint/2010/main" val="1531410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The skew() Function</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skew() function skews the element along the X and Y axis by the specified angles. It is written as skew(x deg, y deg). If the 'y deg' is not specified, it has a zero value.</a:t>
            </a:r>
            <a:br>
              <a:rPr lang="en-US" sz="3600" dirty="0"/>
            </a:br>
            <a:r>
              <a:rPr lang="en-IN" sz="2400" b="0" i="0" dirty="0">
                <a:solidFill>
                  <a:srgbClr val="0000CD"/>
                </a:solidFill>
                <a:effectLst/>
                <a:latin typeface="system-ui"/>
              </a:rPr>
              <a:t>&lt;</a:t>
            </a:r>
            <a:r>
              <a:rPr lang="en-IN" sz="2400" b="0" i="0" dirty="0">
                <a:solidFill>
                  <a:srgbClr val="A52A2A"/>
                </a:solidFill>
                <a:effectLst/>
                <a:latin typeface="system-ui"/>
              </a:rPr>
              <a:t>style</a:t>
            </a:r>
            <a:r>
              <a:rPr lang="en-IN" sz="2400" b="0" i="0" dirty="0">
                <a:solidFill>
                  <a:srgbClr val="0000CD"/>
                </a:solidFill>
                <a:effectLst/>
                <a:latin typeface="system-ui"/>
              </a:rPr>
              <a:t>&gt;</a:t>
            </a:r>
            <a:br>
              <a:rPr lang="en-IN" sz="2400" b="0" i="0" dirty="0">
                <a:solidFill>
                  <a:srgbClr val="A52A2A"/>
                </a:solidFill>
                <a:effectLst/>
                <a:latin typeface="system-ui"/>
              </a:rPr>
            </a:br>
            <a:r>
              <a:rPr lang="en-IN" sz="2400" b="0" i="0" dirty="0">
                <a:solidFill>
                  <a:srgbClr val="A52A2A"/>
                </a:solidFill>
                <a:effectLst/>
                <a:latin typeface="system-ui"/>
              </a:rPr>
              <a:t>.square </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background</a:t>
            </a:r>
            <a:r>
              <a:rPr lang="en-IN" sz="2400" b="0" i="0" dirty="0">
                <a:solidFill>
                  <a:srgbClr val="000000"/>
                </a:solidFill>
                <a:effectLst/>
                <a:latin typeface="system-ui"/>
              </a:rPr>
              <a:t>:</a:t>
            </a:r>
            <a:r>
              <a:rPr lang="en-IN" sz="2400" b="0" i="0" dirty="0">
                <a:solidFill>
                  <a:srgbClr val="0000CD"/>
                </a:solidFill>
                <a:effectLst/>
                <a:latin typeface="system-ui"/>
              </a:rPr>
              <a:t> #062984ad</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border-radius</a:t>
            </a:r>
            <a:r>
              <a:rPr lang="en-IN" sz="2400" b="0" i="0" dirty="0">
                <a:solidFill>
                  <a:srgbClr val="000000"/>
                </a:solidFill>
                <a:effectLst/>
                <a:latin typeface="system-ui"/>
              </a:rPr>
              <a:t>:</a:t>
            </a:r>
            <a:r>
              <a:rPr lang="en-IN" sz="2400" b="0" i="0" dirty="0">
                <a:solidFill>
                  <a:srgbClr val="0000CD"/>
                </a:solidFill>
                <a:effectLst/>
                <a:latin typeface="system-ui"/>
              </a:rPr>
              <a:t> 5px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height</a:t>
            </a:r>
            <a:r>
              <a:rPr lang="en-IN" sz="2400" b="0" i="0" dirty="0">
                <a:solidFill>
                  <a:srgbClr val="000000"/>
                </a:solidFill>
                <a:effectLst/>
                <a:latin typeface="system-ui"/>
              </a:rPr>
              <a:t>:</a:t>
            </a:r>
            <a:r>
              <a:rPr lang="en-IN" sz="2400" b="0" i="0" dirty="0">
                <a:solidFill>
                  <a:srgbClr val="0000CD"/>
                </a:solidFill>
                <a:effectLst/>
                <a:latin typeface="system-ui"/>
              </a:rPr>
              <a:t> 150px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margin</a:t>
            </a:r>
            <a:r>
              <a:rPr lang="en-IN" sz="2400" b="0" i="0" dirty="0">
                <a:solidFill>
                  <a:srgbClr val="000000"/>
                </a:solidFill>
                <a:effectLst/>
                <a:latin typeface="system-ui"/>
              </a:rPr>
              <a:t>:</a:t>
            </a:r>
            <a:r>
              <a:rPr lang="en-IN" sz="2400" b="0" i="0" dirty="0">
                <a:solidFill>
                  <a:srgbClr val="0000CD"/>
                </a:solidFill>
                <a:effectLst/>
                <a:latin typeface="system-ui"/>
              </a:rPr>
              <a:t> 100px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transition</a:t>
            </a:r>
            <a:r>
              <a:rPr lang="en-IN" sz="2400" b="0" i="0" dirty="0">
                <a:solidFill>
                  <a:srgbClr val="000000"/>
                </a:solidFill>
                <a:effectLst/>
                <a:latin typeface="system-ui"/>
              </a:rPr>
              <a:t>:</a:t>
            </a:r>
            <a:r>
              <a:rPr lang="en-IN" sz="2400" b="0" i="0" dirty="0">
                <a:solidFill>
                  <a:srgbClr val="0000CD"/>
                </a:solidFill>
                <a:effectLst/>
                <a:latin typeface="system-ui"/>
              </a:rPr>
              <a:t> transform 1s</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width</a:t>
            </a:r>
            <a:r>
              <a:rPr lang="en-IN" sz="2400" b="0" i="0" dirty="0">
                <a:solidFill>
                  <a:srgbClr val="000000"/>
                </a:solidFill>
                <a:effectLst/>
                <a:latin typeface="system-ui"/>
              </a:rPr>
              <a:t>:</a:t>
            </a:r>
            <a:r>
              <a:rPr lang="en-IN" sz="2400" b="0" i="0" dirty="0">
                <a:solidFill>
                  <a:srgbClr val="0000CD"/>
                </a:solidFill>
                <a:effectLst/>
                <a:latin typeface="system-ui"/>
              </a:rPr>
              <a:t> 150px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A52A2A"/>
                </a:solidFill>
                <a:effectLst/>
                <a:latin typeface="system-ui"/>
              </a:rPr>
              <a:t>.</a:t>
            </a:r>
            <a:r>
              <a:rPr lang="en-IN" sz="2400" b="0" i="0" dirty="0" err="1">
                <a:solidFill>
                  <a:srgbClr val="A52A2A"/>
                </a:solidFill>
                <a:effectLst/>
                <a:latin typeface="system-ui"/>
              </a:rPr>
              <a:t>square:hover</a:t>
            </a:r>
            <a:r>
              <a:rPr lang="en-IN" sz="2400" b="0" i="0" dirty="0">
                <a:solidFill>
                  <a:srgbClr val="A52A2A"/>
                </a:solidFill>
                <a:effectLst/>
                <a:latin typeface="system-ui"/>
              </a:rPr>
              <a:t> </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transform</a:t>
            </a:r>
            <a:r>
              <a:rPr lang="en-IN" sz="2400" b="0" i="0" dirty="0">
                <a:solidFill>
                  <a:srgbClr val="000000"/>
                </a:solidFill>
                <a:effectLst/>
                <a:latin typeface="system-ui"/>
              </a:rPr>
              <a:t>:</a:t>
            </a:r>
            <a:r>
              <a:rPr lang="en-IN" sz="2400" b="0" i="0" dirty="0">
                <a:solidFill>
                  <a:srgbClr val="0000CD"/>
                </a:solidFill>
                <a:effectLst/>
                <a:latin typeface="system-ui"/>
              </a:rPr>
              <a:t> </a:t>
            </a:r>
            <a:r>
              <a:rPr lang="en-IN" sz="2400" b="0" i="0" dirty="0" err="1">
                <a:solidFill>
                  <a:srgbClr val="0000CD"/>
                </a:solidFill>
                <a:effectLst/>
                <a:latin typeface="system-ui"/>
              </a:rPr>
              <a:t>skewX</a:t>
            </a:r>
            <a:r>
              <a:rPr lang="en-IN" sz="2400" b="0" i="0" dirty="0">
                <a:solidFill>
                  <a:srgbClr val="0000CD"/>
                </a:solidFill>
                <a:effectLst/>
                <a:latin typeface="system-ui"/>
              </a:rPr>
              <a:t>(-20deg)</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/style</a:t>
            </a:r>
            <a:r>
              <a:rPr lang="en-IN" sz="2400" b="0" i="0" dirty="0">
                <a:solidFill>
                  <a:srgbClr val="0000CD"/>
                </a:solidFill>
                <a:effectLst/>
                <a:latin typeface="system-ui"/>
              </a:rPr>
              <a:t>&gt;</a:t>
            </a:r>
            <a:br>
              <a:rPr lang="en-IN" sz="2400" dirty="0"/>
            </a:b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div</a:t>
            </a:r>
            <a:r>
              <a:rPr lang="en-IN" sz="2400" b="0" i="0" dirty="0">
                <a:solidFill>
                  <a:srgbClr val="FF0000"/>
                </a:solidFill>
                <a:effectLst/>
                <a:latin typeface="system-ui"/>
              </a:rPr>
              <a:t> class</a:t>
            </a:r>
            <a:r>
              <a:rPr lang="en-IN" sz="2400" b="0" i="0" dirty="0">
                <a:solidFill>
                  <a:srgbClr val="0000CD"/>
                </a:solidFill>
                <a:effectLst/>
                <a:latin typeface="system-ui"/>
              </a:rPr>
              <a:t>="square"&gt;&lt;</a:t>
            </a:r>
            <a:r>
              <a:rPr lang="en-IN" sz="2400" b="0" i="0" dirty="0">
                <a:solidFill>
                  <a:srgbClr val="A52A2A"/>
                </a:solidFill>
                <a:effectLst/>
                <a:latin typeface="system-ui"/>
              </a:rPr>
              <a:t>/div</a:t>
            </a:r>
            <a:r>
              <a:rPr lang="en-IN" sz="2400" b="0" i="0" dirty="0">
                <a:solidFill>
                  <a:srgbClr val="0000CD"/>
                </a:solidFill>
                <a:effectLst/>
                <a:latin typeface="system-ui"/>
              </a:rPr>
              <a:t>&gt;</a:t>
            </a:r>
            <a:br>
              <a:rPr lang="en-IN" sz="2400" dirty="0"/>
            </a:br>
            <a:endParaRPr lang="en-US" sz="3600" dirty="0"/>
          </a:p>
        </p:txBody>
      </p:sp>
    </p:spTree>
    <p:extLst>
      <p:ext uri="{BB962C8B-B14F-4D97-AF65-F5344CB8AC3E}">
        <p14:creationId xmlns:p14="http://schemas.microsoft.com/office/powerpoint/2010/main" val="52743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transform-origin</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transform-origin function allows you to change the position of transformed elements. It allows you to specify the location origin of the transform. By default, the origin is in the center of the element.</a:t>
            </a:r>
            <a:br>
              <a:rPr lang="en-US" sz="3600" dirty="0"/>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2800" b="0" i="0" dirty="0">
                <a:solidFill>
                  <a:srgbClr val="A52A2A"/>
                </a:solidFill>
                <a:effectLst/>
                <a:latin typeface="system-ui"/>
              </a:rPr>
            </a:br>
            <a:r>
              <a:rPr lang="en-IN" sz="2800" b="0" i="0" dirty="0">
                <a:solidFill>
                  <a:srgbClr val="A52A2A"/>
                </a:solidFill>
                <a:effectLst/>
                <a:latin typeface="system-ui"/>
              </a:rPr>
              <a:t>.move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purple</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border-radius</a:t>
            </a:r>
            <a:r>
              <a:rPr lang="en-IN" sz="2800" b="0" i="0" dirty="0">
                <a:solidFill>
                  <a:srgbClr val="000000"/>
                </a:solidFill>
                <a:effectLst/>
                <a:latin typeface="system-ui"/>
              </a:rPr>
              <a:t>:</a:t>
            </a:r>
            <a:r>
              <a:rPr lang="en-IN" sz="2800" b="0" i="0" dirty="0">
                <a:solidFill>
                  <a:srgbClr val="0000CD"/>
                </a:solidFill>
                <a:effectLst/>
                <a:latin typeface="system-ui"/>
              </a:rPr>
              <a:t> 5px 50%</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height</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margin</a:t>
            </a:r>
            <a:r>
              <a:rPr lang="en-IN" sz="2800" b="0" i="0" dirty="0">
                <a:solidFill>
                  <a:srgbClr val="000000"/>
                </a:solidFill>
                <a:effectLst/>
                <a:latin typeface="system-ui"/>
              </a:rPr>
              <a:t>:</a:t>
            </a:r>
            <a:r>
              <a:rPr lang="en-IN" sz="2800" b="0" i="0" dirty="0">
                <a:solidFill>
                  <a:srgbClr val="0000CD"/>
                </a:solidFill>
                <a:effectLst/>
                <a:latin typeface="system-ui"/>
              </a:rPr>
              <a:t> 150px auto</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transform-origin</a:t>
            </a:r>
            <a:r>
              <a:rPr lang="en-IN" sz="2800" b="0" i="0" dirty="0">
                <a:solidFill>
                  <a:srgbClr val="000000"/>
                </a:solidFill>
                <a:effectLst/>
                <a:latin typeface="system-ui"/>
              </a:rPr>
              <a:t>:</a:t>
            </a:r>
            <a:r>
              <a:rPr lang="en-IN" sz="2800" b="0" i="0" dirty="0">
                <a:solidFill>
                  <a:srgbClr val="0000CD"/>
                </a:solidFill>
                <a:effectLst/>
                <a:latin typeface="system-ui"/>
              </a:rPr>
              <a:t> left top</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transition</a:t>
            </a:r>
            <a:r>
              <a:rPr lang="en-IN" sz="2800" b="0" i="0" dirty="0">
                <a:solidFill>
                  <a:srgbClr val="000000"/>
                </a:solidFill>
                <a:effectLst/>
                <a:latin typeface="system-ui"/>
              </a:rPr>
              <a:t>:</a:t>
            </a:r>
            <a:r>
              <a:rPr lang="en-IN" sz="2800" b="0" i="0" dirty="0">
                <a:solidFill>
                  <a:srgbClr val="0000CD"/>
                </a:solidFill>
                <a:effectLst/>
                <a:latin typeface="system-ui"/>
              </a:rPr>
              <a:t> transform 3s</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width</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a:t>
            </a:r>
            <a:r>
              <a:rPr lang="en-IN" sz="2800" b="0" i="0" dirty="0" err="1">
                <a:solidFill>
                  <a:srgbClr val="A52A2A"/>
                </a:solidFill>
                <a:effectLst/>
                <a:latin typeface="system-ui"/>
              </a:rPr>
              <a:t>move:hover</a:t>
            </a:r>
            <a:r>
              <a:rPr lang="en-IN" sz="2800" b="0" i="0" dirty="0">
                <a:solidFill>
                  <a:srgbClr val="A52A2A"/>
                </a:solidFill>
                <a:effectLst/>
                <a:latin typeface="system-ui"/>
              </a:rPr>
              <a:t>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transform</a:t>
            </a:r>
            <a:r>
              <a:rPr lang="en-IN" sz="2800" b="0" i="0" dirty="0">
                <a:solidFill>
                  <a:srgbClr val="000000"/>
                </a:solidFill>
                <a:effectLst/>
                <a:latin typeface="system-ui"/>
              </a:rPr>
              <a:t>:</a:t>
            </a:r>
            <a:r>
              <a:rPr lang="en-IN" sz="2800" b="0" i="0" dirty="0">
                <a:solidFill>
                  <a:srgbClr val="0000CD"/>
                </a:solidFill>
                <a:effectLst/>
                <a:latin typeface="system-ui"/>
              </a:rPr>
              <a:t> rotate(500deg)</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div</a:t>
            </a:r>
            <a:r>
              <a:rPr lang="en-IN" sz="2800" b="0" i="0" dirty="0">
                <a:solidFill>
                  <a:srgbClr val="FF0000"/>
                </a:solidFill>
                <a:effectLst/>
                <a:latin typeface="system-ui"/>
              </a:rPr>
              <a:t> class</a:t>
            </a:r>
            <a:r>
              <a:rPr lang="en-IN" sz="2800" b="0" i="0" dirty="0">
                <a:solidFill>
                  <a:srgbClr val="0000CD"/>
                </a:solidFill>
                <a:effectLst/>
                <a:latin typeface="system-ui"/>
              </a:rPr>
              <a:t>="move"&gt;&lt;</a:t>
            </a:r>
            <a:r>
              <a:rPr lang="en-IN" sz="2800" b="0" i="0" dirty="0">
                <a:solidFill>
                  <a:srgbClr val="A52A2A"/>
                </a:solidFill>
                <a:effectLst/>
                <a:latin typeface="system-ui"/>
              </a:rPr>
              <a:t>/div</a:t>
            </a:r>
            <a:r>
              <a:rPr lang="en-IN" sz="2800" b="0" i="0" dirty="0">
                <a:solidFill>
                  <a:srgbClr val="0000CD"/>
                </a:solidFill>
                <a:effectLst/>
                <a:latin typeface="system-ui"/>
              </a:rPr>
              <a:t>&gt;</a:t>
            </a:r>
            <a:br>
              <a:rPr lang="en-IN" sz="2400" dirty="0"/>
            </a:br>
            <a:endParaRPr lang="en-US" sz="3600" dirty="0"/>
          </a:p>
        </p:txBody>
      </p:sp>
    </p:spTree>
    <p:extLst>
      <p:ext uri="{BB962C8B-B14F-4D97-AF65-F5344CB8AC3E}">
        <p14:creationId xmlns:p14="http://schemas.microsoft.com/office/powerpoint/2010/main" val="1578120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CSS Shadow</a:t>
            </a:r>
          </a:p>
          <a:p>
            <a:pPr marL="571500" indent="-571500">
              <a:buFont typeface="Arial" panose="020B0604020202020204" pitchFamily="34" charset="0"/>
              <a:buChar char="•"/>
            </a:pPr>
            <a:r>
              <a:rPr lang="en-IN" sz="3600" dirty="0">
                <a:solidFill>
                  <a:schemeClr val="accent6">
                    <a:lumMod val="75000"/>
                    <a:lumOff val="25000"/>
                  </a:schemeClr>
                </a:solidFill>
              </a:rPr>
              <a:t>CSS </a:t>
            </a:r>
            <a:r>
              <a:rPr lang="en-US" sz="3600" dirty="0"/>
              <a:t>Transitions</a:t>
            </a:r>
            <a:endParaRPr lang="en-IN" sz="3600" dirty="0">
              <a:solidFill>
                <a:schemeClr val="accent6">
                  <a:lumMod val="75000"/>
                  <a:lumOff val="25000"/>
                </a:schemeClr>
              </a:solidFill>
            </a:endParaRPr>
          </a:p>
          <a:p>
            <a:pPr marL="571500" indent="-571500">
              <a:buFont typeface="Arial" panose="020B0604020202020204" pitchFamily="34" charset="0"/>
              <a:buChar char="•"/>
            </a:pPr>
            <a:r>
              <a:rPr lang="en-IN" sz="3600" dirty="0">
                <a:solidFill>
                  <a:schemeClr val="accent6">
                    <a:lumMod val="75000"/>
                    <a:lumOff val="25000"/>
                  </a:schemeClr>
                </a:solidFill>
              </a:rPr>
              <a:t>CSS </a:t>
            </a:r>
            <a:r>
              <a:rPr lang="en-US" sz="3600" dirty="0">
                <a:solidFill>
                  <a:schemeClr val="accent6">
                    <a:lumMod val="75000"/>
                    <a:lumOff val="25000"/>
                  </a:schemeClr>
                </a:solidFill>
              </a:rPr>
              <a:t>Transforms</a:t>
            </a: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shadow</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a:t>
            </a:r>
            <a:r>
              <a:rPr lang="en-US" sz="3600" dirty="0" err="1"/>
              <a:t>css</a:t>
            </a:r>
            <a:r>
              <a:rPr lang="en-US" sz="3600" dirty="0"/>
              <a:t> drop shadow gives you ability to add shadow effects to the elements like in Photoshop. It is a very effective way to enhance the element's look in the webpage. </a:t>
            </a:r>
          </a:p>
          <a:p>
            <a:pPr marL="457200" indent="-457200" algn="l">
              <a:buFont typeface="Arial" panose="020B0604020202020204" pitchFamily="34" charset="0"/>
              <a:buChar char="•"/>
            </a:pPr>
            <a:r>
              <a:rPr lang="en-US" sz="3600" b="1" dirty="0"/>
              <a:t>Box shadow: </a:t>
            </a:r>
            <a:r>
              <a:rPr lang="en-US" sz="3600" dirty="0"/>
              <a:t>The box shadow </a:t>
            </a:r>
            <a:r>
              <a:rPr lang="en-US" sz="3600" dirty="0" err="1"/>
              <a:t>css</a:t>
            </a:r>
            <a:r>
              <a:rPr lang="en-US" sz="3600" dirty="0"/>
              <a:t> property is used to add shadow to the box shaped elements like div, etc. You can also add multiple shadow effects using a comma-separated list of shadows. Just use different colors for the shadows, different colors together will form a new colored shadow.</a:t>
            </a:r>
          </a:p>
          <a:p>
            <a:pPr marL="457200" indent="-457200" algn="l">
              <a:buFont typeface="Arial" panose="020B0604020202020204" pitchFamily="34" charset="0"/>
              <a:buChar char="•"/>
            </a:pPr>
            <a:r>
              <a:rPr lang="en-IN" sz="3200" b="1" i="0" dirty="0">
                <a:solidFill>
                  <a:srgbClr val="000000"/>
                </a:solidFill>
                <a:effectLst/>
                <a:latin typeface="system-ui"/>
              </a:rPr>
              <a:t>box-shadow : </a:t>
            </a:r>
            <a:r>
              <a:rPr lang="en-IN" sz="3200" b="0" i="0" dirty="0">
                <a:solidFill>
                  <a:srgbClr val="000000"/>
                </a:solidFill>
                <a:effectLst/>
                <a:latin typeface="system-ui"/>
              </a:rPr>
              <a:t>offset-x offset-y blur-radius </a:t>
            </a:r>
            <a:r>
              <a:rPr lang="en-IN" sz="3200" b="0" i="0" dirty="0" err="1">
                <a:solidFill>
                  <a:srgbClr val="000000"/>
                </a:solidFill>
                <a:effectLst/>
                <a:latin typeface="system-ui"/>
              </a:rPr>
              <a:t>color</a:t>
            </a:r>
            <a:r>
              <a:rPr lang="en-IN" sz="3200" b="0" i="0" dirty="0">
                <a:solidFill>
                  <a:srgbClr val="000000"/>
                </a:solidFill>
                <a:effectLst/>
                <a:latin typeface="system-ui"/>
              </a:rPr>
              <a:t>;</a:t>
            </a:r>
          </a:p>
          <a:p>
            <a:br>
              <a:rPr lang="en-IN" sz="3200" dirty="0"/>
            </a:br>
            <a:endParaRPr lang="en-US" sz="3600" dirty="0"/>
          </a:p>
        </p:txBody>
      </p:sp>
      <p:graphicFrame>
        <p:nvGraphicFramePr>
          <p:cNvPr id="4" name="Table 3">
            <a:extLst>
              <a:ext uri="{FF2B5EF4-FFF2-40B4-BE49-F238E27FC236}">
                <a16:creationId xmlns:a16="http://schemas.microsoft.com/office/drawing/2014/main" id="{E7ADBA51-F738-445E-9785-A5A8D622E836}"/>
              </a:ext>
            </a:extLst>
          </p:cNvPr>
          <p:cNvGraphicFramePr>
            <a:graphicFrameLocks noGrp="1"/>
          </p:cNvGraphicFramePr>
          <p:nvPr>
            <p:extLst>
              <p:ext uri="{D42A27DB-BD31-4B8C-83A1-F6EECF244321}">
                <p14:modId xmlns:p14="http://schemas.microsoft.com/office/powerpoint/2010/main" val="2119498640"/>
              </p:ext>
            </p:extLst>
          </p:nvPr>
        </p:nvGraphicFramePr>
        <p:xfrm>
          <a:off x="1098096" y="7578874"/>
          <a:ext cx="20567286" cy="4662429"/>
        </p:xfrm>
        <a:graphic>
          <a:graphicData uri="http://schemas.openxmlformats.org/drawingml/2006/table">
            <a:tbl>
              <a:tblPr/>
              <a:tblGrid>
                <a:gridCol w="3690410">
                  <a:extLst>
                    <a:ext uri="{9D8B030D-6E8A-4147-A177-3AD203B41FA5}">
                      <a16:colId xmlns:a16="http://schemas.microsoft.com/office/drawing/2014/main" val="2927620286"/>
                    </a:ext>
                  </a:extLst>
                </a:gridCol>
                <a:gridCol w="16876876">
                  <a:extLst>
                    <a:ext uri="{9D8B030D-6E8A-4147-A177-3AD203B41FA5}">
                      <a16:colId xmlns:a16="http://schemas.microsoft.com/office/drawing/2014/main" val="3784901574"/>
                    </a:ext>
                  </a:extLst>
                </a:gridCol>
              </a:tblGrid>
              <a:tr h="676199">
                <a:tc>
                  <a:txBody>
                    <a:bodyPr/>
                    <a:lstStyle/>
                    <a:p>
                      <a:pPr algn="l" fontAlgn="b"/>
                      <a:r>
                        <a:rPr lang="en-IN" sz="3500">
                          <a:effectLst/>
                        </a:rPr>
                        <a:t>Properties</a:t>
                      </a:r>
                    </a:p>
                  </a:txBody>
                  <a:tcPr marL="71936" marR="71936" marT="71936" marB="71936"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302F4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500">
                          <a:effectLst/>
                        </a:rPr>
                        <a:t>Description</a:t>
                      </a:r>
                    </a:p>
                  </a:txBody>
                  <a:tcPr marL="71936" marR="71936" marT="71936" marB="71936"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0294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211667604"/>
                  </a:ext>
                </a:extLst>
              </a:tr>
              <a:tr h="738120">
                <a:tc>
                  <a:txBody>
                    <a:bodyPr/>
                    <a:lstStyle/>
                    <a:p>
                      <a:pPr fontAlgn="t"/>
                      <a:r>
                        <a:rPr lang="en-IN" sz="3500">
                          <a:effectLst/>
                        </a:rPr>
                        <a:t>offset-x</a:t>
                      </a:r>
                    </a:p>
                  </a:txBody>
                  <a:tcPr marL="71936" marR="71936" marT="71936" marB="719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500">
                          <a:effectLst/>
                        </a:rPr>
                        <a:t>It sets the horizontal offset of the shadow.</a:t>
                      </a:r>
                    </a:p>
                  </a:txBody>
                  <a:tcPr marL="71936" marR="71936" marT="71936" marB="719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4810647"/>
                  </a:ext>
                </a:extLst>
              </a:tr>
              <a:tr h="789853">
                <a:tc>
                  <a:txBody>
                    <a:bodyPr/>
                    <a:lstStyle/>
                    <a:p>
                      <a:pPr fontAlgn="t"/>
                      <a:r>
                        <a:rPr lang="en-IN" sz="3500">
                          <a:effectLst/>
                        </a:rPr>
                        <a:t>offset-y</a:t>
                      </a:r>
                    </a:p>
                  </a:txBody>
                  <a:tcPr marL="71936" marR="71936" marT="71936" marB="719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500">
                          <a:effectLst/>
                        </a:rPr>
                        <a:t>It sets the vertical offset of the shadow.</a:t>
                      </a:r>
                    </a:p>
                  </a:txBody>
                  <a:tcPr marL="71936" marR="71936" marT="71936" marB="719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5832011"/>
                  </a:ext>
                </a:extLst>
              </a:tr>
              <a:tr h="1246512">
                <a:tc>
                  <a:txBody>
                    <a:bodyPr/>
                    <a:lstStyle/>
                    <a:p>
                      <a:pPr fontAlgn="t"/>
                      <a:r>
                        <a:rPr lang="en-IN" sz="3500">
                          <a:effectLst/>
                        </a:rPr>
                        <a:t>blur-radius</a:t>
                      </a:r>
                    </a:p>
                  </a:txBody>
                  <a:tcPr marL="71936" marR="71936" marT="71936" marB="719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500" dirty="0">
                          <a:effectLst/>
                        </a:rPr>
                        <a:t>It sets the blur radius, blurred shadow looks nicer than normal shadow look. The larger the value, more the edges will be blurred.</a:t>
                      </a:r>
                    </a:p>
                  </a:txBody>
                  <a:tcPr marL="71936" marR="71936" marT="71936" marB="719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1397656"/>
                  </a:ext>
                </a:extLst>
              </a:tr>
              <a:tr h="1125125">
                <a:tc>
                  <a:txBody>
                    <a:bodyPr/>
                    <a:lstStyle/>
                    <a:p>
                      <a:pPr fontAlgn="t"/>
                      <a:r>
                        <a:rPr lang="en-IN" sz="3500">
                          <a:effectLst/>
                        </a:rPr>
                        <a:t>color</a:t>
                      </a:r>
                    </a:p>
                  </a:txBody>
                  <a:tcPr marL="71936" marR="71936" marT="71936" marB="719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500" dirty="0">
                          <a:effectLst/>
                        </a:rPr>
                        <a:t>It sets the color of the shadow. By default, if the color is not specified, it takes the value of the color property.</a:t>
                      </a:r>
                    </a:p>
                  </a:txBody>
                  <a:tcPr marL="71936" marR="71936" marT="71936" marB="719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35305858"/>
                  </a:ext>
                </a:extLst>
              </a:tr>
            </a:tbl>
          </a:graphicData>
        </a:graphic>
      </p:graphicFrame>
    </p:spTree>
    <p:extLst>
      <p:ext uri="{BB962C8B-B14F-4D97-AF65-F5344CB8AC3E}">
        <p14:creationId xmlns:p14="http://schemas.microsoft.com/office/powerpoint/2010/main" val="96271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dirty="0"/>
              <a:t>Box shadow:</a:t>
            </a:r>
            <a:endParaRPr lang="en-US"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1" dirty="0"/>
              <a:t>Box shadow: </a:t>
            </a:r>
          </a:p>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r>
              <a:rPr lang="en-IN" sz="3200" b="0" i="0" dirty="0">
                <a:solidFill>
                  <a:srgbClr val="A52A2A"/>
                </a:solidFill>
                <a:effectLst/>
                <a:latin typeface="system-ui"/>
              </a:rPr>
              <a:t> </a:t>
            </a:r>
            <a:br>
              <a:rPr lang="en-IN" sz="3200" b="0" i="0" dirty="0">
                <a:solidFill>
                  <a:srgbClr val="A52A2A"/>
                </a:solidFill>
                <a:effectLst/>
                <a:latin typeface="system-ui"/>
              </a:rPr>
            </a:br>
            <a:r>
              <a:rPr lang="en-IN" sz="3200" b="0" i="0" dirty="0">
                <a:solidFill>
                  <a:srgbClr val="A52A2A"/>
                </a:solidFill>
                <a:effectLst/>
                <a:latin typeface="system-ui"/>
              </a:rPr>
              <a:t>.box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200px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150px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background</a:t>
            </a:r>
            <a:r>
              <a:rPr lang="en-IN" sz="3200" b="0" i="0" dirty="0">
                <a:solidFill>
                  <a:srgbClr val="000000"/>
                </a:solidFill>
                <a:effectLst/>
                <a:latin typeface="system-ui"/>
              </a:rPr>
              <a:t>:</a:t>
            </a:r>
            <a:r>
              <a:rPr lang="en-IN" sz="3200" b="0" i="0" dirty="0">
                <a:solidFill>
                  <a:srgbClr val="0000CD"/>
                </a:solidFill>
                <a:effectLst/>
                <a:latin typeface="system-ui"/>
              </a:rPr>
              <a:t> #2247b7cc</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box-shadow</a:t>
            </a:r>
            <a:r>
              <a:rPr lang="en-IN" sz="3200" b="0" i="0" dirty="0">
                <a:solidFill>
                  <a:srgbClr val="000000"/>
                </a:solidFill>
                <a:effectLst/>
                <a:latin typeface="system-ui"/>
              </a:rPr>
              <a:t>:</a:t>
            </a:r>
            <a:r>
              <a:rPr lang="en-IN" sz="3200" b="0" i="0" dirty="0">
                <a:solidFill>
                  <a:srgbClr val="0000CD"/>
                </a:solidFill>
                <a:effectLst/>
                <a:latin typeface="system-ui"/>
              </a:rPr>
              <a:t> 5px </a:t>
            </a:r>
            <a:r>
              <a:rPr lang="en-IN" sz="3200" b="0" i="0" dirty="0" err="1">
                <a:solidFill>
                  <a:srgbClr val="0000CD"/>
                </a:solidFill>
                <a:effectLst/>
                <a:latin typeface="system-ui"/>
              </a:rPr>
              <a:t>5px</a:t>
            </a:r>
            <a:r>
              <a:rPr lang="en-IN" sz="3200" b="0" i="0" dirty="0">
                <a:solidFill>
                  <a:srgbClr val="0000CD"/>
                </a:solidFill>
                <a:effectLst/>
                <a:latin typeface="system-ui"/>
              </a:rPr>
              <a:t> 10px #2247b7</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endParaRPr lang="en-IN" sz="2400" dirty="0">
              <a:solidFill>
                <a:srgbClr val="0000CD"/>
              </a:solidFill>
              <a:latin typeface="system-ui"/>
            </a:endParaRPr>
          </a:p>
          <a:p>
            <a:pPr marL="457200" indent="-457200" algn="l">
              <a:buFont typeface="Arial" panose="020B0604020202020204" pitchFamily="34" charset="0"/>
              <a:buChar char="•"/>
            </a:pPr>
            <a:endParaRPr lang="en-IN" sz="2400" dirty="0">
              <a:solidFill>
                <a:srgbClr val="0000CD"/>
              </a:solidFill>
              <a:latin typeface="system-ui"/>
            </a:endParaRPr>
          </a:p>
          <a:p>
            <a:pPr marL="457200" indent="-457200" algn="l">
              <a:buFont typeface="Arial" panose="020B0604020202020204" pitchFamily="34" charset="0"/>
              <a:buChar char="•"/>
            </a:pP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FF0000"/>
                </a:solidFill>
                <a:effectLst/>
                <a:latin typeface="system-ui"/>
              </a:rPr>
              <a:t> class</a:t>
            </a:r>
            <a:r>
              <a:rPr lang="en-US" sz="3200" b="0" i="0" dirty="0">
                <a:solidFill>
                  <a:srgbClr val="0000CD"/>
                </a:solidFill>
                <a:effectLst/>
                <a:latin typeface="system-ui"/>
              </a:rPr>
              <a:t>="box"&gt;&lt;</a:t>
            </a:r>
            <a:r>
              <a:rPr lang="en-US" sz="3200" b="0" i="0" dirty="0">
                <a:solidFill>
                  <a:srgbClr val="A52A2A"/>
                </a:solidFill>
                <a:effectLst/>
                <a:latin typeface="system-ui"/>
              </a:rPr>
              <a:t>/div</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endParaRPr lang="en-US" sz="3600" dirty="0"/>
          </a:p>
        </p:txBody>
      </p:sp>
    </p:spTree>
    <p:extLst>
      <p:ext uri="{BB962C8B-B14F-4D97-AF65-F5344CB8AC3E}">
        <p14:creationId xmlns:p14="http://schemas.microsoft.com/office/powerpoint/2010/main" val="340015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Multiple effects box shadow</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We can add multiple box shadows to the same element. You can give different colors to each shadow and different sizes also. Just add a comma(,) to separate the multiple shadow values.</a:t>
            </a:r>
          </a:p>
          <a:p>
            <a:pPr marL="457200" indent="-457200" algn="l">
              <a:buFont typeface="Arial" panose="020B0604020202020204" pitchFamily="34" charset="0"/>
              <a:buChar char="•"/>
            </a:pPr>
            <a:r>
              <a:rPr lang="en-IN" sz="2800" b="0" i="0" dirty="0">
                <a:solidFill>
                  <a:srgbClr val="A52A2A"/>
                </a:solidFill>
                <a:effectLst/>
                <a:latin typeface="system-ui"/>
              </a:rPr>
              <a:t>.box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#2247b7cc</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box-shadow</a:t>
            </a:r>
            <a:r>
              <a:rPr lang="en-IN" sz="2800" b="0" i="0" dirty="0">
                <a:solidFill>
                  <a:srgbClr val="000000"/>
                </a:solidFill>
                <a:effectLst/>
                <a:latin typeface="system-ui"/>
              </a:rPr>
              <a:t>:</a:t>
            </a:r>
            <a:r>
              <a:rPr lang="en-IN" sz="2800" b="0" i="0" dirty="0">
                <a:solidFill>
                  <a:srgbClr val="0000CD"/>
                </a:solidFill>
                <a:effectLst/>
                <a:latin typeface="system-ui"/>
              </a:rPr>
              <a:t> 5px </a:t>
            </a:r>
            <a:r>
              <a:rPr lang="en-IN" sz="2800" b="0" i="0" dirty="0" err="1">
                <a:solidFill>
                  <a:srgbClr val="0000CD"/>
                </a:solidFill>
                <a:effectLst/>
                <a:latin typeface="system-ui"/>
              </a:rPr>
              <a:t>5px</a:t>
            </a:r>
            <a:r>
              <a:rPr lang="en-IN" sz="2800" b="0" i="0" dirty="0">
                <a:solidFill>
                  <a:srgbClr val="0000CD"/>
                </a:solidFill>
                <a:effectLst/>
                <a:latin typeface="system-ui"/>
              </a:rPr>
              <a:t> 10px #2247b7</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dirty="0"/>
            </a:br>
            <a:r>
              <a:rPr lang="en-IN" sz="2800" b="0" i="0" dirty="0">
                <a:solidFill>
                  <a:srgbClr val="A52A2A"/>
                </a:solidFill>
                <a:effectLst/>
                <a:latin typeface="system-ui"/>
              </a:rPr>
              <a:t>.box1</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a:t>
            </a:r>
            <a:r>
              <a:rPr lang="en-IN" sz="2800" b="0" i="0" dirty="0" err="1">
                <a:solidFill>
                  <a:srgbClr val="0000CD"/>
                </a:solidFill>
                <a:effectLst/>
                <a:latin typeface="system-ui"/>
              </a:rPr>
              <a:t>blueviolet</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box-shadow</a:t>
            </a:r>
            <a:r>
              <a:rPr lang="en-IN" sz="2800" b="0" i="0" dirty="0">
                <a:solidFill>
                  <a:srgbClr val="000000"/>
                </a:solidFill>
                <a:effectLst/>
                <a:latin typeface="system-ui"/>
              </a:rPr>
              <a:t>:</a:t>
            </a:r>
            <a:r>
              <a:rPr lang="en-IN" sz="2800" b="0" i="0" dirty="0">
                <a:solidFill>
                  <a:srgbClr val="0000CD"/>
                </a:solidFill>
                <a:effectLst/>
                <a:latin typeface="system-ui"/>
              </a:rPr>
              <a:t> 10px 5px </a:t>
            </a:r>
            <a:r>
              <a:rPr lang="en-IN" sz="2800" b="0" i="0" dirty="0" err="1">
                <a:solidFill>
                  <a:srgbClr val="0000CD"/>
                </a:solidFill>
                <a:effectLst/>
                <a:latin typeface="system-ui"/>
              </a:rPr>
              <a:t>5px</a:t>
            </a:r>
            <a:r>
              <a:rPr lang="en-IN" sz="2800" b="0" i="0" dirty="0">
                <a:solidFill>
                  <a:srgbClr val="0000CD"/>
                </a:solidFill>
                <a:effectLst/>
                <a:latin typeface="system-ui"/>
              </a:rPr>
              <a:t> red</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dirty="0"/>
            </a:br>
            <a:r>
              <a:rPr lang="en-IN" sz="2800" b="0" i="0" dirty="0">
                <a:solidFill>
                  <a:srgbClr val="A52A2A"/>
                </a:solidFill>
                <a:effectLst/>
                <a:latin typeface="system-ui"/>
              </a:rPr>
              <a:t>.box2</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orange</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box-shadow</a:t>
            </a:r>
            <a:r>
              <a:rPr lang="en-IN" sz="2800" b="0" i="0" dirty="0">
                <a:solidFill>
                  <a:srgbClr val="000000"/>
                </a:solidFill>
                <a:effectLst/>
                <a:latin typeface="system-ui"/>
              </a:rPr>
              <a:t>:</a:t>
            </a:r>
            <a:r>
              <a:rPr lang="en-IN" sz="2800" b="0" i="0" dirty="0">
                <a:solidFill>
                  <a:srgbClr val="0000CD"/>
                </a:solidFill>
                <a:effectLst/>
                <a:latin typeface="system-ui"/>
              </a:rPr>
              <a:t> 60px -16px teal</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dirty="0"/>
            </a:br>
            <a:r>
              <a:rPr lang="en-IN" sz="2800" b="0" i="0" dirty="0">
                <a:solidFill>
                  <a:srgbClr val="A52A2A"/>
                </a:solidFill>
                <a:effectLst/>
                <a:latin typeface="system-ui"/>
              </a:rPr>
              <a:t>.box3</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a:t>
            </a:r>
            <a:r>
              <a:rPr lang="en-IN" sz="2800" b="0" i="0" dirty="0" err="1">
                <a:solidFill>
                  <a:srgbClr val="0000CD"/>
                </a:solidFill>
                <a:effectLst/>
                <a:latin typeface="system-ui"/>
              </a:rPr>
              <a:t>gray</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box-shadow</a:t>
            </a:r>
            <a:r>
              <a:rPr lang="en-IN" sz="2800" b="0" i="0" dirty="0">
                <a:solidFill>
                  <a:srgbClr val="000000"/>
                </a:solidFill>
                <a:effectLst/>
                <a:latin typeface="system-ui"/>
              </a:rPr>
              <a:t>:</a:t>
            </a:r>
            <a:r>
              <a:rPr lang="en-IN" sz="2800" b="0" i="0" dirty="0">
                <a:solidFill>
                  <a:srgbClr val="0000CD"/>
                </a:solidFill>
                <a:effectLst/>
                <a:latin typeface="system-ui"/>
              </a:rPr>
              <a:t> 12px </a:t>
            </a:r>
            <a:r>
              <a:rPr lang="en-IN" sz="2800" b="0" i="0" dirty="0" err="1">
                <a:solidFill>
                  <a:srgbClr val="0000CD"/>
                </a:solidFill>
                <a:effectLst/>
                <a:latin typeface="system-ui"/>
              </a:rPr>
              <a:t>12px</a:t>
            </a:r>
            <a:r>
              <a:rPr lang="en-IN" sz="2800" b="0" i="0" dirty="0">
                <a:solidFill>
                  <a:srgbClr val="0000CD"/>
                </a:solidFill>
                <a:effectLst/>
                <a:latin typeface="system-ui"/>
              </a:rPr>
              <a:t> 2px 1px </a:t>
            </a:r>
            <a:r>
              <a:rPr lang="en-IN" sz="2800" b="0" i="0" dirty="0" err="1">
                <a:solidFill>
                  <a:srgbClr val="0000CD"/>
                </a:solidFill>
                <a:effectLst/>
                <a:latin typeface="system-ui"/>
              </a:rPr>
              <a:t>rgba</a:t>
            </a:r>
            <a:r>
              <a:rPr lang="en-IN" sz="2800" b="0" i="0" dirty="0">
                <a:solidFill>
                  <a:srgbClr val="0000CD"/>
                </a:solidFill>
                <a:effectLst/>
                <a:latin typeface="system-ui"/>
              </a:rPr>
              <a:t>(0, 0, 255, .2)</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3200" dirty="0"/>
            </a:br>
            <a:endParaRPr lang="en-US" sz="3600" dirty="0"/>
          </a:p>
        </p:txBody>
      </p:sp>
    </p:spTree>
    <p:extLst>
      <p:ext uri="{BB962C8B-B14F-4D97-AF65-F5344CB8AC3E}">
        <p14:creationId xmlns:p14="http://schemas.microsoft.com/office/powerpoint/2010/main" val="374047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Multiple effects box shadow</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b="0" i="0" dirty="0">
                <a:solidFill>
                  <a:srgbClr val="0000CD"/>
                </a:solidFill>
                <a:effectLst/>
                <a:latin typeface="system-ui"/>
              </a:rPr>
              <a:t>&lt;</a:t>
            </a:r>
            <a:r>
              <a:rPr lang="en-US" sz="3600" b="0" i="0" dirty="0">
                <a:solidFill>
                  <a:srgbClr val="A52A2A"/>
                </a:solidFill>
                <a:effectLst/>
                <a:latin typeface="system-ui"/>
              </a:rPr>
              <a:t>div</a:t>
            </a:r>
            <a:r>
              <a:rPr lang="en-US" sz="3600" b="0" i="0" dirty="0">
                <a:solidFill>
                  <a:srgbClr val="FF0000"/>
                </a:solidFill>
                <a:effectLst/>
                <a:latin typeface="system-ui"/>
              </a:rPr>
              <a:t> class</a:t>
            </a:r>
            <a:r>
              <a:rPr lang="en-US" sz="3600" b="0" i="0" dirty="0">
                <a:solidFill>
                  <a:srgbClr val="0000CD"/>
                </a:solidFill>
                <a:effectLst/>
                <a:latin typeface="system-ui"/>
              </a:rPr>
              <a:t>="box"&gt;&lt;</a:t>
            </a:r>
            <a:r>
              <a:rPr lang="en-US" sz="3600" b="0" i="0" dirty="0">
                <a:solidFill>
                  <a:srgbClr val="A52A2A"/>
                </a:solidFill>
                <a:effectLst/>
                <a:latin typeface="system-ui"/>
              </a:rPr>
              <a:t>/div</a:t>
            </a:r>
            <a:r>
              <a:rPr lang="en-US" sz="3600" b="0" i="0" dirty="0">
                <a:solidFill>
                  <a:srgbClr val="0000CD"/>
                </a:solidFill>
                <a:effectLst/>
                <a:latin typeface="system-ui"/>
              </a:rPr>
              <a:t>&gt;&lt;</a:t>
            </a:r>
            <a:r>
              <a:rPr lang="en-US" sz="3600" b="0" i="0" dirty="0" err="1">
                <a:solidFill>
                  <a:srgbClr val="A52A2A"/>
                </a:solidFill>
                <a:effectLst/>
                <a:latin typeface="system-ui"/>
              </a:rPr>
              <a:t>br</a:t>
            </a:r>
            <a:r>
              <a:rPr lang="en-US" sz="3600" b="0" i="0" dirty="0">
                <a:solidFill>
                  <a:srgbClr val="0000CD"/>
                </a:solidFill>
                <a:effectLst/>
                <a:latin typeface="system-ui"/>
              </a:rPr>
              <a:t>&gt;</a:t>
            </a:r>
            <a:r>
              <a:rPr lang="en-US" sz="3600" b="0" i="0" dirty="0">
                <a:solidFill>
                  <a:srgbClr val="000000"/>
                </a:solidFill>
                <a:effectLst/>
                <a:latin typeface="system-ui"/>
              </a:rPr>
              <a:t> </a:t>
            </a:r>
            <a:r>
              <a:rPr lang="en-US" sz="3600" b="0" i="0" dirty="0">
                <a:solidFill>
                  <a:srgbClr val="0000CD"/>
                </a:solidFill>
                <a:effectLst/>
                <a:latin typeface="system-ui"/>
              </a:rPr>
              <a:t>&lt;</a:t>
            </a:r>
            <a:r>
              <a:rPr lang="en-US" sz="3600" b="0" i="0" dirty="0" err="1">
                <a:solidFill>
                  <a:srgbClr val="A52A2A"/>
                </a:solidFill>
                <a:effectLst/>
                <a:latin typeface="system-ui"/>
              </a:rPr>
              <a:t>br</a:t>
            </a:r>
            <a:r>
              <a:rPr lang="en-US" sz="3600" b="0" i="0" dirty="0">
                <a:solidFill>
                  <a:srgbClr val="0000CD"/>
                </a:solidFill>
                <a:effectLst/>
                <a:latin typeface="system-ui"/>
              </a:rPr>
              <a:t>&gt;</a:t>
            </a:r>
            <a:r>
              <a:rPr lang="en-US" sz="3600" b="0" i="0" dirty="0">
                <a:solidFill>
                  <a:srgbClr val="000000"/>
                </a:solidFill>
                <a:effectLst/>
                <a:latin typeface="system-ui"/>
              </a:rPr>
              <a:t> </a:t>
            </a:r>
            <a:br>
              <a:rPr lang="en-US" sz="3600" b="0" i="0" dirty="0">
                <a:solidFill>
                  <a:srgbClr val="000000"/>
                </a:solidFill>
                <a:effectLst/>
                <a:latin typeface="system-ui"/>
              </a:rPr>
            </a:br>
            <a:r>
              <a:rPr lang="en-US" sz="3600" b="0" i="0" dirty="0">
                <a:solidFill>
                  <a:srgbClr val="0000CD"/>
                </a:solidFill>
                <a:effectLst/>
                <a:latin typeface="system-ui"/>
              </a:rPr>
              <a:t>&lt;</a:t>
            </a:r>
            <a:r>
              <a:rPr lang="en-US" sz="3600" b="0" i="0" dirty="0">
                <a:solidFill>
                  <a:srgbClr val="A52A2A"/>
                </a:solidFill>
                <a:effectLst/>
                <a:latin typeface="system-ui"/>
              </a:rPr>
              <a:t>div</a:t>
            </a:r>
            <a:r>
              <a:rPr lang="en-US" sz="3600" b="0" i="0" dirty="0">
                <a:solidFill>
                  <a:srgbClr val="FF0000"/>
                </a:solidFill>
                <a:effectLst/>
                <a:latin typeface="system-ui"/>
              </a:rPr>
              <a:t> class</a:t>
            </a:r>
            <a:r>
              <a:rPr lang="en-US" sz="3600" b="0" i="0" dirty="0">
                <a:solidFill>
                  <a:srgbClr val="0000CD"/>
                </a:solidFill>
                <a:effectLst/>
                <a:latin typeface="system-ui"/>
              </a:rPr>
              <a:t>="box1"&gt;&lt;</a:t>
            </a:r>
            <a:r>
              <a:rPr lang="en-US" sz="3600" b="0" i="0" dirty="0">
                <a:solidFill>
                  <a:srgbClr val="A52A2A"/>
                </a:solidFill>
                <a:effectLst/>
                <a:latin typeface="system-ui"/>
              </a:rPr>
              <a:t>/div</a:t>
            </a:r>
            <a:r>
              <a:rPr lang="en-US" sz="3600" b="0" i="0" dirty="0">
                <a:solidFill>
                  <a:srgbClr val="0000CD"/>
                </a:solidFill>
                <a:effectLst/>
                <a:latin typeface="system-ui"/>
              </a:rPr>
              <a:t>&gt;&lt;</a:t>
            </a:r>
            <a:r>
              <a:rPr lang="en-US" sz="3600" b="0" i="0" dirty="0" err="1">
                <a:solidFill>
                  <a:srgbClr val="A52A2A"/>
                </a:solidFill>
                <a:effectLst/>
                <a:latin typeface="system-ui"/>
              </a:rPr>
              <a:t>br</a:t>
            </a:r>
            <a:r>
              <a:rPr lang="en-US" sz="3600" b="0" i="0" dirty="0">
                <a:solidFill>
                  <a:srgbClr val="0000CD"/>
                </a:solidFill>
                <a:effectLst/>
                <a:latin typeface="system-ui"/>
              </a:rPr>
              <a:t>&gt;&lt;</a:t>
            </a:r>
            <a:r>
              <a:rPr lang="en-US" sz="3600" b="0" i="0" dirty="0" err="1">
                <a:solidFill>
                  <a:srgbClr val="A52A2A"/>
                </a:solidFill>
                <a:effectLst/>
                <a:latin typeface="system-ui"/>
              </a:rPr>
              <a:t>br</a:t>
            </a:r>
            <a:r>
              <a:rPr lang="en-US" sz="3600" b="0" i="0" dirty="0">
                <a:solidFill>
                  <a:srgbClr val="0000CD"/>
                </a:solidFill>
                <a:effectLst/>
                <a:latin typeface="system-ui"/>
              </a:rPr>
              <a:t>&gt;</a:t>
            </a:r>
            <a:br>
              <a:rPr lang="en-US" sz="3600" b="0" i="0" dirty="0">
                <a:solidFill>
                  <a:srgbClr val="000000"/>
                </a:solidFill>
                <a:effectLst/>
                <a:latin typeface="system-ui"/>
              </a:rPr>
            </a:br>
            <a:r>
              <a:rPr lang="en-US" sz="3600" b="0" i="0" dirty="0">
                <a:solidFill>
                  <a:srgbClr val="0000CD"/>
                </a:solidFill>
                <a:effectLst/>
                <a:latin typeface="system-ui"/>
              </a:rPr>
              <a:t>&lt;</a:t>
            </a:r>
            <a:r>
              <a:rPr lang="en-US" sz="3600" b="0" i="0" dirty="0">
                <a:solidFill>
                  <a:srgbClr val="A52A2A"/>
                </a:solidFill>
                <a:effectLst/>
                <a:latin typeface="system-ui"/>
              </a:rPr>
              <a:t>div</a:t>
            </a:r>
            <a:r>
              <a:rPr lang="en-US" sz="3600" b="0" i="0" dirty="0">
                <a:solidFill>
                  <a:srgbClr val="FF0000"/>
                </a:solidFill>
                <a:effectLst/>
                <a:latin typeface="system-ui"/>
              </a:rPr>
              <a:t> class</a:t>
            </a:r>
            <a:r>
              <a:rPr lang="en-US" sz="3600" b="0" i="0" dirty="0">
                <a:solidFill>
                  <a:srgbClr val="0000CD"/>
                </a:solidFill>
                <a:effectLst/>
                <a:latin typeface="system-ui"/>
              </a:rPr>
              <a:t>="box2"&gt;&lt;</a:t>
            </a:r>
            <a:r>
              <a:rPr lang="en-US" sz="3600" b="0" i="0" dirty="0">
                <a:solidFill>
                  <a:srgbClr val="A52A2A"/>
                </a:solidFill>
                <a:effectLst/>
                <a:latin typeface="system-ui"/>
              </a:rPr>
              <a:t>/div</a:t>
            </a:r>
            <a:r>
              <a:rPr lang="en-US" sz="3600" b="0" i="0" dirty="0">
                <a:solidFill>
                  <a:srgbClr val="0000CD"/>
                </a:solidFill>
                <a:effectLst/>
                <a:latin typeface="system-ui"/>
              </a:rPr>
              <a:t>&gt;&lt;</a:t>
            </a:r>
            <a:r>
              <a:rPr lang="en-US" sz="3600" b="0" i="0" dirty="0" err="1">
                <a:solidFill>
                  <a:srgbClr val="A52A2A"/>
                </a:solidFill>
                <a:effectLst/>
                <a:latin typeface="system-ui"/>
              </a:rPr>
              <a:t>br</a:t>
            </a:r>
            <a:r>
              <a:rPr lang="en-US" sz="3600" b="0" i="0" dirty="0">
                <a:solidFill>
                  <a:srgbClr val="0000CD"/>
                </a:solidFill>
                <a:effectLst/>
                <a:latin typeface="system-ui"/>
              </a:rPr>
              <a:t>&gt;&lt;</a:t>
            </a:r>
            <a:r>
              <a:rPr lang="en-US" sz="3600" b="0" i="0" dirty="0" err="1">
                <a:solidFill>
                  <a:srgbClr val="A52A2A"/>
                </a:solidFill>
                <a:effectLst/>
                <a:latin typeface="system-ui"/>
              </a:rPr>
              <a:t>br</a:t>
            </a:r>
            <a:r>
              <a:rPr lang="en-US" sz="3600" b="0" i="0" dirty="0">
                <a:solidFill>
                  <a:srgbClr val="0000CD"/>
                </a:solidFill>
                <a:effectLst/>
                <a:latin typeface="system-ui"/>
              </a:rPr>
              <a:t>&gt;</a:t>
            </a:r>
            <a:br>
              <a:rPr lang="en-US" sz="3600" b="0" i="0" dirty="0">
                <a:solidFill>
                  <a:srgbClr val="000000"/>
                </a:solidFill>
                <a:effectLst/>
                <a:latin typeface="system-ui"/>
              </a:rPr>
            </a:br>
            <a:r>
              <a:rPr lang="en-US" sz="3600" b="0" i="0" dirty="0">
                <a:solidFill>
                  <a:srgbClr val="0000CD"/>
                </a:solidFill>
                <a:effectLst/>
                <a:latin typeface="system-ui"/>
              </a:rPr>
              <a:t>&lt;</a:t>
            </a:r>
            <a:r>
              <a:rPr lang="en-US" sz="3600" b="0" i="0" dirty="0">
                <a:solidFill>
                  <a:srgbClr val="A52A2A"/>
                </a:solidFill>
                <a:effectLst/>
                <a:latin typeface="system-ui"/>
              </a:rPr>
              <a:t>div</a:t>
            </a:r>
            <a:r>
              <a:rPr lang="en-US" sz="3600" b="0" i="0" dirty="0">
                <a:solidFill>
                  <a:srgbClr val="FF0000"/>
                </a:solidFill>
                <a:effectLst/>
                <a:latin typeface="system-ui"/>
              </a:rPr>
              <a:t> class</a:t>
            </a:r>
            <a:r>
              <a:rPr lang="en-US" sz="3600" b="0" i="0" dirty="0">
                <a:solidFill>
                  <a:srgbClr val="0000CD"/>
                </a:solidFill>
                <a:effectLst/>
                <a:latin typeface="system-ui"/>
              </a:rPr>
              <a:t>="box3"&gt;&lt;</a:t>
            </a:r>
            <a:r>
              <a:rPr lang="en-US" sz="3600" b="0" i="0" dirty="0">
                <a:solidFill>
                  <a:srgbClr val="A52A2A"/>
                </a:solidFill>
                <a:effectLst/>
                <a:latin typeface="system-ui"/>
              </a:rPr>
              <a:t>/div</a:t>
            </a:r>
            <a:r>
              <a:rPr lang="en-US" sz="3600" b="0" i="0" dirty="0">
                <a:solidFill>
                  <a:srgbClr val="0000CD"/>
                </a:solidFill>
                <a:effectLst/>
                <a:latin typeface="system-ui"/>
              </a:rPr>
              <a:t>&gt;</a:t>
            </a:r>
            <a:br>
              <a:rPr lang="en-IN" sz="3200" dirty="0"/>
            </a:br>
            <a:endParaRPr lang="en-US" sz="3600" dirty="0"/>
          </a:p>
        </p:txBody>
      </p:sp>
    </p:spTree>
    <p:extLst>
      <p:ext uri="{BB962C8B-B14F-4D97-AF65-F5344CB8AC3E}">
        <p14:creationId xmlns:p14="http://schemas.microsoft.com/office/powerpoint/2010/main" val="85135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CSS3 text-shadow Property</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text-shadow property is used to apply the shadow effect on text. It makes the text look very attractive. It is usually used in the headings. The multiple shadows can also be used in this property.</a:t>
            </a:r>
          </a:p>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r>
              <a:rPr lang="en-IN" sz="3200" b="0" i="0" dirty="0">
                <a:solidFill>
                  <a:srgbClr val="A52A2A"/>
                </a:solidFill>
                <a:effectLst/>
                <a:latin typeface="system-ui"/>
              </a:rPr>
              <a:t> </a:t>
            </a:r>
            <a:br>
              <a:rPr lang="en-IN" sz="3200" b="0" i="0" dirty="0">
                <a:solidFill>
                  <a:srgbClr val="A52A2A"/>
                </a:solidFill>
                <a:effectLst/>
                <a:latin typeface="system-ui"/>
              </a:rPr>
            </a:br>
            <a:r>
              <a:rPr lang="en-IN" sz="3200" b="0" i="0" dirty="0">
                <a:solidFill>
                  <a:srgbClr val="A52A2A"/>
                </a:solidFill>
                <a:effectLst/>
                <a:latin typeface="system-ui"/>
              </a:rPr>
              <a:t>h1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text-shadow</a:t>
            </a:r>
            <a:r>
              <a:rPr lang="en-IN" sz="3200" b="0" i="0" dirty="0">
                <a:solidFill>
                  <a:srgbClr val="000000"/>
                </a:solidFill>
                <a:effectLst/>
                <a:latin typeface="system-ui"/>
              </a:rPr>
              <a:t>:</a:t>
            </a:r>
            <a:r>
              <a:rPr lang="en-IN" sz="3200" b="0" i="0" dirty="0">
                <a:solidFill>
                  <a:srgbClr val="0000CD"/>
                </a:solidFill>
                <a:effectLst/>
                <a:latin typeface="system-ui"/>
              </a:rPr>
              <a:t> 5px </a:t>
            </a:r>
            <a:r>
              <a:rPr lang="en-IN" sz="3200" b="0" i="0" dirty="0" err="1">
                <a:solidFill>
                  <a:srgbClr val="0000CD"/>
                </a:solidFill>
                <a:effectLst/>
                <a:latin typeface="system-ui"/>
              </a:rPr>
              <a:t>5px</a:t>
            </a:r>
            <a:r>
              <a:rPr lang="en-IN" sz="3200" b="0" i="0" dirty="0">
                <a:solidFill>
                  <a:srgbClr val="0000CD"/>
                </a:solidFill>
                <a:effectLst/>
                <a:latin typeface="system-ui"/>
              </a:rPr>
              <a:t> 10px #c81818bd</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h2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text-shadow</a:t>
            </a:r>
            <a:r>
              <a:rPr lang="en-IN" sz="3200" b="0" i="0" dirty="0">
                <a:solidFill>
                  <a:srgbClr val="000000"/>
                </a:solidFill>
                <a:effectLst/>
                <a:latin typeface="system-ui"/>
              </a:rPr>
              <a:t>:</a:t>
            </a:r>
            <a:r>
              <a:rPr lang="en-IN" sz="3200" b="0" i="0" dirty="0">
                <a:solidFill>
                  <a:srgbClr val="0000CD"/>
                </a:solidFill>
                <a:effectLst/>
                <a:latin typeface="system-ui"/>
              </a:rPr>
              <a:t> 5px </a:t>
            </a:r>
            <a:r>
              <a:rPr lang="en-IN" sz="3200" b="0" i="0" dirty="0" err="1">
                <a:solidFill>
                  <a:srgbClr val="0000CD"/>
                </a:solidFill>
                <a:effectLst/>
                <a:latin typeface="system-ui"/>
              </a:rPr>
              <a:t>5px</a:t>
            </a:r>
            <a:r>
              <a:rPr lang="en-IN" sz="3200" b="0" i="0" dirty="0">
                <a:solidFill>
                  <a:srgbClr val="0000CD"/>
                </a:solidFill>
                <a:effectLst/>
                <a:latin typeface="system-ui"/>
              </a:rPr>
              <a:t> 15px blue, 10px </a:t>
            </a:r>
            <a:r>
              <a:rPr lang="en-IN" sz="3200" b="0" i="0" dirty="0" err="1">
                <a:solidFill>
                  <a:srgbClr val="0000CD"/>
                </a:solidFill>
                <a:effectLst/>
                <a:latin typeface="system-ui"/>
              </a:rPr>
              <a:t>10px</a:t>
            </a:r>
            <a:r>
              <a:rPr lang="en-IN" sz="3200" b="0" i="0" dirty="0">
                <a:solidFill>
                  <a:srgbClr val="0000CD"/>
                </a:solidFill>
                <a:effectLst/>
                <a:latin typeface="system-ui"/>
              </a:rPr>
              <a:t> 20px yellow</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h1</a:t>
            </a:r>
            <a:r>
              <a:rPr lang="en-IN" sz="3200" b="0" i="0" dirty="0">
                <a:solidFill>
                  <a:srgbClr val="0000CD"/>
                </a:solidFill>
                <a:effectLst/>
                <a:latin typeface="system-ui"/>
              </a:rPr>
              <a:t>&gt;</a:t>
            </a:r>
            <a:r>
              <a:rPr lang="en-IN" sz="3200" b="0" i="0" dirty="0">
                <a:solidFill>
                  <a:srgbClr val="000000"/>
                </a:solidFill>
                <a:effectLst/>
                <a:latin typeface="system-ui"/>
              </a:rPr>
              <a:t>This is heading 1</a:t>
            </a:r>
            <a:r>
              <a:rPr lang="en-IN" sz="3200" b="0" i="0" dirty="0">
                <a:solidFill>
                  <a:srgbClr val="0000CD"/>
                </a:solidFill>
                <a:effectLst/>
                <a:latin typeface="system-ui"/>
              </a:rPr>
              <a:t>&lt;</a:t>
            </a:r>
            <a:r>
              <a:rPr lang="en-IN" sz="3200" b="0" i="0" dirty="0">
                <a:solidFill>
                  <a:srgbClr val="A52A2A"/>
                </a:solidFill>
                <a:effectLst/>
                <a:latin typeface="system-ui"/>
              </a:rPr>
              <a:t>/h1</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h2</a:t>
            </a:r>
            <a:r>
              <a:rPr lang="en-IN" sz="3200" b="0" i="0" dirty="0">
                <a:solidFill>
                  <a:srgbClr val="0000CD"/>
                </a:solidFill>
                <a:effectLst/>
                <a:latin typeface="system-ui"/>
              </a:rPr>
              <a:t>&gt;</a:t>
            </a:r>
            <a:r>
              <a:rPr lang="en-IN" sz="3200" b="0" i="0" dirty="0">
                <a:solidFill>
                  <a:srgbClr val="000000"/>
                </a:solidFill>
                <a:effectLst/>
                <a:latin typeface="system-ui"/>
              </a:rPr>
              <a:t>This is heading 2</a:t>
            </a:r>
            <a:r>
              <a:rPr lang="en-IN" sz="3200" b="0" i="0" dirty="0">
                <a:solidFill>
                  <a:srgbClr val="0000CD"/>
                </a:solidFill>
                <a:effectLst/>
                <a:latin typeface="system-ui"/>
              </a:rPr>
              <a:t>&lt;</a:t>
            </a:r>
            <a:r>
              <a:rPr lang="en-IN" sz="3200" b="0" i="0" dirty="0">
                <a:solidFill>
                  <a:srgbClr val="A52A2A"/>
                </a:solidFill>
                <a:effectLst/>
                <a:latin typeface="system-ui"/>
              </a:rPr>
              <a:t>/h2</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endParaRPr lang="en-US" sz="3600" dirty="0"/>
          </a:p>
        </p:txBody>
      </p:sp>
    </p:spTree>
    <p:extLst>
      <p:ext uri="{BB962C8B-B14F-4D97-AF65-F5344CB8AC3E}">
        <p14:creationId xmlns:p14="http://schemas.microsoft.com/office/powerpoint/2010/main" val="304264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CSS Transitions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transitions allows you to change property values smoothly, over a given duration.</a:t>
            </a:r>
            <a:br>
              <a:rPr lang="en-US" sz="3600" dirty="0"/>
            </a:br>
            <a:r>
              <a:rPr lang="en-US" sz="2800" dirty="0"/>
              <a:t>&lt;style&gt; </a:t>
            </a:r>
            <a:br>
              <a:rPr lang="en-US" sz="2800" dirty="0"/>
            </a:br>
            <a:r>
              <a:rPr lang="en-US" sz="2800" dirty="0"/>
              <a:t>div {</a:t>
            </a:r>
            <a:br>
              <a:rPr lang="en-US" sz="2800" dirty="0"/>
            </a:br>
            <a:r>
              <a:rPr lang="en-US" sz="2800" dirty="0"/>
              <a:t>  width: 100px;</a:t>
            </a:r>
            <a:br>
              <a:rPr lang="en-US" sz="2800" dirty="0"/>
            </a:br>
            <a:r>
              <a:rPr lang="en-US" sz="2800" dirty="0"/>
              <a:t>  height: 100px;</a:t>
            </a:r>
            <a:br>
              <a:rPr lang="en-US" sz="2800" dirty="0"/>
            </a:br>
            <a:r>
              <a:rPr lang="en-US" sz="2800" dirty="0"/>
              <a:t>  background: red;</a:t>
            </a:r>
            <a:br>
              <a:rPr lang="en-US" sz="2800" dirty="0"/>
            </a:br>
            <a:r>
              <a:rPr lang="en-US" sz="2800" dirty="0"/>
              <a:t>  transition: width 2s;</a:t>
            </a:r>
            <a:br>
              <a:rPr lang="en-US" sz="2800" dirty="0"/>
            </a:br>
            <a:r>
              <a:rPr lang="en-US" sz="2800" dirty="0"/>
              <a:t>}</a:t>
            </a:r>
            <a:br>
              <a:rPr lang="en-US" sz="2800" dirty="0"/>
            </a:br>
            <a:r>
              <a:rPr lang="en-US" sz="2800" dirty="0" err="1"/>
              <a:t>div:hover</a:t>
            </a:r>
            <a:r>
              <a:rPr lang="en-US" sz="2800" dirty="0"/>
              <a:t> {</a:t>
            </a:r>
            <a:br>
              <a:rPr lang="en-US" sz="2800" dirty="0"/>
            </a:br>
            <a:r>
              <a:rPr lang="en-US" sz="2800" dirty="0"/>
              <a:t>  width: 300px;</a:t>
            </a:r>
            <a:br>
              <a:rPr lang="en-US" sz="2800" dirty="0"/>
            </a:br>
            <a:r>
              <a:rPr lang="en-US" sz="2800" dirty="0"/>
              <a:t>}</a:t>
            </a:r>
          </a:p>
          <a:p>
            <a:pPr marL="457200" indent="-457200" algn="l">
              <a:buFont typeface="Arial" panose="020B0604020202020204" pitchFamily="34" charset="0"/>
              <a:buChar char="•"/>
            </a:pPr>
            <a:r>
              <a:rPr lang="en-IN" sz="3200" b="0" i="0" dirty="0">
                <a:solidFill>
                  <a:srgbClr val="555555"/>
                </a:solidFill>
                <a:effectLst/>
                <a:latin typeface="Verdana" panose="020B0604030504040204" pitchFamily="34" charset="0"/>
              </a:rPr>
              <a:t>Property</a:t>
            </a:r>
            <a:br>
              <a:rPr lang="en-IN" sz="3200" b="0" i="0" dirty="0">
                <a:solidFill>
                  <a:srgbClr val="555555"/>
                </a:solidFill>
                <a:effectLst/>
                <a:latin typeface="Verdana" panose="020B0604030504040204" pitchFamily="34" charset="0"/>
              </a:rPr>
            </a:br>
            <a:br>
              <a:rPr lang="en-IN" sz="2400" dirty="0"/>
            </a:br>
            <a:endParaRPr lang="en-US" sz="3600" dirty="0"/>
          </a:p>
        </p:txBody>
      </p:sp>
      <p:graphicFrame>
        <p:nvGraphicFramePr>
          <p:cNvPr id="5" name="Table 4">
            <a:extLst>
              <a:ext uri="{FF2B5EF4-FFF2-40B4-BE49-F238E27FC236}">
                <a16:creationId xmlns:a16="http://schemas.microsoft.com/office/drawing/2014/main" id="{177389EF-41FE-4FCC-800E-E6D5E0BFA5D7}"/>
              </a:ext>
            </a:extLst>
          </p:cNvPr>
          <p:cNvGraphicFramePr>
            <a:graphicFrameLocks noGrp="1"/>
          </p:cNvGraphicFramePr>
          <p:nvPr>
            <p:extLst>
              <p:ext uri="{D42A27DB-BD31-4B8C-83A1-F6EECF244321}">
                <p14:modId xmlns:p14="http://schemas.microsoft.com/office/powerpoint/2010/main" val="85599050"/>
              </p:ext>
            </p:extLst>
          </p:nvPr>
        </p:nvGraphicFramePr>
        <p:xfrm>
          <a:off x="707593" y="9579503"/>
          <a:ext cx="20297255" cy="3688080"/>
        </p:xfrm>
        <a:graphic>
          <a:graphicData uri="http://schemas.openxmlformats.org/drawingml/2006/table">
            <a:tbl>
              <a:tblPr/>
              <a:tblGrid>
                <a:gridCol w="6743764">
                  <a:extLst>
                    <a:ext uri="{9D8B030D-6E8A-4147-A177-3AD203B41FA5}">
                      <a16:colId xmlns:a16="http://schemas.microsoft.com/office/drawing/2014/main" val="2692552718"/>
                    </a:ext>
                  </a:extLst>
                </a:gridCol>
                <a:gridCol w="13553491">
                  <a:extLst>
                    <a:ext uri="{9D8B030D-6E8A-4147-A177-3AD203B41FA5}">
                      <a16:colId xmlns:a16="http://schemas.microsoft.com/office/drawing/2014/main" val="105939377"/>
                    </a:ext>
                  </a:extLst>
                </a:gridCol>
              </a:tblGrid>
              <a:tr h="0">
                <a:tc>
                  <a:txBody>
                    <a:bodyPr/>
                    <a:lstStyle/>
                    <a:p>
                      <a:pPr algn="l" fontAlgn="t"/>
                      <a:r>
                        <a:rPr lang="en-IN" sz="3200" dirty="0">
                          <a:effectLst/>
                        </a:rPr>
                        <a:t>transition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a:effectLst/>
                        </a:rPr>
                        <a:t>A shorthand property for setting the four transition properties into a single property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09895832"/>
                  </a:ext>
                </a:extLst>
              </a:tr>
              <a:tr h="0">
                <a:tc>
                  <a:txBody>
                    <a:bodyPr/>
                    <a:lstStyle/>
                    <a:p>
                      <a:pPr algn="l" fontAlgn="t"/>
                      <a:r>
                        <a:rPr lang="en-IN" sz="3200" dirty="0">
                          <a:effectLst/>
                        </a:rPr>
                        <a:t>transition-delay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a:effectLst/>
                        </a:rPr>
                        <a:t>Specifies a delay (in seconds) for the transition effect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97156738"/>
                  </a:ext>
                </a:extLst>
              </a:tr>
              <a:tr h="0">
                <a:tc>
                  <a:txBody>
                    <a:bodyPr/>
                    <a:lstStyle/>
                    <a:p>
                      <a:pPr algn="l" fontAlgn="t"/>
                      <a:r>
                        <a:rPr lang="en-IN" sz="3200" dirty="0">
                          <a:effectLst/>
                        </a:rPr>
                        <a:t>transition-duration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200" dirty="0">
                          <a:effectLst/>
                        </a:rPr>
                        <a:t>Specifies how many seconds or milliseconds a transition effect takes to complete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04568563"/>
                  </a:ext>
                </a:extLst>
              </a:tr>
              <a:tr h="0">
                <a:tc>
                  <a:txBody>
                    <a:bodyPr/>
                    <a:lstStyle/>
                    <a:p>
                      <a:pPr algn="l" fontAlgn="t"/>
                      <a:r>
                        <a:rPr lang="en-IN" sz="3200" dirty="0">
                          <a:effectLst/>
                        </a:rPr>
                        <a:t>transition-property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dirty="0">
                          <a:effectLst/>
                        </a:rPr>
                        <a:t>Specifies the name of the CSS property the transition effect is for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29637223"/>
                  </a:ext>
                </a:extLst>
              </a:tr>
              <a:tr h="0">
                <a:tc>
                  <a:txBody>
                    <a:bodyPr/>
                    <a:lstStyle/>
                    <a:p>
                      <a:pPr algn="l" fontAlgn="t"/>
                      <a:r>
                        <a:rPr lang="en-IN" sz="3200" dirty="0">
                          <a:effectLst/>
                        </a:rPr>
                        <a:t>transition-timing-function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3200" dirty="0">
                          <a:effectLst/>
                        </a:rPr>
                        <a:t>Specifies the speed curve of the transition effect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564420941"/>
                  </a:ext>
                </a:extLst>
              </a:tr>
            </a:tbl>
          </a:graphicData>
        </a:graphic>
      </p:graphicFrame>
    </p:spTree>
    <p:extLst>
      <p:ext uri="{BB962C8B-B14F-4D97-AF65-F5344CB8AC3E}">
        <p14:creationId xmlns:p14="http://schemas.microsoft.com/office/powerpoint/2010/main" val="3642050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CSS3 2D Transforms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CSS3 2D transform property you can rotate, move, skew, and scale elements. It is an effect that changes the shape, size and position of an element. Transforms are triggered on events like mouse-hover or mouse-click.</a:t>
            </a:r>
          </a:p>
          <a:p>
            <a:pPr marL="457200" indent="-457200" algn="l">
              <a:buFont typeface="Arial" panose="020B0604020202020204" pitchFamily="34" charset="0"/>
              <a:buChar char="•"/>
            </a:pPr>
            <a:r>
              <a:rPr lang="en-US" sz="3600" b="1" dirty="0"/>
              <a:t>The translate() Function:</a:t>
            </a:r>
            <a:r>
              <a:rPr lang="en-US" sz="3600" dirty="0"/>
              <a:t> Thus function can transform the element from its current position to a new position along the X and Y axis. This can be written as translate(x-axis px, y-axis px). The example will help you to understand the working of this property. </a:t>
            </a:r>
            <a:br>
              <a:rPr lang="en-IN" sz="3200" dirty="0"/>
            </a:br>
            <a:r>
              <a:rPr lang="en-IN" sz="3200" b="0" i="0" dirty="0">
                <a:solidFill>
                  <a:srgbClr val="A52A2A"/>
                </a:solidFill>
                <a:effectLst/>
                <a:latin typeface="system-ui"/>
              </a:rPr>
              <a:t>.square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background</a:t>
            </a:r>
            <a:r>
              <a:rPr lang="en-IN" sz="3200" b="0" i="0" dirty="0">
                <a:solidFill>
                  <a:srgbClr val="000000"/>
                </a:solidFill>
                <a:effectLst/>
                <a:latin typeface="system-ui"/>
              </a:rPr>
              <a:t>:</a:t>
            </a:r>
            <a:r>
              <a:rPr lang="en-IN" sz="3200" b="0" i="0" dirty="0">
                <a:solidFill>
                  <a:srgbClr val="0000CD"/>
                </a:solidFill>
                <a:effectLst/>
                <a:latin typeface="system-ui"/>
              </a:rPr>
              <a:t> #00aa9d</a:t>
            </a:r>
            <a:r>
              <a:rPr lang="en-IN" sz="3200" b="0" i="0" dirty="0">
                <a:solidFill>
                  <a:srgbClr val="000000"/>
                </a:solidFill>
                <a:effectLst/>
                <a:latin typeface="system-ui"/>
              </a:rPr>
              <a:t>;</a:t>
            </a:r>
            <a:r>
              <a:rPr lang="en-IN" sz="3200" b="0" i="0" dirty="0">
                <a:solidFill>
                  <a:srgbClr val="FF0000"/>
                </a:solidFill>
                <a:effectLst/>
                <a:latin typeface="system-ui"/>
              </a:rPr>
              <a:t>border-radius</a:t>
            </a:r>
            <a:r>
              <a:rPr lang="en-IN" sz="3200" b="0" i="0" dirty="0">
                <a:solidFill>
                  <a:srgbClr val="000000"/>
                </a:solidFill>
                <a:effectLst/>
                <a:latin typeface="system-ui"/>
              </a:rPr>
              <a:t>:</a:t>
            </a:r>
            <a:r>
              <a:rPr lang="en-IN" sz="3200" b="0" i="0" dirty="0">
                <a:solidFill>
                  <a:srgbClr val="0000CD"/>
                </a:solidFill>
                <a:effectLst/>
                <a:latin typeface="system-ui"/>
              </a:rPr>
              <a:t> 3px</a:t>
            </a:r>
            <a:r>
              <a:rPr lang="en-IN" sz="3200" b="0" i="0" dirty="0">
                <a:solidFill>
                  <a:srgbClr val="000000"/>
                </a:solidFill>
                <a:effectLst/>
                <a:latin typeface="system-ui"/>
              </a:rPr>
              <a:t>;</a:t>
            </a: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150px</a:t>
            </a:r>
            <a:r>
              <a:rPr lang="en-IN" sz="3200" b="0" i="0" dirty="0">
                <a:solidFill>
                  <a:srgbClr val="000000"/>
                </a:solidFill>
                <a:effectLst/>
                <a:latin typeface="system-ui"/>
              </a:rPr>
              <a:t>;</a:t>
            </a:r>
            <a:r>
              <a:rPr lang="en-IN" sz="3200" b="0" i="0" dirty="0">
                <a:solidFill>
                  <a:srgbClr val="FF0000"/>
                </a:solidFill>
                <a:effectLst/>
                <a:latin typeface="system-ui"/>
              </a:rPr>
              <a:t>margin</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position</a:t>
            </a:r>
            <a:r>
              <a:rPr lang="en-IN" sz="3200" b="0" i="0" dirty="0">
                <a:solidFill>
                  <a:srgbClr val="000000"/>
                </a:solidFill>
                <a:effectLst/>
                <a:latin typeface="system-ui"/>
              </a:rPr>
              <a:t>:</a:t>
            </a:r>
            <a:r>
              <a:rPr lang="en-IN" sz="3200" b="0" i="0" dirty="0">
                <a:solidFill>
                  <a:srgbClr val="0000CD"/>
                </a:solidFill>
                <a:effectLst/>
                <a:latin typeface="system-ui"/>
              </a:rPr>
              <a:t> </a:t>
            </a:r>
            <a:r>
              <a:rPr lang="en-IN" sz="3200" b="0" i="0" dirty="0" err="1">
                <a:solidFill>
                  <a:srgbClr val="0000CD"/>
                </a:solidFill>
                <a:effectLst/>
                <a:latin typeface="system-ui"/>
              </a:rPr>
              <a:t>absolute</a:t>
            </a:r>
            <a:r>
              <a:rPr lang="en-IN" sz="3200" b="0" i="0" dirty="0" err="1">
                <a:solidFill>
                  <a:srgbClr val="000000"/>
                </a:solidFill>
                <a:effectLst/>
                <a:latin typeface="system-ui"/>
              </a:rPr>
              <a:t>;</a:t>
            </a:r>
            <a:r>
              <a:rPr lang="en-IN" sz="3200" b="0" i="0" dirty="0" err="1">
                <a:solidFill>
                  <a:srgbClr val="FF0000"/>
                </a:solidFill>
                <a:effectLst/>
                <a:latin typeface="system-ui"/>
              </a:rPr>
              <a:t>transition</a:t>
            </a:r>
            <a:r>
              <a:rPr lang="en-IN" sz="3200" b="0" i="0" dirty="0">
                <a:solidFill>
                  <a:srgbClr val="000000"/>
                </a:solidFill>
                <a:effectLst/>
                <a:latin typeface="system-ui"/>
              </a:rPr>
              <a:t>:</a:t>
            </a:r>
            <a:r>
              <a:rPr lang="en-IN" sz="3200" b="0" i="0" dirty="0">
                <a:solidFill>
                  <a:srgbClr val="0000CD"/>
                </a:solidFill>
                <a:effectLst/>
                <a:latin typeface="system-ui"/>
              </a:rPr>
              <a:t> transform 0.8s</a:t>
            </a:r>
            <a:r>
              <a:rPr lang="en-IN" sz="3200" b="0" i="0" dirty="0">
                <a:solidFill>
                  <a:srgbClr val="000000"/>
                </a:solidFill>
                <a:effectLst/>
                <a:latin typeface="system-ui"/>
              </a:rPr>
              <a:t>;</a:t>
            </a: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150px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dirty="0"/>
            </a:br>
            <a:r>
              <a:rPr lang="en-IN" sz="3200" b="0" i="0" dirty="0">
                <a:solidFill>
                  <a:srgbClr val="A52A2A"/>
                </a:solidFill>
                <a:effectLst/>
                <a:latin typeface="system-ui"/>
              </a:rPr>
              <a:t>.square1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background</a:t>
            </a:r>
            <a:r>
              <a:rPr lang="en-IN" sz="3200" b="0" i="0" dirty="0">
                <a:solidFill>
                  <a:srgbClr val="000000"/>
                </a:solidFill>
                <a:effectLst/>
                <a:latin typeface="system-ui"/>
              </a:rPr>
              <a:t>:</a:t>
            </a:r>
            <a:r>
              <a:rPr lang="en-IN" sz="3200" b="0" i="0" dirty="0">
                <a:solidFill>
                  <a:srgbClr val="0000CD"/>
                </a:solidFill>
                <a:effectLst/>
                <a:latin typeface="system-ui"/>
              </a:rPr>
              <a:t> #2b3f53</a:t>
            </a:r>
            <a:r>
              <a:rPr lang="en-IN" sz="3200" b="0" i="0" dirty="0">
                <a:solidFill>
                  <a:srgbClr val="000000"/>
                </a:solidFill>
                <a:effectLst/>
                <a:latin typeface="system-ui"/>
              </a:rPr>
              <a:t>;</a:t>
            </a:r>
            <a:r>
              <a:rPr lang="en-IN" sz="3200" b="0" i="0" dirty="0">
                <a:solidFill>
                  <a:srgbClr val="FF0000"/>
                </a:solidFill>
                <a:effectLst/>
                <a:latin typeface="system-ui"/>
              </a:rPr>
              <a:t>border-radius</a:t>
            </a:r>
            <a:r>
              <a:rPr lang="en-IN" sz="3200" b="0" i="0" dirty="0">
                <a:solidFill>
                  <a:srgbClr val="000000"/>
                </a:solidFill>
                <a:effectLst/>
                <a:latin typeface="system-ui"/>
              </a:rPr>
              <a:t>:</a:t>
            </a:r>
            <a:r>
              <a:rPr lang="en-IN" sz="3200" b="0" i="0" dirty="0">
                <a:solidFill>
                  <a:srgbClr val="0000CD"/>
                </a:solidFill>
                <a:effectLst/>
                <a:latin typeface="system-ui"/>
              </a:rPr>
              <a:t> 3px</a:t>
            </a:r>
            <a:r>
              <a:rPr lang="en-IN" sz="3200" b="0" i="0" dirty="0">
                <a:solidFill>
                  <a:srgbClr val="000000"/>
                </a:solidFill>
                <a:effectLst/>
                <a:latin typeface="system-ui"/>
              </a:rPr>
              <a:t>;</a:t>
            </a: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150px</a:t>
            </a:r>
            <a:r>
              <a:rPr lang="en-IN" sz="3200" b="0" i="0" dirty="0">
                <a:solidFill>
                  <a:srgbClr val="000000"/>
                </a:solidFill>
                <a:effectLst/>
                <a:latin typeface="system-ui"/>
              </a:rPr>
              <a:t>;</a:t>
            </a:r>
            <a:r>
              <a:rPr lang="en-IN" sz="3200" b="0" i="0" dirty="0">
                <a:solidFill>
                  <a:srgbClr val="FF0000"/>
                </a:solidFill>
                <a:effectLst/>
                <a:latin typeface="system-ui"/>
              </a:rPr>
              <a:t>margin</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transition</a:t>
            </a:r>
            <a:r>
              <a:rPr lang="en-IN" sz="3200" b="0" i="0" dirty="0">
                <a:solidFill>
                  <a:srgbClr val="000000"/>
                </a:solidFill>
                <a:effectLst/>
                <a:latin typeface="system-ui"/>
              </a:rPr>
              <a:t>:</a:t>
            </a:r>
            <a:r>
              <a:rPr lang="en-IN" sz="3200" b="0" i="0" dirty="0">
                <a:solidFill>
                  <a:srgbClr val="0000CD"/>
                </a:solidFill>
                <a:effectLst/>
                <a:latin typeface="system-ui"/>
              </a:rPr>
              <a:t> transform 0.8s</a:t>
            </a:r>
            <a:r>
              <a:rPr lang="en-IN" sz="3200" b="0" i="0" dirty="0">
                <a:solidFill>
                  <a:srgbClr val="000000"/>
                </a:solidFill>
                <a:effectLst/>
                <a:latin typeface="system-ui"/>
              </a:rPr>
              <a:t>;</a:t>
            </a:r>
            <a:r>
              <a:rPr lang="en-IN" sz="3200" b="0" i="0" dirty="0">
                <a:solidFill>
                  <a:srgbClr val="FF0000"/>
                </a:solidFill>
                <a:effectLst/>
                <a:latin typeface="system-ui"/>
              </a:rPr>
              <a:t>position</a:t>
            </a:r>
            <a:r>
              <a:rPr lang="en-IN" sz="3200" b="0" i="0" dirty="0">
                <a:solidFill>
                  <a:srgbClr val="000000"/>
                </a:solidFill>
                <a:effectLst/>
                <a:latin typeface="system-ui"/>
              </a:rPr>
              <a:t>:</a:t>
            </a:r>
            <a:r>
              <a:rPr lang="en-IN" sz="3200" b="0" i="0" dirty="0">
                <a:solidFill>
                  <a:srgbClr val="0000CD"/>
                </a:solidFill>
                <a:effectLst/>
                <a:latin typeface="system-ui"/>
              </a:rPr>
              <a:t> </a:t>
            </a:r>
            <a:r>
              <a:rPr lang="en-IN" sz="3200" b="0" i="0" dirty="0" err="1">
                <a:solidFill>
                  <a:srgbClr val="0000CD"/>
                </a:solidFill>
                <a:effectLst/>
                <a:latin typeface="system-ui"/>
              </a:rPr>
              <a:t>absolute</a:t>
            </a:r>
            <a:r>
              <a:rPr lang="en-IN" sz="3200" b="0" i="0" dirty="0" err="1">
                <a:solidFill>
                  <a:srgbClr val="000000"/>
                </a:solidFill>
                <a:effectLst/>
                <a:latin typeface="system-ui"/>
              </a:rPr>
              <a:t>;</a:t>
            </a:r>
            <a:r>
              <a:rPr lang="en-IN" sz="3200" b="0" i="0" dirty="0" err="1">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50px</a:t>
            </a:r>
            <a:r>
              <a:rPr lang="en-IN" sz="3200" b="0" i="0" dirty="0">
                <a:solidFill>
                  <a:srgbClr val="000000"/>
                </a:solidFill>
                <a:effectLst/>
                <a:latin typeface="system-ui"/>
              </a:rPr>
              <a:t>;}</a:t>
            </a:r>
            <a:br>
              <a:rPr lang="en-IN" sz="3200" dirty="0"/>
            </a:br>
            <a:r>
              <a:rPr lang="en-IN" sz="3200" b="0" i="0" dirty="0">
                <a:solidFill>
                  <a:srgbClr val="A52A2A"/>
                </a:solidFill>
                <a:effectLst/>
                <a:latin typeface="system-ui"/>
              </a:rPr>
              <a:t>.square1:hover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transform</a:t>
            </a:r>
            <a:r>
              <a:rPr lang="en-IN" sz="3200" b="0" i="0" dirty="0">
                <a:solidFill>
                  <a:srgbClr val="000000"/>
                </a:solidFill>
                <a:effectLst/>
                <a:latin typeface="system-ui"/>
              </a:rPr>
              <a:t>:</a:t>
            </a:r>
            <a:r>
              <a:rPr lang="en-IN" sz="3200" b="0" i="0" dirty="0">
                <a:solidFill>
                  <a:srgbClr val="0000CD"/>
                </a:solidFill>
                <a:effectLst/>
                <a:latin typeface="system-ui"/>
              </a:rPr>
              <a:t> translate(20px, 20px)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FF0000"/>
                </a:solidFill>
                <a:effectLst/>
                <a:latin typeface="system-ui"/>
              </a:rPr>
              <a:t> class</a:t>
            </a:r>
            <a:r>
              <a:rPr lang="en-US" sz="3200" b="0" i="0" dirty="0">
                <a:solidFill>
                  <a:srgbClr val="0000CD"/>
                </a:solidFill>
                <a:effectLst/>
                <a:latin typeface="system-ui"/>
              </a:rPr>
              <a:t>="square"&gt;&lt;</a:t>
            </a:r>
            <a:r>
              <a:rPr lang="en-US" sz="3200" b="0" i="0" dirty="0">
                <a:solidFill>
                  <a:srgbClr val="A52A2A"/>
                </a:solidFill>
                <a:effectLst/>
                <a:latin typeface="system-ui"/>
              </a:rPr>
              <a:t>/div</a:t>
            </a:r>
            <a:r>
              <a:rPr lang="en-US" sz="3200" b="0" i="0" dirty="0">
                <a:solidFill>
                  <a:srgbClr val="0000CD"/>
                </a:solidFill>
                <a:effectLst/>
                <a:latin typeface="system-ui"/>
              </a:rPr>
              <a:t>&gt;</a:t>
            </a:r>
            <a:br>
              <a:rPr lang="en-US"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FF0000"/>
                </a:solidFill>
                <a:effectLst/>
                <a:latin typeface="system-ui"/>
              </a:rPr>
              <a:t> class</a:t>
            </a:r>
            <a:r>
              <a:rPr lang="en-US" sz="3200" b="0" i="0" dirty="0">
                <a:solidFill>
                  <a:srgbClr val="0000CD"/>
                </a:solidFill>
                <a:effectLst/>
                <a:latin typeface="system-ui"/>
              </a:rPr>
              <a:t>="square1"&gt;&lt;</a:t>
            </a:r>
            <a:r>
              <a:rPr lang="en-US" sz="3200" b="0" i="0" dirty="0">
                <a:solidFill>
                  <a:srgbClr val="A52A2A"/>
                </a:solidFill>
                <a:effectLst/>
                <a:latin typeface="system-ui"/>
              </a:rPr>
              <a:t>/div</a:t>
            </a:r>
            <a:r>
              <a:rPr lang="en-US" sz="3200" b="0" i="0" dirty="0">
                <a:solidFill>
                  <a:srgbClr val="0000CD"/>
                </a:solidFill>
                <a:effectLst/>
                <a:latin typeface="system-ui"/>
              </a:rPr>
              <a:t>&gt;</a:t>
            </a:r>
            <a:br>
              <a:rPr lang="en-US" sz="3200" b="0" i="0" dirty="0">
                <a:solidFill>
                  <a:srgbClr val="000000"/>
                </a:solidFill>
                <a:effectLst/>
                <a:latin typeface="system-ui"/>
              </a:rPr>
            </a:br>
            <a:endParaRPr lang="en-US" sz="3600" dirty="0"/>
          </a:p>
        </p:txBody>
      </p:sp>
    </p:spTree>
    <p:extLst>
      <p:ext uri="{BB962C8B-B14F-4D97-AF65-F5344CB8AC3E}">
        <p14:creationId xmlns:p14="http://schemas.microsoft.com/office/powerpoint/2010/main" val="82463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Props1.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3.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85400</TotalTime>
  <Words>1347</Words>
  <Application>Microsoft Office PowerPoint</Application>
  <PresentationFormat>Custom</PresentationFormat>
  <Paragraphs>67</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Aleo</vt:lpstr>
      <vt:lpstr>Arial</vt:lpstr>
      <vt:lpstr>Calibri</vt:lpstr>
      <vt:lpstr>Open Sans Condensed</vt:lpstr>
      <vt:lpstr>Oswald</vt:lpstr>
      <vt:lpstr>PT Sans</vt:lpstr>
      <vt:lpstr>system-ui</vt:lpstr>
      <vt:lpstr>Trebuchet MS</vt:lpstr>
      <vt:lpstr>Verdana</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ADMIN</cp:lastModifiedBy>
  <cp:revision>7582</cp:revision>
  <cp:lastPrinted>2016-07-10T15:03:07Z</cp:lastPrinted>
  <dcterms:created xsi:type="dcterms:W3CDTF">2014-07-01T16:42:18Z</dcterms:created>
  <dcterms:modified xsi:type="dcterms:W3CDTF">2021-12-16T03:04:22Z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