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449" r:id="rId5"/>
    <p:sldId id="460" r:id="rId6"/>
    <p:sldId id="472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59" r:id="rId19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72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010" autoAdjust="0"/>
  </p:normalViewPr>
  <p:slideViewPr>
    <p:cSldViewPr>
      <p:cViewPr varScale="1">
        <p:scale>
          <a:sx n="58" d="100"/>
          <a:sy n="58" d="100"/>
        </p:scale>
        <p:origin x="354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4/11/2022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HTML Formatting Tags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HTML pre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pre tag defines pre formatted text. The text inside a &lt;pre&gt; tag is displayed in a fixed-width font, and it preserves both spaces and line breaks.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The pre tag is a paired tag; it displays text as it was written within the tag. Browser won't </a:t>
            </a:r>
            <a:r>
              <a:rPr lang="en-US" sz="3600" b="1" dirty="0" err="1"/>
              <a:t>comit</a:t>
            </a:r>
            <a:r>
              <a:rPr lang="en-US" sz="3600" b="1" dirty="0"/>
              <a:t> consecutive spaces or line breaks. It is used to display a block of code of a programming language or to display a poem with proper line breaks.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The pre tag preserves both spaces and line breaks: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pre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is a Paragraph Tag.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is a Paragraph Tag.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is a Paragraph Tag.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is a Paragraph Tag.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/pre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b="1" i="0" dirty="0">
              <a:solidFill>
                <a:srgbClr val="0000C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781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HTML a tag - What is </a:t>
            </a:r>
            <a:r>
              <a:rPr lang="en-US" sz="6000" dirty="0" err="1"/>
              <a:t>href</a:t>
            </a:r>
            <a:r>
              <a:rPr lang="en-US" sz="6000" dirty="0"/>
              <a:t> in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a tag is also known as anchor tag. It defines a hyperlink that links one page to another. The </a:t>
            </a:r>
            <a:r>
              <a:rPr lang="en-US" sz="3600" b="1" dirty="0" err="1"/>
              <a:t>href</a:t>
            </a:r>
            <a:r>
              <a:rPr lang="en-US" sz="3600" b="1" dirty="0"/>
              <a:t> HTML attribute is used to give the reference(Path) of the page or document to be linked.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The &lt;a&gt; tag is a paired tag with &lt;/a&gt; tag as a closing tag. Whatever is written between these two tags will feature as a hyperlink on the webpage.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The </a:t>
            </a:r>
            <a:r>
              <a:rPr lang="en-US" sz="3600" b="1" dirty="0" err="1"/>
              <a:t>href</a:t>
            </a:r>
            <a:r>
              <a:rPr lang="en-US" sz="3600" b="1" dirty="0"/>
              <a:t> attribute in HTML is used in a tag to give the reference(location URL) of other webpage. The full form of </a:t>
            </a:r>
            <a:r>
              <a:rPr lang="en-US" sz="3600" b="1" dirty="0" err="1"/>
              <a:t>href</a:t>
            </a:r>
            <a:r>
              <a:rPr lang="en-US" sz="3600" b="1" dirty="0"/>
              <a:t> is Hypertext </a:t>
            </a:r>
            <a:r>
              <a:rPr lang="en-US" sz="3600" b="1" dirty="0" err="1"/>
              <a:t>REFerence</a:t>
            </a:r>
            <a:r>
              <a:rPr lang="en-US" sz="3600" b="1" dirty="0"/>
              <a:t>. </a:t>
            </a:r>
            <a:br>
              <a:rPr lang="en-US" sz="3600" b="1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 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3200" b="0" i="0" dirty="0" err="1">
                <a:solidFill>
                  <a:srgbClr val="0000CD"/>
                </a:solidFill>
                <a:effectLst/>
                <a:latin typeface="system-ui"/>
              </a:rPr>
              <a:t>url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link text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600" b="1" dirty="0"/>
            </a:br>
            <a:endParaRPr lang="en-US" sz="3600" b="1" i="0" dirty="0">
              <a:solidFill>
                <a:srgbClr val="0000C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9009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HTML Target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target attribute is used to specify the place in the browser where the linked document should be opened. For example, whether the user wants to open the link in a new tab, new window, or in the same tag. The target attribute has different values for all these different locations.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1BCC50-AEDF-4984-9C26-0DC990BEE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7019"/>
              </p:ext>
            </p:extLst>
          </p:nvPr>
        </p:nvGraphicFramePr>
        <p:xfrm>
          <a:off x="1796638" y="5058594"/>
          <a:ext cx="21152351" cy="2148840"/>
        </p:xfrm>
        <a:graphic>
          <a:graphicData uri="http://schemas.openxmlformats.org/drawingml/2006/table">
            <a:tbl>
              <a:tblPr/>
              <a:tblGrid>
                <a:gridCol w="5992334">
                  <a:extLst>
                    <a:ext uri="{9D8B030D-6E8A-4147-A177-3AD203B41FA5}">
                      <a16:colId xmlns:a16="http://schemas.microsoft.com/office/drawing/2014/main" val="3144702751"/>
                    </a:ext>
                  </a:extLst>
                </a:gridCol>
                <a:gridCol w="15160017">
                  <a:extLst>
                    <a:ext uri="{9D8B030D-6E8A-4147-A177-3AD203B41FA5}">
                      <a16:colId xmlns:a16="http://schemas.microsoft.com/office/drawing/2014/main" val="2072343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Value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27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target="_blank"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Opens the linked document in a new window or tab.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584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target="_self"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Opens the linked document in the same window/tab. This is the default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213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A06739-ABAC-44A0-BA9D-21653A64FEE4}"/>
              </a:ext>
            </a:extLst>
          </p:cNvPr>
          <p:cNvSpPr txBox="1"/>
          <p:nvPr/>
        </p:nvSpPr>
        <p:spPr>
          <a:xfrm>
            <a:off x="4001884" y="8290548"/>
            <a:ext cx="1395155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4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system-ui"/>
              </a:rPr>
              <a:t> 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US" sz="4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4800" b="0" i="0" dirty="0" err="1">
                <a:solidFill>
                  <a:srgbClr val="0000CD"/>
                </a:solidFill>
                <a:effectLst/>
                <a:latin typeface="system-ui"/>
              </a:rPr>
              <a:t>url</a:t>
            </a:r>
            <a:r>
              <a:rPr lang="en-US" sz="4800" b="0" i="0" dirty="0">
                <a:solidFill>
                  <a:srgbClr val="0000CD"/>
                </a:solidFill>
                <a:effectLst/>
                <a:latin typeface="system-ui"/>
              </a:rPr>
              <a:t>“ </a:t>
            </a:r>
            <a:r>
              <a:rPr lang="en-IN" b="0" i="0" dirty="0">
                <a:solidFill>
                  <a:srgbClr val="FF0000"/>
                </a:solidFill>
                <a:effectLst/>
                <a:latin typeface="system-ui"/>
              </a:rPr>
              <a:t>target</a:t>
            </a:r>
            <a:r>
              <a:rPr lang="en-IN" b="0" i="0" dirty="0">
                <a:solidFill>
                  <a:srgbClr val="0000CD"/>
                </a:solidFill>
                <a:effectLst/>
                <a:latin typeface="system-ui"/>
              </a:rPr>
              <a:t>="_blank"</a:t>
            </a:r>
            <a:r>
              <a:rPr lang="en-US" sz="4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ystem-ui"/>
              </a:rPr>
              <a:t>link text</a:t>
            </a:r>
            <a:r>
              <a:rPr lang="en-US" sz="4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4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US" sz="4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54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system-ui"/>
              </a:rPr>
              <a:t> </a:t>
            </a:r>
            <a:r>
              <a:rPr lang="en-US" sz="54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5400" b="0" i="0" dirty="0" err="1">
                <a:solidFill>
                  <a:srgbClr val="0000CD"/>
                </a:solidFill>
                <a:effectLst/>
                <a:latin typeface="system-ui"/>
              </a:rPr>
              <a:t>url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system-ui"/>
              </a:rPr>
              <a:t>“ </a:t>
            </a:r>
            <a:r>
              <a:rPr lang="en-IN" sz="5400" b="0" i="0" dirty="0">
                <a:solidFill>
                  <a:srgbClr val="FF0000"/>
                </a:solidFill>
                <a:effectLst/>
                <a:latin typeface="system-ui"/>
              </a:rPr>
              <a:t>target</a:t>
            </a:r>
            <a:r>
              <a:rPr lang="en-IN" sz="5400" b="0" i="0" dirty="0">
                <a:solidFill>
                  <a:srgbClr val="0000CD"/>
                </a:solidFill>
                <a:effectLst/>
                <a:latin typeface="system-ui"/>
              </a:rPr>
              <a:t>="_self"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system-ui"/>
              </a:rPr>
              <a:t>link text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54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5400" b="1" i="0" dirty="0">
              <a:solidFill>
                <a:srgbClr val="0000C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818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HTML Image Link - use HTML </a:t>
            </a:r>
            <a:r>
              <a:rPr lang="en-US" sz="6000" dirty="0" err="1"/>
              <a:t>href</a:t>
            </a:r>
            <a:r>
              <a:rPr lang="en-US" sz="6000" dirty="0"/>
              <a:t> with </a:t>
            </a:r>
            <a:r>
              <a:rPr lang="en-US" sz="6000" dirty="0" err="1"/>
              <a:t>img</a:t>
            </a:r>
            <a:r>
              <a:rPr lang="en-US" sz="6000" dirty="0"/>
              <a:t>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Images can also work as a Hyperlink. It means you can add an image with a link attached to it. It is done by adding </a:t>
            </a:r>
            <a:r>
              <a:rPr lang="en-US" sz="3600" b="1" dirty="0" err="1"/>
              <a:t>img</a:t>
            </a:r>
            <a:r>
              <a:rPr lang="en-US" sz="3600" b="1" dirty="0"/>
              <a:t> tag within a tag. The </a:t>
            </a:r>
            <a:r>
              <a:rPr lang="en-US" sz="3600" b="1" dirty="0" err="1"/>
              <a:t>href</a:t>
            </a:r>
            <a:r>
              <a:rPr lang="en-US" sz="3600" b="1" dirty="0"/>
              <a:t> attribute will have the location of the linked webpage. When the user clicks on the image, he gets redirected to the attached link. </a:t>
            </a:r>
            <a:br>
              <a:rPr lang="en-US" sz="3600" b="1" dirty="0"/>
            </a:br>
            <a:br>
              <a:rPr lang="en-US" sz="3600" b="1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=“Link"&gt;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img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src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=“image.png"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alt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="HTML Image"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="width:300px;height:200px;"&gt;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br>
              <a:rPr lang="en-US" sz="3600" b="1" dirty="0"/>
            </a:br>
            <a:endParaRPr lang="en-US" sz="3600" b="1" i="0" dirty="0">
              <a:solidFill>
                <a:srgbClr val="0000C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7709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HTML Link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You can set colors of your links, active links and visited links using link, </a:t>
            </a:r>
            <a:r>
              <a:rPr lang="en-US" sz="3600" b="1" dirty="0" err="1"/>
              <a:t>alink</a:t>
            </a:r>
            <a:r>
              <a:rPr lang="en-US" sz="3600" b="1" dirty="0"/>
              <a:t> and </a:t>
            </a:r>
            <a:r>
              <a:rPr lang="en-US" sz="3600" b="1" dirty="0" err="1"/>
              <a:t>vlink</a:t>
            </a:r>
            <a:r>
              <a:rPr lang="en-US" sz="3600" b="1" dirty="0"/>
              <a:t> attributes of &lt;body&gt; tag.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ystem-ui"/>
              </a:rPr>
              <a:t>alink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="green"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ystem-ui"/>
              </a:rPr>
              <a:t>vlink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="red"&gt;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Click following link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=“Link"&gt;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Welcome to Teja Live Tracks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br>
              <a:rPr lang="en-US" sz="3600" b="1" dirty="0"/>
            </a:br>
            <a:endParaRPr lang="en-US" sz="3600" b="1" i="0" dirty="0">
              <a:solidFill>
                <a:srgbClr val="0000C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574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Today's Training Topics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HTML Formatting Tags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Various formatting tags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Formatting Tag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HTML p tag and pre tag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HTML a tag</a:t>
            </a: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Formatting 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HTML Formatting Tags are used to change appearance of text for better look and feel than the default text. The formatting tags can make text bold, italic, underlined,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the formatting tags are paired tags. Anything written between any formatting tag will be displayed according to the tag in the browser. For example, anything written between &lt;</a:t>
            </a:r>
            <a:r>
              <a:rPr lang="en-US" sz="3600" dirty="0" err="1"/>
              <a:t>i</a:t>
            </a:r>
            <a:r>
              <a:rPr lang="en-US" sz="3600" dirty="0"/>
              <a:t>&gt; and &lt;/</a:t>
            </a:r>
            <a:r>
              <a:rPr lang="en-US" sz="3600" dirty="0" err="1"/>
              <a:t>i</a:t>
            </a:r>
            <a:r>
              <a:rPr lang="en-US" sz="3600" dirty="0"/>
              <a:t>&gt; will display as italic text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9002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sz="6000" dirty="0"/>
              <a:t>Various formatting tags</a:t>
            </a:r>
            <a:endParaRPr lang="en-US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are different various formatting tags. Each Tag has its own type of formatting associated with it.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Bold Tag &lt;b&gt;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Italic Tag &lt;</a:t>
            </a:r>
            <a:r>
              <a:rPr lang="en-US" sz="3600" dirty="0" err="1"/>
              <a:t>i</a:t>
            </a:r>
            <a:r>
              <a:rPr lang="en-US" sz="3600" dirty="0"/>
              <a:t>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Underline Tag &lt;u&gt;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Strong Tag &lt;strong&gt;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Small Tag &lt;small&gt;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Big Tag &lt;big&gt;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Mark Tag &lt;mark&gt;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Emphasized Tag &lt;</a:t>
            </a:r>
            <a:r>
              <a:rPr lang="en-US" sz="3600" dirty="0" err="1"/>
              <a:t>em</a:t>
            </a:r>
            <a:r>
              <a:rPr lang="en-US" sz="3600" dirty="0"/>
              <a:t>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Deleted Tag &lt;del&gt;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Inserted Tag &lt;ins&gt;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Subscripted Tag &lt;sub&gt;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Superscripted Tag &lt;sup&gt;</a:t>
            </a:r>
          </a:p>
        </p:txBody>
      </p:sp>
    </p:spTree>
    <p:extLst>
      <p:ext uri="{BB962C8B-B14F-4D97-AF65-F5344CB8AC3E}">
        <p14:creationId xmlns:p14="http://schemas.microsoft.com/office/powerpoint/2010/main" val="7598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Formatting tag examples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Bold Text</a:t>
            </a:r>
            <a:br>
              <a:rPr lang="en-US" sz="3600" dirty="0"/>
            </a:br>
            <a:r>
              <a:rPr lang="en-US" sz="3600" dirty="0"/>
              <a:t>The HTML &lt;b&gt; Tag defines bold text. Bold text is wider and darker text than the default text, without any extra importance to the browser. Look at the example below.</a:t>
            </a:r>
            <a:br>
              <a:rPr lang="en-US" sz="36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Normal text.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b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Bold Text.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/b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Strong Text:</a:t>
            </a:r>
            <a:br>
              <a:rPr lang="en-US" sz="3600" b="1" dirty="0"/>
            </a:br>
            <a:r>
              <a:rPr lang="en-US" sz="3600" dirty="0"/>
              <a:t>The HTML &lt;strong&gt; Tag displays same formatting like a &lt;b&gt; tag. But the Strong text has some importance to the browser and search engines. It is always recommended to write keywords within &lt;strong&gt; Tag to give them extra importance.</a:t>
            </a:r>
            <a:br>
              <a:rPr lang="en-US" sz="36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strong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Text is Strong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/strong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Italic Text</a:t>
            </a:r>
            <a:br>
              <a:rPr lang="en-US" sz="3600" dirty="0"/>
            </a:br>
            <a:r>
              <a:rPr lang="en-US" sz="3600" dirty="0"/>
              <a:t>The HTML &lt;</a:t>
            </a:r>
            <a:r>
              <a:rPr lang="en-US" sz="3600" dirty="0" err="1"/>
              <a:t>i</a:t>
            </a:r>
            <a:r>
              <a:rPr lang="en-US" sz="3600" dirty="0"/>
              <a:t>&gt; Tag defines italic text. This type of formatting displays cursive font based text that slant slightly to the right.</a:t>
            </a:r>
            <a:br>
              <a:rPr lang="en-US" sz="36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italic Text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189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Formatting tag examples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CD"/>
              </a:solidFill>
              <a:effectLst/>
              <a:latin typeface="system-u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Underlined Text:</a:t>
            </a:r>
            <a:br>
              <a:rPr lang="en-US" sz="3600" b="1" dirty="0"/>
            </a:br>
            <a:r>
              <a:rPr lang="en-US" sz="3600" dirty="0"/>
              <a:t>The HTML &lt;u&gt; Tag defines Underlined text. All the text within the &lt;u&gt; and &lt;/u&gt; tags will have an underline throughout.</a:t>
            </a:r>
            <a:br>
              <a:rPr lang="en-US" sz="36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u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Underlined Text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/u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Small Text</a:t>
            </a:r>
            <a:br>
              <a:rPr lang="en-US" sz="3600" dirty="0"/>
            </a:br>
            <a:r>
              <a:rPr lang="en-US" sz="3600" dirty="0"/>
              <a:t>The HTML &lt;small&gt; Tag defines small text. This text is used for some side commenting or to write some copyright information.</a:t>
            </a:r>
            <a:br>
              <a:rPr lang="en-US" sz="3600" dirty="0"/>
            </a:br>
            <a:r>
              <a:rPr lang="en-US" sz="3600" dirty="0"/>
              <a:t>&lt;p&gt;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small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small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/small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&gt;&lt;/p&gt;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505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Formatting tag examples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Big Text:</a:t>
            </a:r>
            <a:br>
              <a:rPr lang="en-US" sz="3600" b="1" dirty="0"/>
            </a:br>
            <a:r>
              <a:rPr lang="en-US" sz="3600" dirty="0"/>
              <a:t>The HTML &lt;big&gt; element defines BIG text</a:t>
            </a:r>
            <a:br>
              <a:rPr lang="en-US" sz="36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big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BIG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/big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endParaRPr lang="en-US" sz="3200" i="0" dirty="0">
              <a:solidFill>
                <a:srgbClr val="0000CD"/>
              </a:solidFill>
              <a:effectLst/>
              <a:latin typeface="system-u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Marked Text:</a:t>
            </a:r>
            <a:br>
              <a:rPr lang="en-US" sz="3600" b="1" dirty="0"/>
            </a:br>
            <a:r>
              <a:rPr lang="en-US" sz="3600" dirty="0"/>
              <a:t>The HTML &lt;mark&gt; Tag defines Highlighted text. The text will have a background color and represent relevancy in an HTML document.</a:t>
            </a:r>
            <a:br>
              <a:rPr lang="en-US" sz="36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mark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Marked.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/mark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Emphasized Text:</a:t>
            </a:r>
            <a:br>
              <a:rPr lang="en-US" sz="3600" b="1" dirty="0"/>
            </a:br>
            <a:r>
              <a:rPr lang="en-US" sz="3600" dirty="0"/>
              <a:t>The HTML &lt;</a:t>
            </a:r>
            <a:r>
              <a:rPr lang="en-US" sz="3600" dirty="0" err="1"/>
              <a:t>em</a:t>
            </a:r>
            <a:r>
              <a:rPr lang="en-US" sz="3600" dirty="0"/>
              <a:t>&gt; element defines Emphasized text. It will give the text the same Italic formatting. This tag is important for screen readers. </a:t>
            </a:r>
            <a:br>
              <a:rPr lang="en-US" sz="36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em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Emphasized.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em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8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Formatting tag examples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Deleted Text:</a:t>
            </a:r>
            <a:br>
              <a:rPr lang="en-US" sz="3600" b="1" dirty="0"/>
            </a:br>
            <a:r>
              <a:rPr lang="en-US" sz="3600" dirty="0"/>
              <a:t>The HTML &lt;del&gt; element defines Deleted text. This displays Text with a line strike.</a:t>
            </a:r>
            <a:br>
              <a:rPr lang="en-US" sz="36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This text is Normal.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del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Deleted.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/del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Inserted Text:</a:t>
            </a:r>
            <a:br>
              <a:rPr lang="en-US" sz="3600" b="1" dirty="0"/>
            </a:br>
            <a:r>
              <a:rPr lang="en-US" sz="3600" dirty="0"/>
              <a:t>The HTML &lt;ins&gt; element defines inserted (added) text. It gives the underlined formatting to the text. It is used in combination with deleted text.</a:t>
            </a:r>
            <a:br>
              <a:rPr lang="en-US" sz="36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ins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inserted.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/ins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Subscripted Text:</a:t>
            </a:r>
            <a:br>
              <a:rPr lang="en-US" sz="3600" b="1" dirty="0"/>
            </a:br>
            <a:r>
              <a:rPr lang="en-US" sz="3600" dirty="0"/>
              <a:t>The HTML &lt;sub&gt; element defines subscripted text. This type of text is small in size and is placed slightly below the normal line of text.</a:t>
            </a:r>
            <a:br>
              <a:rPr lang="en-US" sz="36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sub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Subscripted.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/sub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Superscripted Text</a:t>
            </a:r>
            <a:br>
              <a:rPr lang="en-US" sz="3600" b="1" dirty="0"/>
            </a:br>
            <a:r>
              <a:rPr lang="en-US" sz="3600" dirty="0"/>
              <a:t>The HTML &lt;sup&gt; element defines superscripted text. It also </a:t>
            </a:r>
            <a:r>
              <a:rPr lang="en-US" sz="3600" dirty="0" err="1"/>
              <a:t>dispalys</a:t>
            </a:r>
            <a:r>
              <a:rPr lang="en-US" sz="3600" dirty="0"/>
              <a:t> very small text like subscript, but here, the text is placed slightly above the normal line of text.</a:t>
            </a:r>
            <a:br>
              <a:rPr lang="en-US" sz="36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This text is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sup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Superscripted. &lt;/sup&gt;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CD"/>
              </a:solidFill>
              <a:effectLst/>
              <a:latin typeface="system-u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148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Paragraph 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HTML p tag defines a paragraph in a webpage. It is a Paired Tag, i.e., it comes with an opening &lt;p&gt; and a closing &lt;/p&gt; tag.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A &lt;p&gt; tag is very important, as all the content written on a website needs to get formatted in the form of paragraphs. Browsers automatically add blank lines above and below a paragraph.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HTML Paragraphs are block level elements, i.e., a new paragraph will always start from a new line. Also, p tags gets automatically closed if another block-element gets inserted before the &lt;/p&gt; tag.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>
                <a:solidFill>
                  <a:srgbClr val="FF0000"/>
                </a:solidFill>
              </a:rPr>
              <a:t>EX: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First Paragraph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Second Paragraph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Third Paragraph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600" b="1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731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79283</TotalTime>
  <Words>1552</Words>
  <Application>Microsoft Office PowerPoint</Application>
  <PresentationFormat>Custom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Aleo</vt:lpstr>
      <vt:lpstr>Arial</vt:lpstr>
      <vt:lpstr>Calibri</vt:lpstr>
      <vt:lpstr>Open Sans Condensed</vt:lpstr>
      <vt:lpstr>Oswald</vt:lpstr>
      <vt:lpstr>PT Sans</vt:lpstr>
      <vt:lpstr>system-ui</vt:lpstr>
      <vt:lpstr>Trebuchet MS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KoteswaraRao Vuyyuru - Swayam/Incepteo</cp:lastModifiedBy>
  <cp:revision>7026</cp:revision>
  <cp:lastPrinted>2016-07-10T15:03:07Z</cp:lastPrinted>
  <dcterms:created xsi:type="dcterms:W3CDTF">2014-07-01T16:42:18Z</dcterms:created>
  <dcterms:modified xsi:type="dcterms:W3CDTF">2022-11-04T14:43:10Z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