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449" r:id="rId5"/>
    <p:sldId id="460" r:id="rId6"/>
    <p:sldId id="472" r:id="rId7"/>
    <p:sldId id="461" r:id="rId8"/>
    <p:sldId id="473" r:id="rId9"/>
    <p:sldId id="474" r:id="rId10"/>
    <p:sldId id="475" r:id="rId11"/>
    <p:sldId id="476" r:id="rId12"/>
    <p:sldId id="477" r:id="rId13"/>
    <p:sldId id="478" r:id="rId14"/>
    <p:sldId id="479" r:id="rId15"/>
    <p:sldId id="480" r:id="rId16"/>
    <p:sldId id="459" r:id="rId17"/>
  </p:sldIdLst>
  <p:sldSz cx="24385588" cy="13717588"/>
  <p:notesSz cx="6881813" cy="10002838"/>
  <p:defaultTextStyle>
    <a:defPPr>
      <a:defRPr lang="es-MX"/>
    </a:defPPr>
    <a:lvl1pPr marL="0" algn="l" defTabSz="2415902" rtl="0" eaLnBrk="1" latinLnBrk="0" hangingPunct="1">
      <a:defRPr sz="4800" kern="1200">
        <a:solidFill>
          <a:schemeClr val="tx1"/>
        </a:solidFill>
        <a:latin typeface="+mn-lt"/>
        <a:ea typeface="+mn-ea"/>
        <a:cs typeface="+mn-cs"/>
      </a:defRPr>
    </a:lvl1pPr>
    <a:lvl2pPr marL="1207943" algn="l" defTabSz="2415902" rtl="0" eaLnBrk="1" latinLnBrk="0" hangingPunct="1">
      <a:defRPr sz="4800" kern="1200">
        <a:solidFill>
          <a:schemeClr val="tx1"/>
        </a:solidFill>
        <a:latin typeface="+mn-lt"/>
        <a:ea typeface="+mn-ea"/>
        <a:cs typeface="+mn-cs"/>
      </a:defRPr>
    </a:lvl2pPr>
    <a:lvl3pPr marL="2415902" algn="l" defTabSz="2415902" rtl="0" eaLnBrk="1" latinLnBrk="0" hangingPunct="1">
      <a:defRPr sz="4800" kern="1200">
        <a:solidFill>
          <a:schemeClr val="tx1"/>
        </a:solidFill>
        <a:latin typeface="+mn-lt"/>
        <a:ea typeface="+mn-ea"/>
        <a:cs typeface="+mn-cs"/>
      </a:defRPr>
    </a:lvl3pPr>
    <a:lvl4pPr marL="3623859" algn="l" defTabSz="2415902" rtl="0" eaLnBrk="1" latinLnBrk="0" hangingPunct="1">
      <a:defRPr sz="4800" kern="1200">
        <a:solidFill>
          <a:schemeClr val="tx1"/>
        </a:solidFill>
        <a:latin typeface="+mn-lt"/>
        <a:ea typeface="+mn-ea"/>
        <a:cs typeface="+mn-cs"/>
      </a:defRPr>
    </a:lvl4pPr>
    <a:lvl5pPr marL="4831804" algn="l" defTabSz="2415902" rtl="0" eaLnBrk="1" latinLnBrk="0" hangingPunct="1">
      <a:defRPr sz="4800" kern="1200">
        <a:solidFill>
          <a:schemeClr val="tx1"/>
        </a:solidFill>
        <a:latin typeface="+mn-lt"/>
        <a:ea typeface="+mn-ea"/>
        <a:cs typeface="+mn-cs"/>
      </a:defRPr>
    </a:lvl5pPr>
    <a:lvl6pPr marL="6039761" algn="l" defTabSz="2415902" rtl="0" eaLnBrk="1" latinLnBrk="0" hangingPunct="1">
      <a:defRPr sz="4800" kern="1200">
        <a:solidFill>
          <a:schemeClr val="tx1"/>
        </a:solidFill>
        <a:latin typeface="+mn-lt"/>
        <a:ea typeface="+mn-ea"/>
        <a:cs typeface="+mn-cs"/>
      </a:defRPr>
    </a:lvl6pPr>
    <a:lvl7pPr marL="7247725" algn="l" defTabSz="2415902" rtl="0" eaLnBrk="1" latinLnBrk="0" hangingPunct="1">
      <a:defRPr sz="4800" kern="1200">
        <a:solidFill>
          <a:schemeClr val="tx1"/>
        </a:solidFill>
        <a:latin typeface="+mn-lt"/>
        <a:ea typeface="+mn-ea"/>
        <a:cs typeface="+mn-cs"/>
      </a:defRPr>
    </a:lvl7pPr>
    <a:lvl8pPr marL="8455665" algn="l" defTabSz="2415902" rtl="0" eaLnBrk="1" latinLnBrk="0" hangingPunct="1">
      <a:defRPr sz="4800" kern="1200">
        <a:solidFill>
          <a:schemeClr val="tx1"/>
        </a:solidFill>
        <a:latin typeface="+mn-lt"/>
        <a:ea typeface="+mn-ea"/>
        <a:cs typeface="+mn-cs"/>
      </a:defRPr>
    </a:lvl8pPr>
    <a:lvl9pPr marL="9663624" algn="l" defTabSz="2415902" rtl="0" eaLnBrk="1" latinLnBrk="0" hangingPunct="1">
      <a:defRPr sz="4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B8A2F26-7E97-455C-97BA-89A17C8F2969}">
          <p14:sldIdLst>
            <p14:sldId id="449"/>
          </p14:sldIdLst>
        </p14:section>
        <p14:section name="Middle" id="{C9A4A5C9-33E1-452D-A376-A7597331C4D5}">
          <p14:sldIdLst>
            <p14:sldId id="460"/>
            <p14:sldId id="472"/>
            <p14:sldId id="461"/>
            <p14:sldId id="473"/>
            <p14:sldId id="474"/>
            <p14:sldId id="475"/>
            <p14:sldId id="476"/>
            <p14:sldId id="477"/>
            <p14:sldId id="478"/>
            <p14:sldId id="479"/>
            <p14:sldId id="480"/>
          </p14:sldIdLst>
        </p14:section>
        <p14:section name="Conclusion" id="{ED853034-0CB5-4518-B834-FE65723CE995}">
          <p14:sldIdLst>
            <p14:sldId id="459"/>
          </p14:sldIdLst>
        </p14:section>
      </p14:sectionLst>
    </p:ext>
    <p:ext uri="{EFAFB233-063F-42B5-8137-9DF3F51BA10A}">
      <p15:sldGuideLst xmlns:p15="http://schemas.microsoft.com/office/powerpoint/2012/main">
        <p15:guide id="2" pos="2880">
          <p15:clr>
            <a:srgbClr val="A4A3A4"/>
          </p15:clr>
        </p15:guide>
        <p15:guide id="4" orient="horz" pos="2053" userDrawn="1">
          <p15:clr>
            <a:srgbClr val="A4A3A4"/>
          </p15:clr>
        </p15:guide>
        <p15:guide id="5" pos="7681">
          <p15:clr>
            <a:srgbClr val="A4A3A4"/>
          </p15:clr>
        </p15:guide>
        <p15:guide id="6" pos="7680" userDrawn="1">
          <p15:clr>
            <a:srgbClr val="A4A3A4"/>
          </p15:clr>
        </p15:guide>
        <p15:guide id="7" orient="horz" pos="4321" userDrawn="1">
          <p15:clr>
            <a:srgbClr val="A4A3A4"/>
          </p15:clr>
        </p15:guide>
        <p15:guide id="8" pos="14484" userDrawn="1">
          <p15:clr>
            <a:srgbClr val="A4A3A4"/>
          </p15:clr>
        </p15:guide>
        <p15:guide id="9" orient="horz" pos="6588">
          <p15:clr>
            <a:srgbClr val="A4A3A4"/>
          </p15:clr>
        </p15:guide>
        <p15:guide id="10" orient="horz" pos="2052">
          <p15:clr>
            <a:srgbClr val="A4A3A4"/>
          </p15:clr>
        </p15:guide>
        <p15:guide id="11" orient="horz" pos="4320">
          <p15:clr>
            <a:srgbClr val="A4A3A4"/>
          </p15:clr>
        </p15:guide>
        <p15:guide id="12" orient="horz" pos="2696">
          <p15:clr>
            <a:srgbClr val="A4A3A4"/>
          </p15:clr>
        </p15:guide>
        <p15:guide id="13" pos="3826">
          <p15:clr>
            <a:srgbClr val="A4A3A4"/>
          </p15:clr>
        </p15:guide>
        <p15:guide id="14" pos="11536">
          <p15:clr>
            <a:srgbClr val="A4A3A4"/>
          </p15:clr>
        </p15:guide>
        <p15:guide id="15" pos="515">
          <p15:clr>
            <a:srgbClr val="A4A3A4"/>
          </p15:clr>
        </p15:guide>
        <p15:guide id="16" orient="horz" pos="6587">
          <p15:clr>
            <a:srgbClr val="A4A3A4"/>
          </p15:clr>
        </p15:guide>
        <p15:guide id="17" orient="horz" pos="2051">
          <p15:clr>
            <a:srgbClr val="A4A3A4"/>
          </p15:clr>
        </p15:guide>
        <p15:guide id="18" pos="3598">
          <p15:clr>
            <a:srgbClr val="A4A3A4"/>
          </p15:clr>
        </p15:guide>
        <p15:guide id="19" pos="11529">
          <p15:clr>
            <a:srgbClr val="A4A3A4"/>
          </p15:clr>
        </p15:guide>
        <p15:guide id="20" pos="3824">
          <p15:clr>
            <a:srgbClr val="A4A3A4"/>
          </p15:clr>
        </p15:guide>
        <p15:guide id="21" pos="3853">
          <p15:clr>
            <a:srgbClr val="A4A3A4"/>
          </p15:clr>
        </p15:guide>
        <p15:guide id="22" orient="horz" pos="2054">
          <p15:clr>
            <a:srgbClr val="A4A3A4"/>
          </p15:clr>
        </p15:guide>
        <p15:guide id="23" pos="3827">
          <p15:clr>
            <a:srgbClr val="A4A3A4"/>
          </p15:clr>
        </p15:guide>
        <p15:guide id="24" pos="11537">
          <p15:clr>
            <a:srgbClr val="A4A3A4"/>
          </p15:clr>
        </p15:guide>
        <p15:guide id="25" pos="3854">
          <p15:clr>
            <a:srgbClr val="A4A3A4"/>
          </p15:clr>
        </p15:guide>
        <p15:guide id="26" pos="7708">
          <p15:clr>
            <a:srgbClr val="A4A3A4"/>
          </p15:clr>
        </p15:guide>
        <p15:guide id="27" orient="horz" pos="8232">
          <p15:clr>
            <a:srgbClr val="A4A3A4"/>
          </p15:clr>
        </p15:guide>
        <p15:guide id="28" orient="horz" pos="6843">
          <p15:clr>
            <a:srgbClr val="A4A3A4"/>
          </p15:clr>
        </p15:guide>
        <p15:guide id="29" orient="horz" pos="1995">
          <p15:clr>
            <a:srgbClr val="A4A3A4"/>
          </p15:clr>
        </p15:guide>
        <p15:guide id="30" orient="horz" pos="8233">
          <p15:clr>
            <a:srgbClr val="A4A3A4"/>
          </p15:clr>
        </p15:guide>
        <p15:guide id="31" pos="7707">
          <p15:clr>
            <a:srgbClr val="A4A3A4"/>
          </p15:clr>
        </p15:guide>
      </p15:sldGuideLst>
    </p:ext>
    <p:ext uri="{2D200454-40CA-4A62-9FC3-DE9A4176ACB9}">
      <p15:notesGuideLst xmlns:p15="http://schemas.microsoft.com/office/powerpoint/2012/main">
        <p15:guide id="1" orient="horz" pos="3151" userDrawn="1">
          <p15:clr>
            <a:srgbClr val="A4A3A4"/>
          </p15:clr>
        </p15:guide>
        <p15:guide id="2" pos="216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CBC"/>
    <a:srgbClr val="D2D2D2"/>
    <a:srgbClr val="1F1F1F"/>
    <a:srgbClr val="DB0F19"/>
    <a:srgbClr val="1A1919"/>
    <a:srgbClr val="F23A43"/>
    <a:srgbClr val="FFFFFF"/>
    <a:srgbClr val="191919"/>
    <a:srgbClr val="1F1F1E"/>
    <a:srgbClr val="FE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4" autoAdjust="0"/>
    <p:restoredTop sz="94010" autoAdjust="0"/>
  </p:normalViewPr>
  <p:slideViewPr>
    <p:cSldViewPr>
      <p:cViewPr varScale="1">
        <p:scale>
          <a:sx n="58" d="100"/>
          <a:sy n="58" d="100"/>
        </p:scale>
        <p:origin x="336" y="90"/>
      </p:cViewPr>
      <p:guideLst>
        <p:guide pos="2880"/>
        <p:guide orient="horz" pos="2053"/>
        <p:guide pos="7681"/>
        <p:guide pos="7680"/>
        <p:guide orient="horz" pos="4321"/>
        <p:guide pos="14484"/>
        <p:guide orient="horz" pos="6588"/>
        <p:guide orient="horz" pos="2052"/>
        <p:guide orient="horz" pos="4320"/>
        <p:guide orient="horz" pos="2696"/>
        <p:guide pos="3826"/>
        <p:guide pos="11536"/>
        <p:guide pos="515"/>
        <p:guide orient="horz" pos="6587"/>
        <p:guide orient="horz" pos="2051"/>
        <p:guide pos="3598"/>
        <p:guide pos="11529"/>
        <p:guide pos="3824"/>
        <p:guide pos="3853"/>
        <p:guide orient="horz" pos="2054"/>
        <p:guide pos="3827"/>
        <p:guide pos="11537"/>
        <p:guide pos="3854"/>
        <p:guide pos="7708"/>
        <p:guide orient="horz" pos="8232"/>
        <p:guide orient="horz" pos="6843"/>
        <p:guide orient="horz" pos="1995"/>
        <p:guide orient="horz" pos="8233"/>
        <p:guide pos="7707"/>
      </p:guideLst>
    </p:cSldViewPr>
  </p:slideViewPr>
  <p:outlineViewPr>
    <p:cViewPr>
      <p:scale>
        <a:sx n="33" d="100"/>
        <a:sy n="33" d="100"/>
      </p:scale>
      <p:origin x="0" y="-52926"/>
    </p:cViewPr>
  </p:outlineViewPr>
  <p:notesTextViewPr>
    <p:cViewPr>
      <p:scale>
        <a:sx n="75" d="100"/>
        <a:sy n="75" d="100"/>
      </p:scale>
      <p:origin x="0" y="0"/>
    </p:cViewPr>
  </p:notesTextViewPr>
  <p:sorterViewPr>
    <p:cViewPr>
      <p:scale>
        <a:sx n="66" d="100"/>
        <a:sy n="66" d="100"/>
      </p:scale>
      <p:origin x="0" y="-37602"/>
    </p:cViewPr>
  </p:sorterViewPr>
  <p:notesViewPr>
    <p:cSldViewPr>
      <p:cViewPr varScale="1">
        <p:scale>
          <a:sx n="83" d="100"/>
          <a:sy n="83" d="100"/>
        </p:scale>
        <p:origin x="-3816" y="-78"/>
      </p:cViewPr>
      <p:guideLst>
        <p:guide orient="horz" pos="3151"/>
        <p:guide pos="2168"/>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SV"/>
          </a:p>
        </p:txBody>
      </p:sp>
      <p:sp>
        <p:nvSpPr>
          <p:cNvPr id="3" name="2 Marcador de fecha"/>
          <p:cNvSpPr>
            <a:spLocks noGrp="1"/>
          </p:cNvSpPr>
          <p:nvPr>
            <p:ph type="dt" sz="quarter" idx="1"/>
          </p:nvPr>
        </p:nvSpPr>
        <p:spPr>
          <a:xfrm>
            <a:off x="3898102" y="0"/>
            <a:ext cx="2982119" cy="500142"/>
          </a:xfrm>
          <a:prstGeom prst="rect">
            <a:avLst/>
          </a:prstGeom>
        </p:spPr>
        <p:txBody>
          <a:bodyPr vert="horz" lIns="96478" tIns="48239" rIns="96478" bIns="48239" rtlCol="0"/>
          <a:lstStyle>
            <a:lvl1pPr algn="r">
              <a:defRPr sz="1300"/>
            </a:lvl1pPr>
          </a:lstStyle>
          <a:p>
            <a:fld id="{8A7FA585-751B-4C14-83D9-CD2D2E2E259A}" type="datetimeFigureOut">
              <a:rPr lang="es-SV" smtClean="0"/>
              <a:t>7/11/2022</a:t>
            </a:fld>
            <a:endParaRPr lang="es-SV"/>
          </a:p>
        </p:txBody>
      </p:sp>
      <p:sp>
        <p:nvSpPr>
          <p:cNvPr id="4" name="3 Marcador de pie de página"/>
          <p:cNvSpPr>
            <a:spLocks noGrp="1"/>
          </p:cNvSpPr>
          <p:nvPr>
            <p:ph type="ftr" sz="quarter" idx="2"/>
          </p:nvPr>
        </p:nvSpPr>
        <p:spPr>
          <a:xfrm>
            <a:off x="0" y="9500960"/>
            <a:ext cx="2982119" cy="500142"/>
          </a:xfrm>
          <a:prstGeom prst="rect">
            <a:avLst/>
          </a:prstGeom>
        </p:spPr>
        <p:txBody>
          <a:bodyPr vert="horz" lIns="96478" tIns="48239" rIns="96478" bIns="48239" rtlCol="0" anchor="b"/>
          <a:lstStyle>
            <a:lvl1pPr algn="l">
              <a:defRPr sz="1300"/>
            </a:lvl1pPr>
          </a:lstStyle>
          <a:p>
            <a:endParaRPr lang="es-SV"/>
          </a:p>
        </p:txBody>
      </p:sp>
      <p:sp>
        <p:nvSpPr>
          <p:cNvPr id="5" name="4 Marcador de número de diapositiva"/>
          <p:cNvSpPr>
            <a:spLocks noGrp="1"/>
          </p:cNvSpPr>
          <p:nvPr>
            <p:ph type="sldNum" sz="quarter" idx="3"/>
          </p:nvPr>
        </p:nvSpPr>
        <p:spPr>
          <a:xfrm>
            <a:off x="3898102" y="9500960"/>
            <a:ext cx="2982119" cy="500142"/>
          </a:xfrm>
          <a:prstGeom prst="rect">
            <a:avLst/>
          </a:prstGeom>
        </p:spPr>
        <p:txBody>
          <a:bodyPr vert="horz" lIns="96478" tIns="48239" rIns="96478" bIns="48239" rtlCol="0" anchor="b"/>
          <a:lstStyle>
            <a:lvl1pPr algn="r">
              <a:defRPr sz="1300"/>
            </a:lvl1pPr>
          </a:lstStyle>
          <a:p>
            <a:fld id="{DE859BFD-58C8-42F7-8452-9A3A9ED4879D}" type="slidenum">
              <a:rPr lang="es-SV" smtClean="0"/>
              <a:t>‹#›</a:t>
            </a:fld>
            <a:endParaRPr lang="es-SV"/>
          </a:p>
        </p:txBody>
      </p:sp>
    </p:spTree>
    <p:extLst>
      <p:ext uri="{BB962C8B-B14F-4D97-AF65-F5344CB8AC3E}">
        <p14:creationId xmlns:p14="http://schemas.microsoft.com/office/powerpoint/2010/main" val="41269480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MX"/>
          </a:p>
        </p:txBody>
      </p:sp>
      <p:sp>
        <p:nvSpPr>
          <p:cNvPr id="3" name="2 Marcador de fecha"/>
          <p:cNvSpPr>
            <a:spLocks noGrp="1"/>
          </p:cNvSpPr>
          <p:nvPr>
            <p:ph type="dt" idx="1"/>
          </p:nvPr>
        </p:nvSpPr>
        <p:spPr>
          <a:xfrm>
            <a:off x="3898102" y="0"/>
            <a:ext cx="2982119" cy="500142"/>
          </a:xfrm>
          <a:prstGeom prst="rect">
            <a:avLst/>
          </a:prstGeom>
        </p:spPr>
        <p:txBody>
          <a:bodyPr vert="horz" lIns="96478" tIns="48239" rIns="96478" bIns="48239" rtlCol="0"/>
          <a:lstStyle>
            <a:lvl1pPr algn="r">
              <a:defRPr sz="1300"/>
            </a:lvl1pPr>
          </a:lstStyle>
          <a:p>
            <a:fld id="{01993A81-F12D-42C5-A35C-8AABE483B59D}" type="datetimeFigureOut">
              <a:rPr lang="es-MX" smtClean="0"/>
              <a:t>07/11/2022</a:t>
            </a:fld>
            <a:endParaRPr lang="es-MX"/>
          </a:p>
        </p:txBody>
      </p:sp>
      <p:sp>
        <p:nvSpPr>
          <p:cNvPr id="4" name="3 Marcador de imagen de diapositiva"/>
          <p:cNvSpPr>
            <a:spLocks noGrp="1" noRot="1" noChangeAspect="1"/>
          </p:cNvSpPr>
          <p:nvPr>
            <p:ph type="sldImg" idx="2"/>
          </p:nvPr>
        </p:nvSpPr>
        <p:spPr>
          <a:xfrm>
            <a:off x="109538" y="750888"/>
            <a:ext cx="6662737" cy="3749675"/>
          </a:xfrm>
          <a:prstGeom prst="rect">
            <a:avLst/>
          </a:prstGeom>
          <a:noFill/>
          <a:ln w="12700">
            <a:solidFill>
              <a:prstClr val="black"/>
            </a:solidFill>
          </a:ln>
        </p:spPr>
        <p:txBody>
          <a:bodyPr vert="horz" lIns="96478" tIns="48239" rIns="96478" bIns="48239" rtlCol="0" anchor="ctr"/>
          <a:lstStyle/>
          <a:p>
            <a:endParaRPr lang="es-MX"/>
          </a:p>
        </p:txBody>
      </p:sp>
      <p:sp>
        <p:nvSpPr>
          <p:cNvPr id="5" name="4 Marcador de notas"/>
          <p:cNvSpPr>
            <a:spLocks noGrp="1"/>
          </p:cNvSpPr>
          <p:nvPr>
            <p:ph type="body" sz="quarter" idx="3"/>
          </p:nvPr>
        </p:nvSpPr>
        <p:spPr>
          <a:xfrm>
            <a:off x="688182" y="4751348"/>
            <a:ext cx="5505450" cy="4501277"/>
          </a:xfrm>
          <a:prstGeom prst="rect">
            <a:avLst/>
          </a:prstGeom>
        </p:spPr>
        <p:txBody>
          <a:bodyPr vert="horz" lIns="96478" tIns="48239" rIns="96478" bIns="48239"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9500960"/>
            <a:ext cx="2982119" cy="500142"/>
          </a:xfrm>
          <a:prstGeom prst="rect">
            <a:avLst/>
          </a:prstGeom>
        </p:spPr>
        <p:txBody>
          <a:bodyPr vert="horz" lIns="96478" tIns="48239" rIns="96478" bIns="48239" rtlCol="0" anchor="b"/>
          <a:lstStyle>
            <a:lvl1pPr algn="l">
              <a:defRPr sz="1300"/>
            </a:lvl1pPr>
          </a:lstStyle>
          <a:p>
            <a:endParaRPr lang="es-MX"/>
          </a:p>
        </p:txBody>
      </p:sp>
      <p:sp>
        <p:nvSpPr>
          <p:cNvPr id="7" name="6 Marcador de número de diapositiva"/>
          <p:cNvSpPr>
            <a:spLocks noGrp="1"/>
          </p:cNvSpPr>
          <p:nvPr>
            <p:ph type="sldNum" sz="quarter" idx="5"/>
          </p:nvPr>
        </p:nvSpPr>
        <p:spPr>
          <a:xfrm>
            <a:off x="3898102" y="9500960"/>
            <a:ext cx="2982119" cy="500142"/>
          </a:xfrm>
          <a:prstGeom prst="rect">
            <a:avLst/>
          </a:prstGeom>
        </p:spPr>
        <p:txBody>
          <a:bodyPr vert="horz" lIns="96478" tIns="48239" rIns="96478" bIns="48239" rtlCol="0" anchor="b"/>
          <a:lstStyle>
            <a:lvl1pPr algn="r">
              <a:defRPr sz="13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6948" rtl="0" eaLnBrk="1" latinLnBrk="0" hangingPunct="1">
      <a:defRPr sz="3200" kern="1200">
        <a:solidFill>
          <a:schemeClr val="tx1"/>
        </a:solidFill>
        <a:latin typeface="+mn-lt"/>
        <a:ea typeface="+mn-ea"/>
        <a:cs typeface="+mn-cs"/>
      </a:defRPr>
    </a:lvl1pPr>
    <a:lvl2pPr marL="1208466" algn="l" defTabSz="2416948" rtl="0" eaLnBrk="1" latinLnBrk="0" hangingPunct="1">
      <a:defRPr sz="3200" kern="1200">
        <a:solidFill>
          <a:schemeClr val="tx1"/>
        </a:solidFill>
        <a:latin typeface="+mn-lt"/>
        <a:ea typeface="+mn-ea"/>
        <a:cs typeface="+mn-cs"/>
      </a:defRPr>
    </a:lvl2pPr>
    <a:lvl3pPr marL="2416948" algn="l" defTabSz="2416948" rtl="0" eaLnBrk="1" latinLnBrk="0" hangingPunct="1">
      <a:defRPr sz="3200" kern="1200">
        <a:solidFill>
          <a:schemeClr val="tx1"/>
        </a:solidFill>
        <a:latin typeface="+mn-lt"/>
        <a:ea typeface="+mn-ea"/>
        <a:cs typeface="+mn-cs"/>
      </a:defRPr>
    </a:lvl3pPr>
    <a:lvl4pPr marL="3625427" algn="l" defTabSz="2416948" rtl="0" eaLnBrk="1" latinLnBrk="0" hangingPunct="1">
      <a:defRPr sz="3200" kern="1200">
        <a:solidFill>
          <a:schemeClr val="tx1"/>
        </a:solidFill>
        <a:latin typeface="+mn-lt"/>
        <a:ea typeface="+mn-ea"/>
        <a:cs typeface="+mn-cs"/>
      </a:defRPr>
    </a:lvl4pPr>
    <a:lvl5pPr marL="4833900" algn="l" defTabSz="2416948" rtl="0" eaLnBrk="1" latinLnBrk="0" hangingPunct="1">
      <a:defRPr sz="3200" kern="1200">
        <a:solidFill>
          <a:schemeClr val="tx1"/>
        </a:solidFill>
        <a:latin typeface="+mn-lt"/>
        <a:ea typeface="+mn-ea"/>
        <a:cs typeface="+mn-cs"/>
      </a:defRPr>
    </a:lvl5pPr>
    <a:lvl6pPr marL="6042379" algn="l" defTabSz="2416948" rtl="0" eaLnBrk="1" latinLnBrk="0" hangingPunct="1">
      <a:defRPr sz="3200" kern="1200">
        <a:solidFill>
          <a:schemeClr val="tx1"/>
        </a:solidFill>
        <a:latin typeface="+mn-lt"/>
        <a:ea typeface="+mn-ea"/>
        <a:cs typeface="+mn-cs"/>
      </a:defRPr>
    </a:lvl6pPr>
    <a:lvl7pPr marL="7250867" algn="l" defTabSz="2416948" rtl="0" eaLnBrk="1" latinLnBrk="0" hangingPunct="1">
      <a:defRPr sz="3200" kern="1200">
        <a:solidFill>
          <a:schemeClr val="tx1"/>
        </a:solidFill>
        <a:latin typeface="+mn-lt"/>
        <a:ea typeface="+mn-ea"/>
        <a:cs typeface="+mn-cs"/>
      </a:defRPr>
    </a:lvl7pPr>
    <a:lvl8pPr marL="8459330" algn="l" defTabSz="2416948" rtl="0" eaLnBrk="1" latinLnBrk="0" hangingPunct="1">
      <a:defRPr sz="3200" kern="1200">
        <a:solidFill>
          <a:schemeClr val="tx1"/>
        </a:solidFill>
        <a:latin typeface="+mn-lt"/>
        <a:ea typeface="+mn-ea"/>
        <a:cs typeface="+mn-cs"/>
      </a:defRPr>
    </a:lvl8pPr>
    <a:lvl9pPr marL="9667814" algn="l" defTabSz="2416948"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3400" b="1" dirty="0">
                <a:solidFill>
                  <a:srgbClr val="C00000"/>
                </a:solidFill>
              </a:rPr>
              <a:t>Add or change image:</a:t>
            </a:r>
          </a:p>
          <a:p>
            <a:pPr defTabSz="2550838">
              <a:defRPr/>
            </a:pPr>
            <a:r>
              <a:rPr lang="en-US" sz="3400" dirty="0"/>
              <a:t>Right click on image &gt;&gt; Format Picture &gt;&gt; Fill Tab &gt;&gt; Picture or texture fill &gt;&gt; File button &gt;&gt; Choose your Image</a:t>
            </a:r>
            <a:endParaRPr lang="es-SV" sz="3400" dirty="0"/>
          </a:p>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090203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f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solidFill>
                  <a:srgbClr val="575757"/>
                </a:solidFill>
              </a:rPr>
              <a:pPr defTabSz="1810787"/>
              <a:t>‹#›</a:t>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91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Layout 2">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8523980"/>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91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Layout 3">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5238614"/>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3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ayout 4">
    <p:spTree>
      <p:nvGrpSpPr>
        <p:cNvPr id="1" name=""/>
        <p:cNvGrpSpPr/>
        <p:nvPr/>
      </p:nvGrpSpPr>
      <p:grpSpPr>
        <a:xfrm>
          <a:off x="0" y="0"/>
          <a:ext cx="0" cy="0"/>
          <a:chOff x="0" y="0"/>
          <a:chExt cx="0" cy="0"/>
        </a:xfrm>
      </p:grpSpPr>
      <p:sp>
        <p:nvSpPr>
          <p:cNvPr id="11" name="2 Marcador de posición de imagen"/>
          <p:cNvSpPr>
            <a:spLocks noGrp="1"/>
          </p:cNvSpPr>
          <p:nvPr>
            <p:ph type="pic" sz="quarter" idx="10"/>
          </p:nvPr>
        </p:nvSpPr>
        <p:spPr>
          <a:xfrm>
            <a:off x="0" y="2268284"/>
            <a:ext cx="24385588" cy="6570227"/>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481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Layout 5">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7422263" y="2898353"/>
            <a:ext cx="16963324" cy="9450000"/>
          </a:xfrm>
          <a:custGeom>
            <a:avLst/>
            <a:gdLst>
              <a:gd name="connsiteX0" fmla="*/ 0 w 16963324"/>
              <a:gd name="connsiteY0" fmla="*/ 0 h 9450000"/>
              <a:gd name="connsiteX1" fmla="*/ 16963324 w 16963324"/>
              <a:gd name="connsiteY1" fmla="*/ 0 h 9450000"/>
              <a:gd name="connsiteX2" fmla="*/ 16963324 w 16963324"/>
              <a:gd name="connsiteY2" fmla="*/ 9450000 h 9450000"/>
              <a:gd name="connsiteX3" fmla="*/ 0 w 16963324"/>
              <a:gd name="connsiteY3" fmla="*/ 9450000 h 9450000"/>
              <a:gd name="connsiteX4" fmla="*/ 0 w 16963324"/>
              <a:gd name="connsiteY4" fmla="*/ 0 h 9450000"/>
              <a:gd name="connsiteX0" fmla="*/ 0 w 16963324"/>
              <a:gd name="connsiteY0" fmla="*/ 0 h 9450000"/>
              <a:gd name="connsiteX1" fmla="*/ 16963324 w 16963324"/>
              <a:gd name="connsiteY1" fmla="*/ 0 h 9450000"/>
              <a:gd name="connsiteX2" fmla="*/ 16963324 w 16963324"/>
              <a:gd name="connsiteY2" fmla="*/ 9450000 h 9450000"/>
              <a:gd name="connsiteX3" fmla="*/ 1971675 w 16963324"/>
              <a:gd name="connsiteY3" fmla="*/ 9450000 h 9450000"/>
              <a:gd name="connsiteX4" fmla="*/ 0 w 16963324"/>
              <a:gd name="connsiteY4" fmla="*/ 0 h 945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324" h="9450000">
                <a:moveTo>
                  <a:pt x="0" y="0"/>
                </a:moveTo>
                <a:lnTo>
                  <a:pt x="16963324" y="0"/>
                </a:lnTo>
                <a:lnTo>
                  <a:pt x="16963324" y="9450000"/>
                </a:lnTo>
                <a:lnTo>
                  <a:pt x="1971675" y="9450000"/>
                </a:lnTo>
                <a:lnTo>
                  <a:pt x="0" y="0"/>
                </a:lnTo>
                <a:close/>
              </a:path>
            </a:pathLst>
          </a:cu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43350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ayout 6">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
        <p:nvSpPr>
          <p:cNvPr id="13" name="Marcador de posición de imagen 12"/>
          <p:cNvSpPr>
            <a:spLocks noGrp="1"/>
          </p:cNvSpPr>
          <p:nvPr>
            <p:ph type="pic" sz="quarter" idx="13"/>
          </p:nvPr>
        </p:nvSpPr>
        <p:spPr>
          <a:xfrm>
            <a:off x="12890486" y="1008144"/>
            <a:ext cx="9856094" cy="10766444"/>
          </a:xfrm>
          <a:custGeom>
            <a:avLst/>
            <a:gdLst>
              <a:gd name="connsiteX0" fmla="*/ 0 w 9856094"/>
              <a:gd name="connsiteY0" fmla="*/ 0 h 10766444"/>
              <a:gd name="connsiteX1" fmla="*/ 7392070 w 9856094"/>
              <a:gd name="connsiteY1" fmla="*/ 0 h 10766444"/>
              <a:gd name="connsiteX2" fmla="*/ 9856094 w 9856094"/>
              <a:gd name="connsiteY2" fmla="*/ 10766444 h 10766444"/>
              <a:gd name="connsiteX3" fmla="*/ 2464024 w 9856094"/>
              <a:gd name="connsiteY3" fmla="*/ 10766444 h 10766444"/>
            </a:gdLst>
            <a:ahLst/>
            <a:cxnLst>
              <a:cxn ang="0">
                <a:pos x="connsiteX0" y="connsiteY0"/>
              </a:cxn>
              <a:cxn ang="0">
                <a:pos x="connsiteX1" y="connsiteY1"/>
              </a:cxn>
              <a:cxn ang="0">
                <a:pos x="connsiteX2" y="connsiteY2"/>
              </a:cxn>
              <a:cxn ang="0">
                <a:pos x="connsiteX3" y="connsiteY3"/>
              </a:cxn>
            </a:cxnLst>
            <a:rect l="l" t="t" r="r" b="b"/>
            <a:pathLst>
              <a:path w="9856094" h="10766444">
                <a:moveTo>
                  <a:pt x="0" y="0"/>
                </a:moveTo>
                <a:lnTo>
                  <a:pt x="7392070" y="0"/>
                </a:lnTo>
                <a:lnTo>
                  <a:pt x="9856094" y="10766444"/>
                </a:lnTo>
                <a:lnTo>
                  <a:pt x="2464024" y="10766444"/>
                </a:lnTo>
                <a:close/>
              </a:path>
            </a:pathLst>
          </a:custGeom>
          <a:solidFill>
            <a:srgbClr val="FFFFFF">
              <a:lumMod val="85000"/>
              <a:alpha val="50000"/>
            </a:srgbClr>
          </a:solidFill>
        </p:spPr>
        <p:txBody>
          <a:bodyPr wrap="square" lIns="91383" tIns="45688" rIns="91383" bIns="45688">
            <a:noAutofit/>
          </a:bodyPr>
          <a:lstStyle/>
          <a:p>
            <a:endParaRPr lang="es-SV"/>
          </a:p>
        </p:txBody>
      </p:sp>
    </p:spTree>
    <p:extLst>
      <p:ext uri="{BB962C8B-B14F-4D97-AF65-F5344CB8AC3E}">
        <p14:creationId xmlns:p14="http://schemas.microsoft.com/office/powerpoint/2010/main" val="2471453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Layout 7">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9" y="0"/>
            <a:ext cx="107527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341579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Layout 8">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6183718"/>
            <a:ext cx="24385588" cy="7533869"/>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607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ft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30482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ft type 3">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10019287"/>
            <a:ext cx="6165684" cy="553197"/>
          </a:xfrm>
          <a:prstGeom prst="rect">
            <a:avLst/>
          </a:prstGeom>
        </p:spPr>
        <p:txBody>
          <a:bodyPr lIns="90701" tIns="45304" rIns="90701" bIns="45304" anchor="t"/>
          <a:lstStyle>
            <a:lvl1pPr marL="0" algn="l"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0787"/>
            <a:fld id="{597BFFA6-61B1-4984-983B-9D1AEC0ED12D}" type="slidenum">
              <a:rPr lang="es-SV" smtClean="0">
                <a:solidFill>
                  <a:srgbClr val="575757"/>
                </a:solidFill>
              </a:rPr>
              <a:pPr defTabSz="1810787"/>
              <a:t>‹#›</a:t>
            </a:fld>
            <a:endParaRPr lang="es-SV" dirty="0">
              <a:solidFill>
                <a:srgbClr val="575757"/>
              </a:solidFill>
            </a:endParaRPr>
          </a:p>
        </p:txBody>
      </p:sp>
      <p:sp>
        <p:nvSpPr>
          <p:cNvPr id="13" name="12 Marcador de texto"/>
          <p:cNvSpPr>
            <a:spLocks noGrp="1"/>
          </p:cNvSpPr>
          <p:nvPr>
            <p:ph type="body" sz="quarter" idx="13" hasCustomPrompt="1"/>
          </p:nvPr>
        </p:nvSpPr>
        <p:spPr>
          <a:xfrm>
            <a:off x="714582" y="8154372"/>
            <a:ext cx="22907924" cy="946736"/>
          </a:xfrm>
          <a:prstGeom prst="rect">
            <a:avLst/>
          </a:prstGeom>
        </p:spPr>
        <p:txBody>
          <a:bodyPr lIns="90701" tIns="45304" rIns="90701" bIns="45304" anchor="ctr"/>
          <a:lstStyle>
            <a:lvl1pPr marL="0" algn="l"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714589" y="9560195"/>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9527797"/>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userDrawn="1"/>
        </p:nvCxnSpPr>
        <p:spPr>
          <a:xfrm>
            <a:off x="714589" y="75407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8825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140"/>
                            </p:stCondLst>
                            <p:childTnLst>
                              <p:par>
                                <p:cTn id="20" presetID="10" presetClass="entr" presetSubtype="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Effect transition="in" filter="fade">
                                      <p:cBhvr>
                                        <p:cTn id="22" dur="500"/>
                                        <p:tgtEl>
                                          <p:spTgt spid="20">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17456826" y="2400669"/>
            <a:ext cx="6165684" cy="553197"/>
          </a:xfrm>
          <a:prstGeom prst="rect">
            <a:avLst/>
          </a:prstGeom>
        </p:spPr>
        <p:txBody>
          <a:bodyPr lIns="90701" tIns="45304" rIns="90701" bIns="45304" anchor="t"/>
          <a:lstStyle>
            <a:lvl1pPr marL="0" algn="r"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0787"/>
            <a:fld id="{597BFFA6-61B1-4984-983B-9D1AEC0ED12D}" type="slidenum">
              <a:rPr lang="es-SV" smtClean="0">
                <a:solidFill>
                  <a:srgbClr val="575757"/>
                </a:solidFill>
              </a:rPr>
              <a:pPr defTabSz="1810787"/>
              <a:t>‹#›</a:t>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r"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17456826"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21561801" y="1909179"/>
            <a:ext cx="2060705" cy="64800"/>
          </a:xfrm>
          <a:prstGeom prst="rect">
            <a:avLst/>
          </a:prstGeom>
          <a:solidFill>
            <a:schemeClr val="accent1"/>
          </a:solidFill>
          <a:ln>
            <a:noFill/>
          </a:ln>
        </p:spPr>
        <p:txBody>
          <a:bodyPr lIns="0" tIns="0" rIns="0" bIns="0" rtlCol="0" anchor="ctr"/>
          <a:lstStyle/>
          <a:p>
            <a:pPr algn="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4" name="13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983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2"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right)">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enter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5080256" y="2400669"/>
            <a:ext cx="14176577" cy="553197"/>
          </a:xfrm>
          <a:prstGeom prst="rect">
            <a:avLst/>
          </a:prstGeom>
        </p:spPr>
        <p:txBody>
          <a:bodyPr lIns="90701" tIns="45304" rIns="90701" bIns="45304" anchor="t"/>
          <a:lstStyle>
            <a:lvl1pPr marL="0" algn="ctr" defTabSz="2415902"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ctr" defTabSz="2415902"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9085705"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1113819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51602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16" presetClass="entr" presetSubtype="37"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arn(outVertical)">
                                      <p:cBhvr>
                                        <p:cTn id="15" dur="500"/>
                                        <p:tgtEl>
                                          <p:spTgt spid="19"/>
                                        </p:tgtEl>
                                      </p:cBhvr>
                                    </p:animEffect>
                                  </p:childTnLst>
                                </p:cTn>
                              </p:par>
                            </p:childTnLst>
                          </p:cTn>
                        </p:par>
                        <p:par>
                          <p:cTn id="16" fill="hold">
                            <p:stCondLst>
                              <p:cond delay="114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 type 1">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0787"/>
            <a:fld id="{597BFFA6-61B1-4984-983B-9D1AEC0ED12D}" type="slidenum">
              <a:rPr lang="es-SV" smtClean="0"/>
              <a:pPr defTabSz="1810787"/>
              <a:t>‹#›</a:t>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72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 typ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977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Image Layout">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8260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Layout 1">
    <p:spTree>
      <p:nvGrpSpPr>
        <p:cNvPr id="1" name=""/>
        <p:cNvGrpSpPr/>
        <p:nvPr/>
      </p:nvGrpSpPr>
      <p:grpSpPr>
        <a:xfrm>
          <a:off x="0" y="0"/>
          <a:ext cx="0" cy="0"/>
          <a:chOff x="0" y="0"/>
          <a:chExt cx="0" cy="0"/>
        </a:xfrm>
      </p:grpSpPr>
      <p:sp>
        <p:nvSpPr>
          <p:cNvPr id="5" name="2 Marcador de posición de imagen"/>
          <p:cNvSpPr>
            <a:spLocks noGrp="1"/>
          </p:cNvSpPr>
          <p:nvPr>
            <p:ph type="pic" sz="quarter" idx="10"/>
          </p:nvPr>
        </p:nvSpPr>
        <p:spPr>
          <a:xfrm>
            <a:off x="0"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2 Marcador de posición de imagen"/>
          <p:cNvSpPr>
            <a:spLocks noGrp="1"/>
          </p:cNvSpPr>
          <p:nvPr>
            <p:ph type="pic" sz="quarter" idx="11"/>
          </p:nvPr>
        </p:nvSpPr>
        <p:spPr>
          <a:xfrm>
            <a:off x="12192389"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extLst>
      <p:ext uri="{BB962C8B-B14F-4D97-AF65-F5344CB8AC3E}">
        <p14:creationId xmlns:p14="http://schemas.microsoft.com/office/powerpoint/2010/main" val="225420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3*#ppt_w"/>
                                          </p:val>
                                        </p:tav>
                                        <p:tav tm="100000">
                                          <p:val>
                                            <p:strVal val="#ppt_w"/>
                                          </p:val>
                                        </p:tav>
                                      </p:tavLst>
                                    </p:anim>
                                    <p:anim calcmode="lin" valueType="num">
                                      <p:cBhvr>
                                        <p:cTn id="8" dur="500" fill="hold"/>
                                        <p:tgtEl>
                                          <p:spTgt spid="5"/>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strVal val="4/3*#ppt_w"/>
                                          </p:val>
                                        </p:tav>
                                        <p:tav tm="100000">
                                          <p:val>
                                            <p:strVal val="#ppt_w"/>
                                          </p:val>
                                        </p:tav>
                                      </p:tavLst>
                                    </p:anim>
                                    <p:anim calcmode="lin" valueType="num">
                                      <p:cBhvr>
                                        <p:cTn id="12" dur="500" fill="hold"/>
                                        <p:tgtEl>
                                          <p:spTgt spid="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1384931"/>
      </p:ext>
    </p:extLst>
  </p:cSld>
  <p:clrMap bg1="lt1" tx1="dk1" bg2="lt2" tx2="dk2" accent1="accent1" accent2="accent2" accent3="accent3" accent4="accent4" accent5="accent5" accent6="accent6" hlink="hlink" folHlink="folHlink"/>
  <p:sldLayoutIdLst>
    <p:sldLayoutId id="2147483756" r:id="rId1"/>
    <p:sldLayoutId id="2147483758" r:id="rId2"/>
    <p:sldLayoutId id="2147483757" r:id="rId3"/>
    <p:sldLayoutId id="2147483759" r:id="rId4"/>
    <p:sldLayoutId id="2147483754" r:id="rId5"/>
    <p:sldLayoutId id="2147483725" r:id="rId6"/>
    <p:sldLayoutId id="2147483718" r:id="rId7"/>
    <p:sldLayoutId id="2147483749" r:id="rId8"/>
    <p:sldLayoutId id="2147483740" r:id="rId9"/>
    <p:sldLayoutId id="2147483737" r:id="rId10"/>
    <p:sldLayoutId id="2147483750" r:id="rId11"/>
    <p:sldLayoutId id="2147483738" r:id="rId12"/>
    <p:sldLayoutId id="2147483748" r:id="rId13"/>
    <p:sldLayoutId id="2147483778" r:id="rId14"/>
    <p:sldLayoutId id="2147483739" r:id="rId15"/>
    <p:sldLayoutId id="2147483747"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810787" rtl="0" eaLnBrk="1" latinLnBrk="0" hangingPunct="1">
        <a:spcBef>
          <a:spcPct val="0"/>
        </a:spcBef>
        <a:buNone/>
        <a:defRPr sz="7200" kern="1200" cap="all" spc="-120" baseline="0">
          <a:solidFill>
            <a:schemeClr val="tx2"/>
          </a:solidFill>
          <a:latin typeface="+mj-lt"/>
          <a:ea typeface="+mj-ea"/>
          <a:cs typeface="+mj-cs"/>
        </a:defRPr>
      </a:lvl1pPr>
    </p:titleStyle>
    <p:bodyStyle>
      <a:lvl1pPr marL="0" indent="0" algn="l" defTabSz="1810787" rtl="0" eaLnBrk="1" latinLnBrk="0" hangingPunct="1">
        <a:spcBef>
          <a:spcPct val="20000"/>
        </a:spcBef>
        <a:spcAft>
          <a:spcPts val="1200"/>
        </a:spcAft>
        <a:buFont typeface="Arial" pitchFamily="34" charset="0"/>
        <a:buNone/>
        <a:defRPr sz="4000" b="1" kern="1200">
          <a:solidFill>
            <a:schemeClr val="tx1"/>
          </a:solidFill>
          <a:latin typeface="+mn-lt"/>
          <a:ea typeface="+mn-ea"/>
          <a:cs typeface="+mn-cs"/>
        </a:defRPr>
      </a:lvl1pPr>
      <a:lvl2pPr marL="905384" indent="-362111" algn="l" defTabSz="1810787"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3471" indent="-452687" algn="l" defTabSz="1810787" rtl="0" eaLnBrk="1" latinLnBrk="0" hangingPunct="1">
        <a:spcBef>
          <a:spcPct val="20000"/>
        </a:spcBef>
        <a:buClr>
          <a:schemeClr val="tx2"/>
        </a:buClr>
        <a:buFont typeface="Arial" pitchFamily="34" charset="0"/>
        <a:buChar char="•"/>
        <a:defRPr sz="3700" kern="1200">
          <a:solidFill>
            <a:schemeClr val="tx1"/>
          </a:solidFill>
          <a:latin typeface="+mn-lt"/>
          <a:ea typeface="+mn-ea"/>
          <a:cs typeface="+mn-cs"/>
        </a:defRPr>
      </a:lvl3pPr>
      <a:lvl4pPr marL="3168849" indent="-452687" algn="l" defTabSz="1810787" rtl="0" eaLnBrk="1" latinLnBrk="0" hangingPunct="1">
        <a:spcBef>
          <a:spcPct val="20000"/>
        </a:spcBef>
        <a:buClr>
          <a:schemeClr val="tx2"/>
        </a:buClr>
        <a:buFont typeface="Arial" pitchFamily="34" charset="0"/>
        <a:buChar char="•"/>
        <a:defRPr sz="3700" kern="1200">
          <a:solidFill>
            <a:schemeClr val="tx1"/>
          </a:solidFill>
          <a:latin typeface="+mn-lt"/>
          <a:ea typeface="+mn-ea"/>
          <a:cs typeface="+mn-cs"/>
        </a:defRPr>
      </a:lvl4pPr>
      <a:lvl5pPr marL="4074244" indent="-452687" algn="l" defTabSz="1810787" rtl="0" eaLnBrk="1" latinLnBrk="0" hangingPunct="1">
        <a:spcBef>
          <a:spcPct val="20000"/>
        </a:spcBef>
        <a:buClr>
          <a:schemeClr val="tx2"/>
        </a:buClr>
        <a:buFont typeface="Arial" pitchFamily="34" charset="0"/>
        <a:buChar char="•"/>
        <a:defRPr sz="3700" kern="1200" baseline="0">
          <a:solidFill>
            <a:schemeClr val="tx1"/>
          </a:solidFill>
          <a:latin typeface="+mn-lt"/>
          <a:ea typeface="+mn-ea"/>
          <a:cs typeface="+mn-cs"/>
        </a:defRPr>
      </a:lvl5pPr>
      <a:lvl6pPr marL="4979630"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5012"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0406"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695790" indent="-452687" algn="l" defTabSz="1810787"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p:bodyStyle>
    <p:otherStyle>
      <a:defPPr>
        <a:defRPr lang="en-US"/>
      </a:defPPr>
      <a:lvl1pPr marL="0" algn="l" defTabSz="1810787" rtl="0" eaLnBrk="1" latinLnBrk="0" hangingPunct="1">
        <a:defRPr sz="3700" kern="1200">
          <a:solidFill>
            <a:schemeClr val="tx1"/>
          </a:solidFill>
          <a:latin typeface="+mn-lt"/>
          <a:ea typeface="+mn-ea"/>
          <a:cs typeface="+mn-cs"/>
        </a:defRPr>
      </a:lvl1pPr>
      <a:lvl2pPr marL="905384" algn="l" defTabSz="1810787" rtl="0" eaLnBrk="1" latinLnBrk="0" hangingPunct="1">
        <a:defRPr sz="3700" kern="1200">
          <a:solidFill>
            <a:schemeClr val="tx1"/>
          </a:solidFill>
          <a:latin typeface="+mn-lt"/>
          <a:ea typeface="+mn-ea"/>
          <a:cs typeface="+mn-cs"/>
        </a:defRPr>
      </a:lvl2pPr>
      <a:lvl3pPr marL="1810787" algn="l" defTabSz="1810787" rtl="0" eaLnBrk="1" latinLnBrk="0" hangingPunct="1">
        <a:defRPr sz="3700" kern="1200">
          <a:solidFill>
            <a:schemeClr val="tx1"/>
          </a:solidFill>
          <a:latin typeface="+mn-lt"/>
          <a:ea typeface="+mn-ea"/>
          <a:cs typeface="+mn-cs"/>
        </a:defRPr>
      </a:lvl3pPr>
      <a:lvl4pPr marL="2716160" algn="l" defTabSz="1810787" rtl="0" eaLnBrk="1" latinLnBrk="0" hangingPunct="1">
        <a:defRPr sz="3700" kern="1200">
          <a:solidFill>
            <a:schemeClr val="tx1"/>
          </a:solidFill>
          <a:latin typeface="+mn-lt"/>
          <a:ea typeface="+mn-ea"/>
          <a:cs typeface="+mn-cs"/>
        </a:defRPr>
      </a:lvl4pPr>
      <a:lvl5pPr marL="3621544" algn="l" defTabSz="1810787" rtl="0" eaLnBrk="1" latinLnBrk="0" hangingPunct="1">
        <a:defRPr sz="3700" kern="1200">
          <a:solidFill>
            <a:schemeClr val="tx1"/>
          </a:solidFill>
          <a:latin typeface="+mn-lt"/>
          <a:ea typeface="+mn-ea"/>
          <a:cs typeface="+mn-cs"/>
        </a:defRPr>
      </a:lvl5pPr>
      <a:lvl6pPr marL="4526941" algn="l" defTabSz="1810787" rtl="0" eaLnBrk="1" latinLnBrk="0" hangingPunct="1">
        <a:defRPr sz="3700" kern="1200">
          <a:solidFill>
            <a:schemeClr val="tx1"/>
          </a:solidFill>
          <a:latin typeface="+mn-lt"/>
          <a:ea typeface="+mn-ea"/>
          <a:cs typeface="+mn-cs"/>
        </a:defRPr>
      </a:lvl6pPr>
      <a:lvl7pPr marL="5432328" algn="l" defTabSz="1810787" rtl="0" eaLnBrk="1" latinLnBrk="0" hangingPunct="1">
        <a:defRPr sz="3700" kern="1200">
          <a:solidFill>
            <a:schemeClr val="tx1"/>
          </a:solidFill>
          <a:latin typeface="+mn-lt"/>
          <a:ea typeface="+mn-ea"/>
          <a:cs typeface="+mn-cs"/>
        </a:defRPr>
      </a:lvl7pPr>
      <a:lvl8pPr marL="6337704" algn="l" defTabSz="1810787" rtl="0" eaLnBrk="1" latinLnBrk="0" hangingPunct="1">
        <a:defRPr sz="3700" kern="1200">
          <a:solidFill>
            <a:schemeClr val="tx1"/>
          </a:solidFill>
          <a:latin typeface="+mn-lt"/>
          <a:ea typeface="+mn-ea"/>
          <a:cs typeface="+mn-cs"/>
        </a:defRPr>
      </a:lvl8pPr>
      <a:lvl9pPr marL="7243103" algn="l" defTabSz="1810787" rtl="0" eaLnBrk="1" latinLnBrk="0" hangingPunct="1">
        <a:defRPr sz="3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p:nvPr/>
        </p:nvSpPr>
        <p:spPr>
          <a:xfrm>
            <a:off x="9501878" y="5041808"/>
            <a:ext cx="11511896" cy="1659689"/>
          </a:xfrm>
          <a:prstGeom prst="rect">
            <a:avLst/>
          </a:prstGeom>
        </p:spPr>
        <p:txBody>
          <a:bodyPr wrap="square" lIns="0" tIns="120779" rIns="0" bIns="120779">
            <a:spAutoFit/>
          </a:bodyPr>
          <a:lstStyle/>
          <a:p>
            <a:r>
              <a:rPr lang="en-US" sz="9200" b="1" dirty="0">
                <a:solidFill>
                  <a:srgbClr val="CC0000"/>
                </a:solidFill>
                <a:latin typeface="Aleo" panose="020F0502020204030203" pitchFamily="34" charset="0"/>
                <a:ea typeface="Aleo Regular" charset="0"/>
                <a:cs typeface="Aleo Regular" charset="0"/>
                <a:sym typeface="Aleo Regular" charset="0"/>
              </a:rPr>
              <a:t>HTML Training </a:t>
            </a:r>
            <a:endParaRPr lang="en-US" sz="11500" dirty="0">
              <a:solidFill>
                <a:schemeClr val="tx2"/>
              </a:solidFill>
              <a:latin typeface="Oswald" panose="02000503000000000000" pitchFamily="2" charset="0"/>
              <a:ea typeface="Roboto Condensed" panose="02000000000000000000" pitchFamily="2" charset="0"/>
              <a:cs typeface="Open Sans" panose="020B0606030504020204" pitchFamily="34" charset="0"/>
            </a:endParaRPr>
          </a:p>
        </p:txBody>
      </p:sp>
      <p:sp>
        <p:nvSpPr>
          <p:cNvPr id="11" name="10 Rectángulo redondeado"/>
          <p:cNvSpPr/>
          <p:nvPr/>
        </p:nvSpPr>
        <p:spPr bwMode="auto">
          <a:xfrm>
            <a:off x="9512566" y="6903799"/>
            <a:ext cx="4660447" cy="173215"/>
          </a:xfrm>
          <a:prstGeom prst="roundRect">
            <a:avLst>
              <a:gd name="adj" fmla="val 50000"/>
            </a:avLst>
          </a:prstGeom>
          <a:solidFill>
            <a:schemeClr val="accent1"/>
          </a:solidFill>
          <a:ln>
            <a:noFill/>
          </a:ln>
          <a:effectLst/>
        </p:spPr>
        <p:txBody>
          <a:bodyPr rot="0" spcFirstLastPara="0" vertOverflow="overflow" horzOverflow="overflow" vert="horz" wrap="square" lIns="539648" tIns="323792" rIns="539648" bIns="359767" numCol="1" spcCol="0" rtlCol="0" fromWordArt="0" anchor="t" anchorCtr="0" forceAA="0" compatLnSpc="1">
            <a:prstTxWarp prst="textNoShape">
              <a:avLst/>
            </a:prstTxWarp>
            <a:noAutofit/>
          </a:bodyPr>
          <a:lstStyle/>
          <a:p>
            <a:pPr algn="ctr"/>
            <a:endParaRPr lang="es-SV" sz="2700" kern="1000">
              <a:solidFill>
                <a:schemeClr val="bg1"/>
              </a:solidFill>
              <a:latin typeface="Open Sans Condensed" panose="020B0604020202020204" charset="0"/>
              <a:ea typeface="Open Sans Condensed" panose="020B0604020202020204" charset="0"/>
              <a:cs typeface="Open Sans Condensed" panose="020B0604020202020204" charset="0"/>
            </a:endParaRPr>
          </a:p>
        </p:txBody>
      </p:sp>
      <p:grpSp>
        <p:nvGrpSpPr>
          <p:cNvPr id="24" name="23 Grupo"/>
          <p:cNvGrpSpPr/>
          <p:nvPr/>
        </p:nvGrpSpPr>
        <p:grpSpPr>
          <a:xfrm>
            <a:off x="3956499" y="10639214"/>
            <a:ext cx="4496916" cy="3078377"/>
            <a:chOff x="3956499" y="10639214"/>
            <a:chExt cx="4496916" cy="3078377"/>
          </a:xfrm>
        </p:grpSpPr>
        <p:cxnSp>
          <p:nvCxnSpPr>
            <p:cNvPr id="13" name="12 Conector recto"/>
            <p:cNvCxnSpPr/>
            <p:nvPr/>
          </p:nvCxnSpPr>
          <p:spPr>
            <a:xfrm flipV="1">
              <a:off x="5255915" y="11404299"/>
              <a:ext cx="203440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flipV="1">
              <a:off x="5554366" y="10639214"/>
              <a:ext cx="2899049" cy="307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flipV="1">
              <a:off x="3956499" y="10734160"/>
              <a:ext cx="2809634" cy="2983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flipV="1">
              <a:off x="4194049" y="12237272"/>
              <a:ext cx="730122" cy="7752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24 Grupo"/>
          <p:cNvGrpSpPr/>
          <p:nvPr/>
        </p:nvGrpSpPr>
        <p:grpSpPr>
          <a:xfrm>
            <a:off x="13452934" y="628715"/>
            <a:ext cx="4098480" cy="3078375"/>
            <a:chOff x="4354935" y="10639214"/>
            <a:chExt cx="4098480" cy="3078375"/>
          </a:xfrm>
        </p:grpSpPr>
        <p:cxnSp>
          <p:nvCxnSpPr>
            <p:cNvPr id="26" name="25 Conector recto"/>
            <p:cNvCxnSpPr/>
            <p:nvPr/>
          </p:nvCxnSpPr>
          <p:spPr>
            <a:xfrm flipV="1">
              <a:off x="5675997" y="10934215"/>
              <a:ext cx="203440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flipV="1">
              <a:off x="5554366" y="10639214"/>
              <a:ext cx="2899049" cy="307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flipV="1">
              <a:off x="4354935" y="10734161"/>
              <a:ext cx="2411198" cy="2560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flipV="1">
              <a:off x="4924171" y="11403116"/>
              <a:ext cx="730122" cy="775285"/>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0371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1+#ppt_w/2"/>
                                          </p:val>
                                        </p:tav>
                                        <p:tav tm="100000">
                                          <p:val>
                                            <p:strVal val="#ppt_x"/>
                                          </p:val>
                                        </p:tav>
                                      </p:tavLst>
                                    </p:anim>
                                    <p:anim calcmode="lin" valueType="num">
                                      <p:cBhvr additive="base">
                                        <p:cTn id="12" dur="750" fill="hold"/>
                                        <p:tgtEl>
                                          <p:spTgt spid="11"/>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6000" b="0" i="0" dirty="0">
                <a:solidFill>
                  <a:srgbClr val="000000"/>
                </a:solidFill>
                <a:effectLst/>
                <a:latin typeface="system-ui"/>
              </a:rPr>
              <a:t>HTML Table Attributes</a:t>
            </a:r>
          </a:p>
        </p:txBody>
      </p:sp>
      <p:sp>
        <p:nvSpPr>
          <p:cNvPr id="3" name="Text Placeholder 2"/>
          <p:cNvSpPr>
            <a:spLocks noGrp="1"/>
          </p:cNvSpPr>
          <p:nvPr>
            <p:ph type="body" sz="quarter" idx="15"/>
          </p:nvPr>
        </p:nvSpPr>
        <p:spPr>
          <a:xfrm>
            <a:off x="714589" y="2400669"/>
            <a:ext cx="21334300" cy="9948735"/>
          </a:xfrm>
        </p:spPr>
        <p:txBody>
          <a:bodyPr/>
          <a:lstStyle/>
          <a:p>
            <a:pPr marL="571500" indent="-571500">
              <a:buFont typeface="Arial" panose="020B0604020202020204" pitchFamily="34" charset="0"/>
              <a:buChar char="•"/>
            </a:pPr>
            <a:r>
              <a:rPr lang="en-US" sz="3600" dirty="0">
                <a:solidFill>
                  <a:schemeClr val="tx1"/>
                </a:solidFill>
              </a:rPr>
              <a:t>HTML table border Attribute:</a:t>
            </a:r>
            <a:br>
              <a:rPr lang="en-US" sz="3600" dirty="0">
                <a:solidFill>
                  <a:schemeClr val="tx1"/>
                </a:solidFill>
              </a:rPr>
            </a:br>
            <a:r>
              <a:rPr lang="en-US" sz="3600" dirty="0">
                <a:solidFill>
                  <a:schemeClr val="tx1"/>
                </a:solidFill>
              </a:rPr>
              <a:t>HTML table border attribute is used to specify borders in a table. </a:t>
            </a:r>
            <a:br>
              <a:rPr lang="en-US" sz="3600" dirty="0">
                <a:solidFill>
                  <a:schemeClr val="tx1"/>
                </a:solidFill>
              </a:rPr>
            </a:br>
            <a:r>
              <a:rPr lang="en-US" sz="3200" b="0" i="0" dirty="0">
                <a:solidFill>
                  <a:schemeClr val="tx1"/>
                </a:solidFill>
                <a:effectLst/>
                <a:latin typeface="system-ui"/>
              </a:rPr>
              <a:t>The table border attribute has two values 0 and 1. 0 means no border and 1 means visible borders. You can also increase the values to 2, 3, 4, etc. it will increase the width of the border.</a:t>
            </a:r>
            <a:br>
              <a:rPr lang="en-US" sz="3200" b="0" i="0" dirty="0">
                <a:solidFill>
                  <a:schemeClr val="tx1"/>
                </a:solidFill>
                <a:effectLst/>
                <a:latin typeface="system-ui"/>
              </a:rPr>
            </a:br>
            <a:r>
              <a:rPr lang="en-US" sz="3200" b="0" i="0" dirty="0">
                <a:solidFill>
                  <a:schemeClr val="tx1"/>
                </a:solidFill>
                <a:effectLst/>
                <a:latin typeface="system-ui"/>
              </a:rPr>
              <a:t>There are two ways to specify border for HTML tables:</a:t>
            </a:r>
          </a:p>
          <a:p>
            <a:pPr marL="2834971" lvl="2" indent="-571500"/>
            <a:r>
              <a:rPr lang="en-US" sz="3200" dirty="0">
                <a:latin typeface="system-ui"/>
              </a:rPr>
              <a:t>By border attribute of table in HTML.</a:t>
            </a:r>
          </a:p>
          <a:p>
            <a:pPr marL="2834971" lvl="2" indent="-571500"/>
            <a:r>
              <a:rPr lang="en-US" sz="3200" b="0" i="0" dirty="0">
                <a:effectLst/>
                <a:latin typeface="system-ui"/>
              </a:rPr>
              <a:t>By CSS borders property.</a:t>
            </a:r>
            <a:endParaRPr lang="en-US" sz="3600" dirty="0"/>
          </a:p>
          <a:p>
            <a:pPr marL="571500" indent="-571500">
              <a:buFont typeface="Arial" panose="020B0604020202020204" pitchFamily="34" charset="0"/>
              <a:buChar char="•"/>
            </a:pPr>
            <a:r>
              <a:rPr lang="en-US" sz="3600" dirty="0" err="1">
                <a:solidFill>
                  <a:schemeClr val="tx1"/>
                </a:solidFill>
              </a:rPr>
              <a:t>HTMl</a:t>
            </a:r>
            <a:r>
              <a:rPr lang="en-US" sz="3600" dirty="0">
                <a:solidFill>
                  <a:schemeClr val="tx1"/>
                </a:solidFill>
              </a:rPr>
              <a:t> Table border using CSS:</a:t>
            </a:r>
            <a:br>
              <a:rPr lang="en-US" sz="3600" dirty="0">
                <a:solidFill>
                  <a:schemeClr val="tx1"/>
                </a:solidFill>
              </a:rPr>
            </a:br>
            <a:r>
              <a:rPr lang="en-US" sz="3600" dirty="0">
                <a:solidFill>
                  <a:schemeClr val="tx1"/>
                </a:solidFill>
              </a:rPr>
              <a:t>You can use CSS stylesheet to make table borders more attractive. Try changing border colors in the try-it editor.</a:t>
            </a:r>
          </a:p>
          <a:p>
            <a:pPr marL="571500" indent="-571500">
              <a:buFont typeface="Arial" panose="020B0604020202020204" pitchFamily="34" charset="0"/>
              <a:buChar char="•"/>
            </a:pPr>
            <a:r>
              <a:rPr lang="en-US" sz="3200" b="0" i="0" dirty="0">
                <a:solidFill>
                  <a:srgbClr val="0000CD"/>
                </a:solidFill>
                <a:effectLst/>
                <a:latin typeface="system-ui"/>
              </a:rPr>
              <a:t>&lt;</a:t>
            </a:r>
            <a:r>
              <a:rPr lang="en-US" sz="3200" b="0" i="0" dirty="0">
                <a:solidFill>
                  <a:srgbClr val="A52A2A"/>
                </a:solidFill>
                <a:effectLst/>
                <a:latin typeface="system-ui"/>
              </a:rPr>
              <a:t>style</a:t>
            </a:r>
            <a:r>
              <a:rPr lang="en-US" sz="3200" b="0" i="0" dirty="0">
                <a:solidFill>
                  <a:srgbClr val="0000CD"/>
                </a:solidFill>
                <a:effectLst/>
                <a:latin typeface="system-ui"/>
              </a:rPr>
              <a:t>&gt;</a:t>
            </a:r>
            <a:br>
              <a:rPr lang="en-US" sz="3200" b="0" i="0" dirty="0">
                <a:solidFill>
                  <a:srgbClr val="A52A2A"/>
                </a:solidFill>
                <a:effectLst/>
                <a:latin typeface="system-ui"/>
              </a:rPr>
            </a:br>
            <a:r>
              <a:rPr lang="en-US" sz="3200" b="0" i="0" dirty="0">
                <a:solidFill>
                  <a:srgbClr val="A52A2A"/>
                </a:solidFill>
                <a:effectLst/>
                <a:latin typeface="system-ui"/>
              </a:rPr>
              <a:t>table, </a:t>
            </a:r>
            <a:r>
              <a:rPr lang="en-US" sz="3200" b="0" i="0" dirty="0" err="1">
                <a:solidFill>
                  <a:srgbClr val="A52A2A"/>
                </a:solidFill>
                <a:effectLst/>
                <a:latin typeface="system-ui"/>
              </a:rPr>
              <a:t>th</a:t>
            </a:r>
            <a:r>
              <a:rPr lang="en-US" sz="3200" b="0" i="0" dirty="0">
                <a:solidFill>
                  <a:srgbClr val="A52A2A"/>
                </a:solidFill>
                <a:effectLst/>
                <a:latin typeface="system-ui"/>
              </a:rPr>
              <a:t>, td </a:t>
            </a:r>
            <a:r>
              <a:rPr lang="en-US" sz="3200" b="0" i="0" dirty="0">
                <a:solidFill>
                  <a:srgbClr val="000000"/>
                </a:solidFill>
                <a:effectLst/>
                <a:latin typeface="system-ui"/>
              </a:rPr>
              <a:t>{</a:t>
            </a:r>
            <a:br>
              <a:rPr lang="en-US" sz="3200" b="0" i="0" dirty="0">
                <a:solidFill>
                  <a:srgbClr val="FF0000"/>
                </a:solidFill>
                <a:effectLst/>
                <a:latin typeface="system-ui"/>
              </a:rPr>
            </a:br>
            <a:r>
              <a:rPr lang="en-US" sz="3200" b="0" i="0" dirty="0">
                <a:solidFill>
                  <a:srgbClr val="FF0000"/>
                </a:solidFill>
                <a:effectLst/>
                <a:latin typeface="system-ui"/>
              </a:rPr>
              <a:t>border</a:t>
            </a:r>
            <a:r>
              <a:rPr lang="en-US" sz="3200" b="0" i="0" dirty="0">
                <a:solidFill>
                  <a:srgbClr val="000000"/>
                </a:solidFill>
                <a:effectLst/>
                <a:latin typeface="system-ui"/>
              </a:rPr>
              <a:t>:</a:t>
            </a:r>
            <a:r>
              <a:rPr lang="en-US" sz="3200" b="0" i="0" dirty="0">
                <a:solidFill>
                  <a:srgbClr val="0000CD"/>
                </a:solidFill>
                <a:effectLst/>
                <a:latin typeface="system-ui"/>
              </a:rPr>
              <a:t> 1px solid black</a:t>
            </a:r>
            <a:r>
              <a:rPr lang="en-US" sz="3200" b="0" i="0" dirty="0">
                <a:solidFill>
                  <a:srgbClr val="000000"/>
                </a:solidFill>
                <a:effectLst/>
                <a:latin typeface="system-ui"/>
              </a:rPr>
              <a:t>;</a:t>
            </a:r>
            <a:br>
              <a:rPr lang="en-US" sz="3200" b="0" i="0" dirty="0">
                <a:solidFill>
                  <a:srgbClr val="FF0000"/>
                </a:solidFill>
                <a:effectLst/>
                <a:latin typeface="system-ui"/>
              </a:rPr>
            </a:br>
            <a:r>
              <a:rPr lang="en-US" sz="3200" b="0" i="0" dirty="0">
                <a:solidFill>
                  <a:srgbClr val="FF0000"/>
                </a:solidFill>
                <a:effectLst/>
                <a:latin typeface="system-ui"/>
              </a:rPr>
              <a:t>text-align</a:t>
            </a:r>
            <a:r>
              <a:rPr lang="en-US" sz="3200" b="0" i="0" dirty="0">
                <a:solidFill>
                  <a:srgbClr val="000000"/>
                </a:solidFill>
                <a:effectLst/>
                <a:latin typeface="system-ui"/>
              </a:rPr>
              <a:t>:</a:t>
            </a:r>
            <a:r>
              <a:rPr lang="en-US" sz="3200" b="0" i="0" dirty="0">
                <a:solidFill>
                  <a:srgbClr val="0000CD"/>
                </a:solidFill>
                <a:effectLst/>
                <a:latin typeface="system-ui"/>
              </a:rPr>
              <a:t> center</a:t>
            </a:r>
            <a:r>
              <a:rPr lang="en-US" sz="3200" b="0" i="0" dirty="0">
                <a:solidFill>
                  <a:srgbClr val="000000"/>
                </a:solidFill>
                <a:effectLst/>
                <a:latin typeface="system-ui"/>
              </a:rPr>
              <a:t>;</a:t>
            </a:r>
            <a:br>
              <a:rPr lang="en-US" sz="3200" b="0" i="0" dirty="0">
                <a:solidFill>
                  <a:srgbClr val="FF0000"/>
                </a:solidFill>
                <a:effectLst/>
                <a:latin typeface="system-ui"/>
              </a:rPr>
            </a:br>
            <a:r>
              <a:rPr lang="en-US" sz="3200" b="0" i="0" dirty="0">
                <a:solidFill>
                  <a:srgbClr val="000000"/>
                </a:solidFill>
                <a:effectLst/>
                <a:latin typeface="system-ui"/>
              </a:rPr>
              <a:t>}</a:t>
            </a:r>
            <a:br>
              <a:rPr lang="en-US" sz="3200" b="0" i="0" dirty="0">
                <a:solidFill>
                  <a:srgbClr val="A52A2A"/>
                </a:solidFill>
                <a:effectLst/>
                <a:latin typeface="system-ui"/>
              </a:rPr>
            </a:br>
            <a:r>
              <a:rPr lang="en-US" sz="3200" b="0" i="0" dirty="0">
                <a:solidFill>
                  <a:srgbClr val="0000CD"/>
                </a:solidFill>
                <a:effectLst/>
                <a:latin typeface="system-ui"/>
              </a:rPr>
              <a:t>&lt;</a:t>
            </a:r>
            <a:r>
              <a:rPr lang="en-US" sz="3200" b="0" i="0" dirty="0">
                <a:solidFill>
                  <a:srgbClr val="A52A2A"/>
                </a:solidFill>
                <a:effectLst/>
                <a:latin typeface="system-ui"/>
              </a:rPr>
              <a:t>/style</a:t>
            </a:r>
            <a:r>
              <a:rPr lang="en-US" sz="3200" b="0" i="0" dirty="0">
                <a:solidFill>
                  <a:srgbClr val="0000CD"/>
                </a:solidFill>
                <a:effectLst/>
                <a:latin typeface="system-ui"/>
              </a:rPr>
              <a:t>&gt;</a:t>
            </a:r>
            <a:endParaRPr lang="en-US" sz="3600" b="1" dirty="0"/>
          </a:p>
        </p:txBody>
      </p:sp>
    </p:spTree>
    <p:extLst>
      <p:ext uri="{BB962C8B-B14F-4D97-AF65-F5344CB8AC3E}">
        <p14:creationId xmlns:p14="http://schemas.microsoft.com/office/powerpoint/2010/main" val="871365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6000" b="0" i="0" dirty="0">
                <a:solidFill>
                  <a:srgbClr val="000000"/>
                </a:solidFill>
                <a:effectLst/>
                <a:latin typeface="system-ui"/>
              </a:rPr>
              <a:t>HTML Table Attributes</a:t>
            </a:r>
          </a:p>
        </p:txBody>
      </p:sp>
      <p:sp>
        <p:nvSpPr>
          <p:cNvPr id="3" name="Text Placeholder 2"/>
          <p:cNvSpPr>
            <a:spLocks noGrp="1"/>
          </p:cNvSpPr>
          <p:nvPr>
            <p:ph type="body" sz="quarter" idx="15"/>
          </p:nvPr>
        </p:nvSpPr>
        <p:spPr>
          <a:xfrm>
            <a:off x="714589" y="2400669"/>
            <a:ext cx="21334300" cy="9948735"/>
          </a:xfrm>
        </p:spPr>
        <p:txBody>
          <a:bodyPr/>
          <a:lstStyle/>
          <a:p>
            <a:pPr marL="571500" indent="-571500">
              <a:buFont typeface="Arial" panose="020B0604020202020204" pitchFamily="34" charset="0"/>
              <a:buChar char="•"/>
            </a:pPr>
            <a:r>
              <a:rPr lang="en-US" sz="3600" dirty="0">
                <a:solidFill>
                  <a:schemeClr val="tx1"/>
                </a:solidFill>
              </a:rPr>
              <a:t>HTML Table Cellpadding and </a:t>
            </a:r>
            <a:r>
              <a:rPr lang="en-US" sz="3600" dirty="0" err="1">
                <a:solidFill>
                  <a:schemeClr val="tx1"/>
                </a:solidFill>
              </a:rPr>
              <a:t>Cellspacing</a:t>
            </a:r>
            <a:r>
              <a:rPr lang="en-US" sz="3600" dirty="0">
                <a:solidFill>
                  <a:schemeClr val="tx1"/>
                </a:solidFill>
              </a:rPr>
              <a:t> attributes:</a:t>
            </a:r>
            <a:br>
              <a:rPr lang="en-US" sz="3600" dirty="0">
                <a:solidFill>
                  <a:schemeClr val="tx1"/>
                </a:solidFill>
              </a:rPr>
            </a:br>
            <a:r>
              <a:rPr lang="en-US" sz="3200" b="0" i="0" dirty="0">
                <a:solidFill>
                  <a:srgbClr val="000000"/>
                </a:solidFill>
                <a:effectLst/>
                <a:latin typeface="system-ui"/>
              </a:rPr>
              <a:t>HTML table "cellpadding" and "</a:t>
            </a:r>
            <a:r>
              <a:rPr lang="en-US" sz="3200" b="0" i="0" dirty="0" err="1">
                <a:solidFill>
                  <a:srgbClr val="000000"/>
                </a:solidFill>
                <a:effectLst/>
                <a:latin typeface="system-ui"/>
              </a:rPr>
              <a:t>Cellspacing</a:t>
            </a:r>
            <a:r>
              <a:rPr lang="en-US" sz="3200" b="0" i="0" dirty="0">
                <a:solidFill>
                  <a:srgbClr val="000000"/>
                </a:solidFill>
                <a:effectLst/>
                <a:latin typeface="system-ui"/>
              </a:rPr>
              <a:t>" attributes are used to adjust the padding and margins in within table cells.</a:t>
            </a:r>
            <a:br>
              <a:rPr lang="en-US" sz="3200" b="0" i="0" dirty="0">
                <a:solidFill>
                  <a:srgbClr val="000000"/>
                </a:solidFill>
                <a:effectLst/>
                <a:latin typeface="system-ui"/>
              </a:rPr>
            </a:br>
            <a:br>
              <a:rPr lang="en-US" sz="3200" b="0" i="0" dirty="0">
                <a:solidFill>
                  <a:srgbClr val="000000"/>
                </a:solidFill>
                <a:effectLst/>
                <a:latin typeface="system-ui"/>
              </a:rPr>
            </a:br>
            <a:r>
              <a:rPr lang="en-US" sz="3200" b="0" i="0" dirty="0">
                <a:solidFill>
                  <a:srgbClr val="000000"/>
                </a:solidFill>
                <a:effectLst/>
                <a:latin typeface="system-ui"/>
              </a:rPr>
              <a:t>The Cellpadding attribute is used to specify the space between the content of the cell and its borders. It provides padding to the content in the cell.</a:t>
            </a:r>
            <a:br>
              <a:rPr lang="en-US" sz="3200" b="0" i="0" dirty="0">
                <a:solidFill>
                  <a:srgbClr val="000000"/>
                </a:solidFill>
                <a:effectLst/>
                <a:latin typeface="system-ui"/>
              </a:rPr>
            </a:br>
            <a:br>
              <a:rPr lang="en-US" sz="3200" b="0" i="0" dirty="0">
                <a:solidFill>
                  <a:srgbClr val="000000"/>
                </a:solidFill>
                <a:effectLst/>
                <a:latin typeface="system-ui"/>
              </a:rPr>
            </a:br>
            <a:r>
              <a:rPr lang="en-US" sz="3200" b="0" i="0" dirty="0">
                <a:solidFill>
                  <a:srgbClr val="000000"/>
                </a:solidFill>
                <a:effectLst/>
                <a:latin typeface="system-ui"/>
              </a:rPr>
              <a:t>The </a:t>
            </a:r>
            <a:r>
              <a:rPr lang="en-US" sz="3200" b="0" i="0" dirty="0" err="1">
                <a:solidFill>
                  <a:srgbClr val="000000"/>
                </a:solidFill>
                <a:effectLst/>
                <a:latin typeface="system-ui"/>
              </a:rPr>
              <a:t>Cellspacing</a:t>
            </a:r>
            <a:r>
              <a:rPr lang="en-US" sz="3200" b="0" i="0" dirty="0">
                <a:solidFill>
                  <a:srgbClr val="000000"/>
                </a:solidFill>
                <a:effectLst/>
                <a:latin typeface="system-ui"/>
              </a:rPr>
              <a:t> attribute is used to specify the space between the cells of the table. Its value can be in pixels or in percentages. It is applied to all the sides of the cells.</a:t>
            </a:r>
            <a:br>
              <a:rPr lang="en-US" sz="3200" b="0" i="0" dirty="0">
                <a:solidFill>
                  <a:srgbClr val="000000"/>
                </a:solidFill>
                <a:effectLst/>
                <a:latin typeface="system-ui"/>
              </a:rPr>
            </a:br>
            <a:endParaRPr lang="en-US" sz="3200" b="0" i="0" dirty="0">
              <a:solidFill>
                <a:srgbClr val="000000"/>
              </a:solidFill>
              <a:effectLst/>
              <a:latin typeface="system-ui"/>
            </a:endParaRPr>
          </a:p>
        </p:txBody>
      </p:sp>
      <p:sp>
        <p:nvSpPr>
          <p:cNvPr id="13" name="Rectangle 10">
            <a:extLst>
              <a:ext uri="{FF2B5EF4-FFF2-40B4-BE49-F238E27FC236}">
                <a16:creationId xmlns:a16="http://schemas.microsoft.com/office/drawing/2014/main" id="{E68740F7-D681-43B7-9FA3-40E492D3F287}"/>
              </a:ext>
            </a:extLst>
          </p:cNvPr>
          <p:cNvSpPr>
            <a:spLocks noChangeArrowheads="1"/>
          </p:cNvSpPr>
          <p:nvPr/>
        </p:nvSpPr>
        <p:spPr bwMode="auto">
          <a:xfrm rot="10800000" flipV="1">
            <a:off x="2066669" y="9771635"/>
            <a:ext cx="16381820" cy="954107"/>
          </a:xfrm>
          <a:prstGeom prst="rect">
            <a:avLst/>
          </a:prstGeom>
          <a:solidFill>
            <a:srgbClr val="F4F2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CD"/>
                </a:solidFill>
                <a:effectLst/>
                <a:latin typeface="system-ui"/>
              </a:rPr>
              <a:t>&lt;</a:t>
            </a:r>
            <a:r>
              <a:rPr kumimoji="0" lang="en-US" altLang="en-US" sz="2800" b="0" i="0" u="none" strike="noStrike" cap="none" normalizeH="0" baseline="0" dirty="0">
                <a:ln>
                  <a:noFill/>
                </a:ln>
                <a:solidFill>
                  <a:srgbClr val="A52A2A"/>
                </a:solidFill>
                <a:effectLst/>
                <a:latin typeface="system-ui"/>
              </a:rPr>
              <a:t>table</a:t>
            </a:r>
            <a:r>
              <a:rPr kumimoji="0" lang="en-US" altLang="en-US" sz="2800" b="0" i="0" u="none" strike="noStrike" cap="none" normalizeH="0" baseline="0" dirty="0">
                <a:ln>
                  <a:noFill/>
                </a:ln>
                <a:solidFill>
                  <a:srgbClr val="FF0000"/>
                </a:solidFill>
                <a:effectLst/>
                <a:latin typeface="system-ui"/>
              </a:rPr>
              <a:t> border</a:t>
            </a:r>
            <a:r>
              <a:rPr kumimoji="0" lang="en-US" altLang="en-US" sz="2800" b="0" i="0" u="none" strike="noStrike" cap="none" normalizeH="0" baseline="0" dirty="0">
                <a:ln>
                  <a:noFill/>
                </a:ln>
                <a:solidFill>
                  <a:srgbClr val="0000CD"/>
                </a:solidFill>
                <a:effectLst/>
                <a:latin typeface="system-ui"/>
              </a:rPr>
              <a:t>="1"</a:t>
            </a:r>
            <a:r>
              <a:rPr kumimoji="0" lang="en-US" altLang="en-US" sz="2800" b="0" i="0" u="none" strike="noStrike" cap="none" normalizeH="0" baseline="0" dirty="0">
                <a:ln>
                  <a:noFill/>
                </a:ln>
                <a:solidFill>
                  <a:srgbClr val="FF0000"/>
                </a:solidFill>
                <a:effectLst/>
                <a:latin typeface="system-ui"/>
              </a:rPr>
              <a:t> </a:t>
            </a:r>
            <a:r>
              <a:rPr kumimoji="0" lang="en-US" altLang="en-US" sz="2800" b="0" i="0" u="none" strike="noStrike" cap="none" normalizeH="0" baseline="0" dirty="0">
                <a:ln>
                  <a:noFill/>
                </a:ln>
                <a:solidFill>
                  <a:srgbClr val="FF0000"/>
                </a:solidFill>
                <a:effectLst/>
                <a:latin typeface="Menlo"/>
              </a:rPr>
              <a:t>cellpadding</a:t>
            </a:r>
            <a:r>
              <a:rPr kumimoji="0" lang="en-US" altLang="en-US" sz="2800" b="0" i="0" u="none" strike="noStrike" cap="none" normalizeH="0" baseline="0" dirty="0">
                <a:ln>
                  <a:noFill/>
                </a:ln>
                <a:solidFill>
                  <a:srgbClr val="0000CD"/>
                </a:solidFill>
                <a:effectLst/>
                <a:latin typeface="Menlo"/>
              </a:rPr>
              <a:t>="5"</a:t>
            </a:r>
            <a:r>
              <a:rPr kumimoji="0" lang="en-US" altLang="en-US" sz="2800" b="0" i="0" u="none" strike="noStrike" cap="none" normalizeH="0" baseline="0" dirty="0">
                <a:ln>
                  <a:noFill/>
                </a:ln>
                <a:solidFill>
                  <a:srgbClr val="FF0000"/>
                </a:solidFill>
                <a:effectLst/>
                <a:latin typeface="Menlo"/>
              </a:rPr>
              <a:t> </a:t>
            </a:r>
            <a:r>
              <a:rPr kumimoji="0" lang="en-US" altLang="en-US" sz="2800" b="0" i="0" u="none" strike="noStrike" cap="none" normalizeH="0" baseline="0" dirty="0" err="1">
                <a:ln>
                  <a:noFill/>
                </a:ln>
                <a:solidFill>
                  <a:srgbClr val="FF0000"/>
                </a:solidFill>
                <a:effectLst/>
                <a:latin typeface="Menlo"/>
              </a:rPr>
              <a:t>cellspacing</a:t>
            </a:r>
            <a:r>
              <a:rPr kumimoji="0" lang="en-US" altLang="en-US" sz="2800" b="0" i="0" u="none" strike="noStrike" cap="none" normalizeH="0" baseline="0" dirty="0">
                <a:ln>
                  <a:noFill/>
                </a:ln>
                <a:solidFill>
                  <a:srgbClr val="0000CD"/>
                </a:solidFill>
                <a:effectLst/>
                <a:latin typeface="Menlo"/>
              </a:rPr>
              <a:t>="5"</a:t>
            </a:r>
            <a:r>
              <a:rPr kumimoji="0" lang="en-US" altLang="en-US" sz="2800" b="0" i="0" u="none" strike="noStrike" cap="none" normalizeH="0" baseline="0" dirty="0">
                <a:ln>
                  <a:noFill/>
                </a:ln>
                <a:solidFill>
                  <a:srgbClr val="FF0000"/>
                </a:solidFill>
                <a:effectLst/>
                <a:latin typeface="system-ui"/>
              </a:rPr>
              <a:t> style</a:t>
            </a:r>
            <a:r>
              <a:rPr kumimoji="0" lang="en-US" altLang="en-US" sz="2800" b="0" i="0" u="none" strike="noStrike" cap="none" normalizeH="0" baseline="0" dirty="0">
                <a:ln>
                  <a:noFill/>
                </a:ln>
                <a:solidFill>
                  <a:srgbClr val="0000CD"/>
                </a:solidFill>
                <a:effectLst/>
                <a:latin typeface="system-ui"/>
              </a:rPr>
              <a:t>="width:100%"&gt;</a:t>
            </a:r>
            <a:br>
              <a:rPr kumimoji="0" lang="en-US" altLang="en-US" sz="2800" b="0" i="0" u="none" strike="noStrike" cap="none" normalizeH="0" baseline="0" dirty="0">
                <a:ln>
                  <a:noFill/>
                </a:ln>
                <a:solidFill>
                  <a:schemeClr val="tx1"/>
                </a:solidFill>
                <a:effectLst/>
              </a:rPr>
            </a:b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9233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6000" b="0" i="0" dirty="0">
                <a:solidFill>
                  <a:srgbClr val="000000"/>
                </a:solidFill>
                <a:effectLst/>
                <a:latin typeface="system-ui"/>
              </a:rPr>
              <a:t>HTML Table Attributes</a:t>
            </a:r>
          </a:p>
        </p:txBody>
      </p:sp>
      <p:sp>
        <p:nvSpPr>
          <p:cNvPr id="3" name="Text Placeholder 2"/>
          <p:cNvSpPr>
            <a:spLocks noGrp="1"/>
          </p:cNvSpPr>
          <p:nvPr>
            <p:ph type="body" sz="quarter" idx="15"/>
          </p:nvPr>
        </p:nvSpPr>
        <p:spPr>
          <a:xfrm>
            <a:off x="714589" y="2400669"/>
            <a:ext cx="21334300" cy="9948735"/>
          </a:xfrm>
        </p:spPr>
        <p:txBody>
          <a:bodyPr/>
          <a:lstStyle/>
          <a:p>
            <a:pPr marL="571500" indent="-571500">
              <a:buFont typeface="Arial" panose="020B0604020202020204" pitchFamily="34" charset="0"/>
              <a:buChar char="•"/>
            </a:pPr>
            <a:r>
              <a:rPr lang="en-US" sz="3600" dirty="0"/>
              <a:t>HTML Table </a:t>
            </a:r>
            <a:r>
              <a:rPr lang="en-US" sz="3600" dirty="0" err="1"/>
              <a:t>Colspan</a:t>
            </a:r>
            <a:r>
              <a:rPr lang="en-US" sz="3600" dirty="0"/>
              <a:t> and </a:t>
            </a:r>
            <a:r>
              <a:rPr lang="en-US" sz="3600" dirty="0" err="1"/>
              <a:t>Rowspan</a:t>
            </a:r>
            <a:r>
              <a:rPr lang="en-US" sz="3600" dirty="0"/>
              <a:t> Attribute:</a:t>
            </a:r>
            <a:br>
              <a:rPr lang="en-US" sz="3600" dirty="0"/>
            </a:br>
            <a:r>
              <a:rPr lang="en-US" sz="3200" b="0" i="0" dirty="0">
                <a:solidFill>
                  <a:srgbClr val="000000"/>
                </a:solidFill>
                <a:effectLst/>
                <a:latin typeface="system-ui"/>
              </a:rPr>
              <a:t>HTML table </a:t>
            </a:r>
            <a:r>
              <a:rPr lang="en-US" sz="3200" b="0" i="0" dirty="0" err="1">
                <a:solidFill>
                  <a:srgbClr val="000000"/>
                </a:solidFill>
                <a:effectLst/>
                <a:latin typeface="system-ui"/>
              </a:rPr>
              <a:t>colspan</a:t>
            </a:r>
            <a:r>
              <a:rPr lang="en-US" sz="3200" b="0" i="0" dirty="0">
                <a:solidFill>
                  <a:srgbClr val="000000"/>
                </a:solidFill>
                <a:effectLst/>
                <a:latin typeface="system-ui"/>
              </a:rPr>
              <a:t> and </a:t>
            </a:r>
            <a:r>
              <a:rPr lang="en-US" sz="3200" b="0" i="0" dirty="0" err="1">
                <a:solidFill>
                  <a:srgbClr val="000000"/>
                </a:solidFill>
                <a:effectLst/>
                <a:latin typeface="system-ui"/>
              </a:rPr>
              <a:t>rowspan</a:t>
            </a:r>
            <a:r>
              <a:rPr lang="en-US" sz="3200" b="0" i="0" dirty="0">
                <a:solidFill>
                  <a:srgbClr val="000000"/>
                </a:solidFill>
                <a:effectLst/>
                <a:latin typeface="system-ui"/>
              </a:rPr>
              <a:t> attributes are used with the &lt;td&gt; tag. As the name suggests ‘</a:t>
            </a:r>
            <a:r>
              <a:rPr lang="en-US" sz="3200" b="0" i="0" dirty="0" err="1">
                <a:solidFill>
                  <a:srgbClr val="000000"/>
                </a:solidFill>
                <a:effectLst/>
                <a:latin typeface="system-ui"/>
              </a:rPr>
              <a:t>colspan</a:t>
            </a:r>
            <a:r>
              <a:rPr lang="en-US" sz="3200" b="0" i="0" dirty="0">
                <a:solidFill>
                  <a:srgbClr val="000000"/>
                </a:solidFill>
                <a:effectLst/>
                <a:latin typeface="system-ui"/>
              </a:rPr>
              <a:t>’ is related to columns and ‘</a:t>
            </a:r>
            <a:r>
              <a:rPr lang="en-US" sz="3200" b="0" i="0" dirty="0" err="1">
                <a:solidFill>
                  <a:srgbClr val="000000"/>
                </a:solidFill>
                <a:effectLst/>
                <a:latin typeface="system-ui"/>
              </a:rPr>
              <a:t>rowspan</a:t>
            </a:r>
            <a:r>
              <a:rPr lang="en-US" sz="3200" b="0" i="0" dirty="0">
                <a:solidFill>
                  <a:srgbClr val="000000"/>
                </a:solidFill>
                <a:effectLst/>
                <a:latin typeface="system-ui"/>
              </a:rPr>
              <a:t>’ is related to rows.</a:t>
            </a:r>
            <a:br>
              <a:rPr lang="en-US" sz="3200" b="0" i="0" dirty="0">
                <a:solidFill>
                  <a:srgbClr val="000000"/>
                </a:solidFill>
                <a:effectLst/>
                <a:latin typeface="system-ui"/>
              </a:rPr>
            </a:br>
            <a:br>
              <a:rPr lang="en-US" sz="3200" b="0" i="0" dirty="0">
                <a:solidFill>
                  <a:srgbClr val="000000"/>
                </a:solidFill>
                <a:effectLst/>
                <a:latin typeface="system-ui"/>
              </a:rPr>
            </a:br>
            <a:r>
              <a:rPr lang="en-US" sz="3200" b="0" i="0" dirty="0">
                <a:solidFill>
                  <a:srgbClr val="000000"/>
                </a:solidFill>
                <a:effectLst/>
                <a:latin typeface="system-ui"/>
              </a:rPr>
              <a:t>HTML table </a:t>
            </a:r>
            <a:r>
              <a:rPr lang="en-US" sz="3200" b="0" i="0" dirty="0" err="1">
                <a:solidFill>
                  <a:srgbClr val="000000"/>
                </a:solidFill>
                <a:effectLst/>
                <a:latin typeface="system-ui"/>
              </a:rPr>
              <a:t>rowspan</a:t>
            </a:r>
            <a:r>
              <a:rPr lang="en-US" sz="3200" b="0" i="0" dirty="0">
                <a:solidFill>
                  <a:srgbClr val="000000"/>
                </a:solidFill>
                <a:effectLst/>
                <a:latin typeface="system-ui"/>
              </a:rPr>
              <a:t> attribute is used to merge two or more rows together to form a single row. A single row occupies space of the number of merged rows.</a:t>
            </a:r>
          </a:p>
          <a:p>
            <a:pPr marL="571500" indent="-571500">
              <a:buFont typeface="Arial" panose="020B0604020202020204" pitchFamily="34" charset="0"/>
              <a:buChar char="•"/>
            </a:pPr>
            <a:r>
              <a:rPr lang="en-US" sz="3200" b="0" i="0" dirty="0">
                <a:solidFill>
                  <a:srgbClr val="000000"/>
                </a:solidFill>
                <a:effectLst/>
                <a:latin typeface="system-ui"/>
              </a:rPr>
              <a:t>HTML table Caption attribute:</a:t>
            </a:r>
            <a:br>
              <a:rPr lang="en-US" sz="3200" b="0" i="0" dirty="0">
                <a:solidFill>
                  <a:srgbClr val="000000"/>
                </a:solidFill>
                <a:effectLst/>
                <a:latin typeface="system-ui"/>
              </a:rPr>
            </a:br>
            <a:r>
              <a:rPr lang="en-US" sz="3200" b="0" i="0" dirty="0">
                <a:solidFill>
                  <a:srgbClr val="000000"/>
                </a:solidFill>
                <a:effectLst/>
                <a:latin typeface="system-ui"/>
              </a:rPr>
              <a:t>HTML table caption attribute defines a caption to the table. It gets displayed with table as its name. To add a caption to a table, use the &lt;caption&gt; tag.</a:t>
            </a:r>
            <a:br>
              <a:rPr lang="en-US" sz="3200" b="0" i="0" dirty="0">
                <a:solidFill>
                  <a:srgbClr val="000000"/>
                </a:solidFill>
                <a:effectLst/>
                <a:latin typeface="system-ui"/>
              </a:rPr>
            </a:br>
            <a:r>
              <a:rPr lang="en-US" sz="3200" b="0" i="0" dirty="0">
                <a:solidFill>
                  <a:srgbClr val="000000"/>
                </a:solidFill>
                <a:effectLst/>
                <a:latin typeface="system-ui"/>
              </a:rPr>
              <a:t>A caption can be aligned around the table by using align attribute with values - left/right/top/bottom.</a:t>
            </a:r>
            <a:br>
              <a:rPr lang="en-US" sz="3200" b="0" i="0" dirty="0">
                <a:solidFill>
                  <a:srgbClr val="000000"/>
                </a:solidFill>
                <a:effectLst/>
                <a:latin typeface="system-ui"/>
              </a:rPr>
            </a:br>
            <a:r>
              <a:rPr lang="en-US" sz="3200" b="0" i="0" dirty="0">
                <a:solidFill>
                  <a:srgbClr val="000000"/>
                </a:solidFill>
                <a:effectLst/>
                <a:latin typeface="system-ui"/>
              </a:rPr>
              <a:t>The default alignment is top.</a:t>
            </a:r>
          </a:p>
          <a:p>
            <a:pPr marL="571500" indent="-571500">
              <a:buFont typeface="Arial" panose="020B0604020202020204" pitchFamily="34" charset="0"/>
              <a:buChar char="•"/>
            </a:pPr>
            <a:r>
              <a:rPr lang="en-US" sz="3200" b="0" i="0" dirty="0">
                <a:solidFill>
                  <a:srgbClr val="000000"/>
                </a:solidFill>
                <a:effectLst/>
                <a:latin typeface="system-ui"/>
              </a:rPr>
              <a:t>HTML table </a:t>
            </a:r>
            <a:r>
              <a:rPr lang="en-US" sz="3200" b="0" i="0" dirty="0" err="1">
                <a:solidFill>
                  <a:srgbClr val="000000"/>
                </a:solidFill>
                <a:effectLst/>
                <a:latin typeface="system-ui"/>
              </a:rPr>
              <a:t>bgcolor</a:t>
            </a:r>
            <a:r>
              <a:rPr lang="en-US" sz="3200" b="0" i="0" dirty="0">
                <a:solidFill>
                  <a:srgbClr val="000000"/>
                </a:solidFill>
                <a:effectLst/>
                <a:latin typeface="system-ui"/>
              </a:rPr>
              <a:t> attribute:</a:t>
            </a:r>
            <a:br>
              <a:rPr lang="en-US" sz="3200" b="0" i="0" dirty="0">
                <a:solidFill>
                  <a:srgbClr val="000000"/>
                </a:solidFill>
                <a:effectLst/>
                <a:latin typeface="system-ui"/>
              </a:rPr>
            </a:br>
            <a:r>
              <a:rPr lang="en-US" sz="3200" b="0" i="0" dirty="0">
                <a:solidFill>
                  <a:srgbClr val="000000"/>
                </a:solidFill>
                <a:effectLst/>
                <a:latin typeface="system-ui"/>
              </a:rPr>
              <a:t>HTML table </a:t>
            </a:r>
            <a:r>
              <a:rPr lang="en-US" sz="3200" b="0" i="0" dirty="0" err="1">
                <a:solidFill>
                  <a:srgbClr val="000000"/>
                </a:solidFill>
                <a:effectLst/>
                <a:latin typeface="system-ui"/>
              </a:rPr>
              <a:t>bgcolor</a:t>
            </a:r>
            <a:r>
              <a:rPr lang="en-US" sz="3200" b="0" i="0" dirty="0">
                <a:solidFill>
                  <a:srgbClr val="000000"/>
                </a:solidFill>
                <a:effectLst/>
                <a:latin typeface="system-ui"/>
              </a:rPr>
              <a:t> attribute is used to provide a background color to the table. You can easily write any color name directly or you can also set a color by providing HEX code. This attribute can also be used with &lt;td&gt; tag to define the color of that particular cell in the table.</a:t>
            </a:r>
            <a:br>
              <a:rPr lang="en-US" sz="3200" b="0" i="0" dirty="0">
                <a:solidFill>
                  <a:srgbClr val="000000"/>
                </a:solidFill>
                <a:effectLst/>
                <a:latin typeface="system-ui"/>
              </a:rPr>
            </a:br>
            <a:br>
              <a:rPr lang="en-US" sz="3200" b="0" i="0" dirty="0">
                <a:solidFill>
                  <a:srgbClr val="000000"/>
                </a:solidFill>
                <a:effectLst/>
                <a:latin typeface="system-ui"/>
              </a:rPr>
            </a:br>
            <a:br>
              <a:rPr lang="en-US" sz="3200" b="0" i="0" dirty="0">
                <a:solidFill>
                  <a:srgbClr val="000000"/>
                </a:solidFill>
                <a:effectLst/>
                <a:latin typeface="system-ui"/>
              </a:rPr>
            </a:br>
            <a:endParaRPr lang="en-US" sz="3200" b="0" i="0" dirty="0">
              <a:solidFill>
                <a:srgbClr val="000000"/>
              </a:solidFill>
              <a:effectLst/>
              <a:latin typeface="system-ui"/>
            </a:endParaRPr>
          </a:p>
        </p:txBody>
      </p:sp>
    </p:spTree>
    <p:extLst>
      <p:ext uri="{BB962C8B-B14F-4D97-AF65-F5344CB8AC3E}">
        <p14:creationId xmlns:p14="http://schemas.microsoft.com/office/powerpoint/2010/main" val="774081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a:t>Q &amp; A</a:t>
            </a:r>
          </a:p>
        </p:txBody>
      </p:sp>
      <p:sp>
        <p:nvSpPr>
          <p:cNvPr id="14" name="TextBox 2"/>
          <p:cNvSpPr txBox="1">
            <a:spLocks noChangeArrowheads="1"/>
          </p:cNvSpPr>
          <p:nvPr/>
        </p:nvSpPr>
        <p:spPr bwMode="auto">
          <a:xfrm>
            <a:off x="7422263" y="5373629"/>
            <a:ext cx="9766085"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r>
              <a:rPr lang="en-IN" altLang="en-US" sz="16600" dirty="0">
                <a:solidFill>
                  <a:srgbClr val="C00000"/>
                </a:solidFill>
              </a:rPr>
              <a:t>Thank</a:t>
            </a:r>
            <a:r>
              <a:rPr lang="en-IN" altLang="en-US" sz="16600" dirty="0"/>
              <a:t> </a:t>
            </a:r>
            <a:r>
              <a:rPr lang="en-IN" altLang="en-US" sz="16600" dirty="0">
                <a:solidFill>
                  <a:srgbClr val="FFC000"/>
                </a:solidFill>
              </a:rPr>
              <a:t>You</a:t>
            </a:r>
            <a:r>
              <a:rPr lang="en-IN" altLang="en-US" sz="16600" dirty="0"/>
              <a:t> </a:t>
            </a:r>
            <a:r>
              <a:rPr lang="en-IN" altLang="en-US" sz="16600" dirty="0">
                <a:solidFill>
                  <a:srgbClr val="00B050"/>
                </a:solidFill>
                <a:sym typeface="Wingdings" panose="05000000000000000000" pitchFamily="2" charset="2"/>
              </a:rPr>
              <a:t></a:t>
            </a:r>
            <a:endParaRPr lang="en-IN" altLang="en-US" sz="16600" dirty="0">
              <a:solidFill>
                <a:srgbClr val="00B050"/>
              </a:solidFill>
            </a:endParaRPr>
          </a:p>
        </p:txBody>
      </p:sp>
      <p:sp>
        <p:nvSpPr>
          <p:cNvPr id="15" name="Title 1"/>
          <p:cNvSpPr txBox="1">
            <a:spLocks/>
          </p:cNvSpPr>
          <p:nvPr/>
        </p:nvSpPr>
        <p:spPr>
          <a:xfrm>
            <a:off x="15695937" y="99013"/>
            <a:ext cx="8166532" cy="1173201"/>
          </a:xfrm>
          <a:prstGeom prst="rect">
            <a:avLst/>
          </a:prstGeom>
        </p:spPr>
        <p:txBody>
          <a:bodyPr>
            <a:noAutofit/>
          </a:bodyPr>
          <a:lstStyle>
            <a:lvl1pPr algn="l" defTabSz="1810787" rtl="0" eaLnBrk="1" latinLnBrk="0" hangingPunct="1">
              <a:spcBef>
                <a:spcPct val="0"/>
              </a:spcBef>
              <a:buNone/>
              <a:defRPr sz="7200" kern="1200" cap="all" spc="-120" baseline="0">
                <a:solidFill>
                  <a:schemeClr val="tx2"/>
                </a:solidFill>
                <a:latin typeface="+mj-lt"/>
                <a:ea typeface="+mj-ea"/>
                <a:cs typeface="+mj-cs"/>
              </a:defRPr>
            </a:lvl1pPr>
          </a:lstStyle>
          <a:p>
            <a:endParaRPr lang="en-US" sz="5000" spc="60" dirty="0">
              <a:solidFill>
                <a:schemeClr val="bg1">
                  <a:lumMod val="85000"/>
                </a:schemeClr>
              </a:solidFill>
              <a:latin typeface="Trebuchet MS"/>
              <a:cs typeface="Trebuchet MS"/>
            </a:endParaRPr>
          </a:p>
        </p:txBody>
      </p:sp>
    </p:spTree>
    <p:extLst>
      <p:ext uri="{BB962C8B-B14F-4D97-AF65-F5344CB8AC3E}">
        <p14:creationId xmlns:p14="http://schemas.microsoft.com/office/powerpoint/2010/main" val="3416379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b="0" i="0" dirty="0">
                <a:solidFill>
                  <a:srgbClr val="000000"/>
                </a:solidFill>
                <a:effectLst/>
                <a:latin typeface="system-ui"/>
              </a:rPr>
              <a:t>Today's Training Topics </a:t>
            </a:r>
          </a:p>
        </p:txBody>
      </p:sp>
      <p:sp>
        <p:nvSpPr>
          <p:cNvPr id="3" name="Text Placeholder 2"/>
          <p:cNvSpPr>
            <a:spLocks noGrp="1"/>
          </p:cNvSpPr>
          <p:nvPr>
            <p:ph type="body" sz="quarter" idx="15"/>
          </p:nvPr>
        </p:nvSpPr>
        <p:spPr>
          <a:xfrm>
            <a:off x="714589" y="2400669"/>
            <a:ext cx="21334300" cy="9948735"/>
          </a:xfrm>
        </p:spPr>
        <p:txBody>
          <a:bodyPr/>
          <a:lstStyle/>
          <a:p>
            <a:pPr marL="571500" indent="-571500">
              <a:buFont typeface="Arial" panose="020B0604020202020204" pitchFamily="34" charset="0"/>
              <a:buChar char="•"/>
            </a:pPr>
            <a:r>
              <a:rPr lang="en-US" sz="3600" dirty="0">
                <a:solidFill>
                  <a:schemeClr val="accent6">
                    <a:lumMod val="75000"/>
                    <a:lumOff val="25000"/>
                  </a:schemeClr>
                </a:solidFill>
              </a:rPr>
              <a:t>HTML Button Tag</a:t>
            </a:r>
          </a:p>
          <a:p>
            <a:pPr marL="571500" indent="-571500">
              <a:buFont typeface="Arial" panose="020B0604020202020204" pitchFamily="34" charset="0"/>
              <a:buChar char="•"/>
            </a:pPr>
            <a:r>
              <a:rPr lang="en-US" sz="3600" dirty="0">
                <a:solidFill>
                  <a:schemeClr val="accent6">
                    <a:lumMod val="75000"/>
                    <a:lumOff val="25000"/>
                  </a:schemeClr>
                </a:solidFill>
              </a:rPr>
              <a:t>HTML Break Tag</a:t>
            </a:r>
          </a:p>
          <a:p>
            <a:pPr marL="571500" indent="-571500">
              <a:buFont typeface="Arial" panose="020B0604020202020204" pitchFamily="34" charset="0"/>
              <a:buChar char="•"/>
            </a:pPr>
            <a:r>
              <a:rPr lang="en-US" sz="3600" dirty="0">
                <a:solidFill>
                  <a:schemeClr val="accent6">
                    <a:lumMod val="75000"/>
                    <a:lumOff val="25000"/>
                  </a:schemeClr>
                </a:solidFill>
              </a:rPr>
              <a:t>HTML HR tag</a:t>
            </a:r>
          </a:p>
          <a:p>
            <a:pPr marL="571500" indent="-571500">
              <a:buFont typeface="Arial" panose="020B0604020202020204" pitchFamily="34" charset="0"/>
              <a:buChar char="•"/>
            </a:pPr>
            <a:r>
              <a:rPr lang="en-US" sz="3600" dirty="0">
                <a:solidFill>
                  <a:schemeClr val="accent6">
                    <a:lumMod val="75000"/>
                    <a:lumOff val="25000"/>
                  </a:schemeClr>
                </a:solidFill>
              </a:rPr>
              <a:t>HTML Table tag</a:t>
            </a:r>
          </a:p>
        </p:txBody>
      </p:sp>
    </p:spTree>
    <p:extLst>
      <p:ext uri="{BB962C8B-B14F-4D97-AF65-F5344CB8AC3E}">
        <p14:creationId xmlns:p14="http://schemas.microsoft.com/office/powerpoint/2010/main" val="1830854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b="0" i="0" dirty="0">
                <a:solidFill>
                  <a:srgbClr val="000000"/>
                </a:solidFill>
                <a:effectLst/>
                <a:latin typeface="system-ui"/>
              </a:rPr>
              <a:t>HTML Button Tag</a:t>
            </a:r>
          </a:p>
        </p:txBody>
      </p:sp>
      <p:sp>
        <p:nvSpPr>
          <p:cNvPr id="3" name="Text Placeholder 2"/>
          <p:cNvSpPr>
            <a:spLocks noGrp="1"/>
          </p:cNvSpPr>
          <p:nvPr>
            <p:ph type="body" sz="quarter" idx="15"/>
          </p:nvPr>
        </p:nvSpPr>
        <p:spPr>
          <a:xfrm>
            <a:off x="714589" y="2400669"/>
            <a:ext cx="21334300" cy="9948735"/>
          </a:xfrm>
        </p:spPr>
        <p:txBody>
          <a:bodyPr/>
          <a:lstStyle/>
          <a:p>
            <a:pPr marL="571500" indent="-571500">
              <a:buFont typeface="Arial" panose="020B0604020202020204" pitchFamily="34" charset="0"/>
              <a:buChar char="•"/>
            </a:pPr>
            <a:r>
              <a:rPr lang="en-US" sz="3600" dirty="0">
                <a:solidFill>
                  <a:schemeClr val="tx1"/>
                </a:solidFill>
              </a:rPr>
              <a:t>The &lt;button&gt; tag is used to create a clickable button on your webpage. Content like text or image can be inserted within the &lt;button&gt; . . . . &lt;/button&gt; tag. The type attribute should be specified for a &lt;button&gt;tag. Different browsers use different default type for the button element.</a:t>
            </a:r>
          </a:p>
          <a:p>
            <a:pPr marL="571500" indent="-571500">
              <a:buFont typeface="Arial" panose="020B0604020202020204" pitchFamily="34" charset="0"/>
              <a:buChar char="•"/>
            </a:pPr>
            <a:r>
              <a:rPr lang="en-US" sz="3600" dirty="0">
                <a:solidFill>
                  <a:schemeClr val="tx1"/>
                </a:solidFill>
              </a:rPr>
              <a:t>HTML Button tag can be used inside and outside the form-</a:t>
            </a:r>
            <a:br>
              <a:rPr lang="en-US" sz="3600" dirty="0">
                <a:solidFill>
                  <a:schemeClr val="tx1"/>
                </a:solidFill>
              </a:rPr>
            </a:br>
            <a:r>
              <a:rPr lang="en-US" sz="3600" dirty="0">
                <a:solidFill>
                  <a:schemeClr val="tx1"/>
                </a:solidFill>
              </a:rPr>
              <a:t>If you use it inside the form, it can work as the submit or reset button.</a:t>
            </a:r>
            <a:br>
              <a:rPr lang="en-US" sz="3600" dirty="0">
                <a:solidFill>
                  <a:schemeClr val="tx1"/>
                </a:solidFill>
              </a:rPr>
            </a:br>
            <a:r>
              <a:rPr lang="en-US" sz="3600" dirty="0">
                <a:solidFill>
                  <a:schemeClr val="tx1"/>
                </a:solidFill>
              </a:rPr>
              <a:t>If you use it outside the form, you can call JavaScript function by clicking on it.</a:t>
            </a:r>
            <a:br>
              <a:rPr lang="en-US" sz="3600" dirty="0"/>
            </a:br>
            <a:endParaRPr lang="en-US" sz="3600" dirty="0"/>
          </a:p>
          <a:p>
            <a:pPr marL="571500" indent="-571500">
              <a:buFont typeface="Arial" panose="020B0604020202020204" pitchFamily="34" charset="0"/>
              <a:buChar char="•"/>
            </a:pPr>
            <a:r>
              <a:rPr lang="en-US" sz="2800" b="0" i="0" dirty="0">
                <a:solidFill>
                  <a:srgbClr val="0000CD"/>
                </a:solidFill>
                <a:effectLst/>
                <a:latin typeface="system-ui"/>
              </a:rPr>
              <a:t>&lt;</a:t>
            </a:r>
            <a:r>
              <a:rPr lang="en-US" sz="2800" b="0" i="0" dirty="0">
                <a:solidFill>
                  <a:srgbClr val="A52A2A"/>
                </a:solidFill>
                <a:effectLst/>
                <a:latin typeface="system-ui"/>
              </a:rPr>
              <a:t>button</a:t>
            </a:r>
            <a:r>
              <a:rPr lang="en-US" sz="2800" b="0" i="0" dirty="0">
                <a:solidFill>
                  <a:srgbClr val="FF0000"/>
                </a:solidFill>
                <a:effectLst/>
                <a:latin typeface="system-ui"/>
              </a:rPr>
              <a:t> name</a:t>
            </a:r>
            <a:r>
              <a:rPr lang="en-US" sz="2800" b="0" i="0" dirty="0">
                <a:solidFill>
                  <a:srgbClr val="0000CD"/>
                </a:solidFill>
                <a:effectLst/>
                <a:latin typeface="system-ui"/>
              </a:rPr>
              <a:t>="button"</a:t>
            </a:r>
            <a:r>
              <a:rPr lang="en-US" sz="2800" b="0" i="0" dirty="0">
                <a:solidFill>
                  <a:srgbClr val="FF0000"/>
                </a:solidFill>
                <a:effectLst/>
                <a:latin typeface="system-ui"/>
              </a:rPr>
              <a:t> type</a:t>
            </a:r>
            <a:r>
              <a:rPr lang="en-US" sz="2800" b="0" i="0" dirty="0">
                <a:solidFill>
                  <a:srgbClr val="0000CD"/>
                </a:solidFill>
                <a:effectLst/>
                <a:latin typeface="system-ui"/>
              </a:rPr>
              <a:t>="button"&gt;</a:t>
            </a:r>
            <a:r>
              <a:rPr lang="en-US" sz="2800" b="0" i="0" dirty="0">
                <a:solidFill>
                  <a:srgbClr val="000000"/>
                </a:solidFill>
                <a:effectLst/>
                <a:latin typeface="system-ui"/>
              </a:rPr>
              <a:t>Click Here</a:t>
            </a:r>
            <a:r>
              <a:rPr lang="en-US" sz="2800" b="0" i="0" dirty="0">
                <a:solidFill>
                  <a:srgbClr val="0000CD"/>
                </a:solidFill>
                <a:effectLst/>
                <a:latin typeface="system-ui"/>
              </a:rPr>
              <a:t>&lt;</a:t>
            </a:r>
            <a:r>
              <a:rPr lang="en-US" sz="2800" b="0" i="0" dirty="0">
                <a:solidFill>
                  <a:srgbClr val="A52A2A"/>
                </a:solidFill>
                <a:effectLst/>
                <a:latin typeface="system-ui"/>
              </a:rPr>
              <a:t>/button</a:t>
            </a:r>
            <a:r>
              <a:rPr lang="en-US" sz="2800" b="0" i="0" dirty="0">
                <a:solidFill>
                  <a:srgbClr val="0000CD"/>
                </a:solidFill>
                <a:effectLst/>
                <a:latin typeface="system-ui"/>
              </a:rPr>
              <a:t>&gt;</a:t>
            </a:r>
            <a:br>
              <a:rPr lang="en-US" sz="2800" dirty="0"/>
            </a:br>
            <a:endParaRPr lang="en-US" sz="2800" dirty="0"/>
          </a:p>
          <a:p>
            <a:pPr marL="571500" indent="-571500">
              <a:buFont typeface="Arial" panose="020B0604020202020204" pitchFamily="34" charset="0"/>
              <a:buChar char="•"/>
            </a:pPr>
            <a:r>
              <a:rPr lang="en-US" sz="3600" dirty="0"/>
              <a:t> </a:t>
            </a:r>
            <a:r>
              <a:rPr lang="en-US" sz="3600" b="1" dirty="0"/>
              <a:t>Calling JavaScript Function:</a:t>
            </a:r>
          </a:p>
          <a:p>
            <a:pPr marL="571500" indent="-571500">
              <a:buFont typeface="Arial" panose="020B0604020202020204" pitchFamily="34" charset="0"/>
              <a:buChar char="•"/>
            </a:pPr>
            <a:r>
              <a:rPr lang="en-US" sz="2800" b="0" i="0" dirty="0">
                <a:solidFill>
                  <a:srgbClr val="0000CD"/>
                </a:solidFill>
                <a:effectLst/>
                <a:latin typeface="system-ui"/>
              </a:rPr>
              <a:t>&lt;</a:t>
            </a:r>
            <a:r>
              <a:rPr lang="en-US" sz="2800" b="0" i="0" dirty="0">
                <a:solidFill>
                  <a:srgbClr val="A52A2A"/>
                </a:solidFill>
                <a:effectLst/>
                <a:latin typeface="system-ui"/>
              </a:rPr>
              <a:t>button</a:t>
            </a:r>
            <a:r>
              <a:rPr lang="en-US" sz="2800" b="0" i="0" dirty="0">
                <a:solidFill>
                  <a:srgbClr val="FF0000"/>
                </a:solidFill>
                <a:effectLst/>
                <a:latin typeface="system-ui"/>
              </a:rPr>
              <a:t> name</a:t>
            </a:r>
            <a:r>
              <a:rPr lang="en-US" sz="2800" b="0" i="0" dirty="0">
                <a:solidFill>
                  <a:srgbClr val="0000CD"/>
                </a:solidFill>
                <a:effectLst/>
                <a:latin typeface="system-ui"/>
              </a:rPr>
              <a:t>="button"</a:t>
            </a:r>
            <a:r>
              <a:rPr lang="en-US" sz="2800" b="0" i="0" dirty="0">
                <a:solidFill>
                  <a:srgbClr val="FF0000"/>
                </a:solidFill>
                <a:effectLst/>
                <a:latin typeface="system-ui"/>
              </a:rPr>
              <a:t> value</a:t>
            </a:r>
            <a:r>
              <a:rPr lang="en-US" sz="2800" b="0" i="0" dirty="0">
                <a:solidFill>
                  <a:srgbClr val="0000CD"/>
                </a:solidFill>
                <a:effectLst/>
                <a:latin typeface="system-ui"/>
              </a:rPr>
              <a:t>="OK"</a:t>
            </a:r>
            <a:r>
              <a:rPr lang="en-US" sz="2800" b="0" i="0" dirty="0">
                <a:solidFill>
                  <a:srgbClr val="FF0000"/>
                </a:solidFill>
                <a:effectLst/>
                <a:latin typeface="system-ui"/>
              </a:rPr>
              <a:t> type</a:t>
            </a:r>
            <a:r>
              <a:rPr lang="en-US" sz="2800" b="0" i="0" dirty="0">
                <a:solidFill>
                  <a:srgbClr val="0000CD"/>
                </a:solidFill>
                <a:effectLst/>
                <a:latin typeface="system-ui"/>
              </a:rPr>
              <a:t>="button"</a:t>
            </a:r>
            <a:r>
              <a:rPr lang="en-US" sz="2800" b="0" i="0" dirty="0">
                <a:solidFill>
                  <a:srgbClr val="FF0000"/>
                </a:solidFill>
                <a:effectLst/>
                <a:latin typeface="system-ui"/>
              </a:rPr>
              <a:t> onclick</a:t>
            </a:r>
            <a:r>
              <a:rPr lang="en-US" sz="2800" b="0" i="0" dirty="0">
                <a:solidFill>
                  <a:srgbClr val="0000CD"/>
                </a:solidFill>
                <a:effectLst/>
                <a:latin typeface="system-ui"/>
              </a:rPr>
              <a:t>="hello()"&gt;</a:t>
            </a:r>
            <a:r>
              <a:rPr lang="en-US" sz="2800" b="0" i="0" dirty="0">
                <a:solidFill>
                  <a:srgbClr val="000000"/>
                </a:solidFill>
                <a:effectLst/>
                <a:latin typeface="system-ui"/>
              </a:rPr>
              <a:t>Click Here</a:t>
            </a:r>
            <a:r>
              <a:rPr lang="en-US" sz="2800" b="0" i="0" dirty="0">
                <a:solidFill>
                  <a:srgbClr val="0000CD"/>
                </a:solidFill>
                <a:effectLst/>
                <a:latin typeface="system-ui"/>
              </a:rPr>
              <a:t>&lt;</a:t>
            </a:r>
            <a:r>
              <a:rPr lang="en-US" sz="2800" b="0" i="0" dirty="0">
                <a:solidFill>
                  <a:srgbClr val="A52A2A"/>
                </a:solidFill>
                <a:effectLst/>
                <a:latin typeface="system-ui"/>
              </a:rPr>
              <a:t>/button</a:t>
            </a:r>
            <a:r>
              <a:rPr lang="en-US" sz="2800" b="0" i="0" dirty="0">
                <a:solidFill>
                  <a:srgbClr val="0000CD"/>
                </a:solidFill>
                <a:effectLst/>
                <a:latin typeface="system-ui"/>
              </a:rPr>
              <a:t>&gt;</a:t>
            </a:r>
            <a:r>
              <a:rPr lang="en-US" sz="2800" b="0" i="0" dirty="0">
                <a:solidFill>
                  <a:srgbClr val="000000"/>
                </a:solidFill>
                <a:effectLst/>
                <a:latin typeface="system-ui"/>
              </a:rPr>
              <a:t> </a:t>
            </a:r>
            <a:br>
              <a:rPr lang="en-US" sz="2800" dirty="0"/>
            </a:br>
            <a:endParaRPr lang="fr-FR" sz="3200" b="0" i="0" dirty="0">
              <a:solidFill>
                <a:srgbClr val="0000CD"/>
              </a:solidFill>
              <a:effectLst/>
              <a:latin typeface="system-ui"/>
            </a:endParaRPr>
          </a:p>
        </p:txBody>
      </p:sp>
    </p:spTree>
    <p:extLst>
      <p:ext uri="{BB962C8B-B14F-4D97-AF65-F5344CB8AC3E}">
        <p14:creationId xmlns:p14="http://schemas.microsoft.com/office/powerpoint/2010/main" val="2900256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6000" b="0" i="0" dirty="0">
                <a:solidFill>
                  <a:srgbClr val="000000"/>
                </a:solidFill>
                <a:effectLst/>
                <a:latin typeface="system-ui"/>
              </a:rPr>
              <a:t>HTML Button attributes </a:t>
            </a:r>
          </a:p>
        </p:txBody>
      </p:sp>
      <p:sp>
        <p:nvSpPr>
          <p:cNvPr id="3" name="Text Placeholder 2"/>
          <p:cNvSpPr>
            <a:spLocks noGrp="1"/>
          </p:cNvSpPr>
          <p:nvPr>
            <p:ph type="body" sz="quarter" idx="15"/>
          </p:nvPr>
        </p:nvSpPr>
        <p:spPr>
          <a:xfrm>
            <a:off x="714589" y="2400669"/>
            <a:ext cx="21334300" cy="9948735"/>
          </a:xfrm>
        </p:spPr>
        <p:txBody>
          <a:bodyPr/>
          <a:lstStyle/>
          <a:p>
            <a:pPr marL="571500" indent="-571500">
              <a:buFont typeface="Arial" panose="020B0604020202020204" pitchFamily="34" charset="0"/>
              <a:buChar char="•"/>
            </a:pPr>
            <a:r>
              <a:rPr lang="en-US" sz="3600" dirty="0">
                <a:solidFill>
                  <a:schemeClr val="tx1"/>
                </a:solidFill>
              </a:rPr>
              <a:t>The &lt;button&gt; tag supports all global attributes and some specific additional attributes.</a:t>
            </a:r>
          </a:p>
          <a:p>
            <a:pPr marL="571500" indent="-571500">
              <a:buFont typeface="Arial" panose="020B0604020202020204" pitchFamily="34" charset="0"/>
              <a:buChar char="•"/>
            </a:pPr>
            <a:endParaRPr lang="en-US" sz="3600" dirty="0"/>
          </a:p>
        </p:txBody>
      </p:sp>
      <p:graphicFrame>
        <p:nvGraphicFramePr>
          <p:cNvPr id="4" name="Table 3">
            <a:extLst>
              <a:ext uri="{FF2B5EF4-FFF2-40B4-BE49-F238E27FC236}">
                <a16:creationId xmlns:a16="http://schemas.microsoft.com/office/drawing/2014/main" id="{845ED16C-AE23-4A9B-82B1-2327BCC56E98}"/>
              </a:ext>
            </a:extLst>
          </p:cNvPr>
          <p:cNvGraphicFramePr>
            <a:graphicFrameLocks noGrp="1"/>
          </p:cNvGraphicFramePr>
          <p:nvPr>
            <p:extLst>
              <p:ext uri="{D42A27DB-BD31-4B8C-83A1-F6EECF244321}">
                <p14:modId xmlns:p14="http://schemas.microsoft.com/office/powerpoint/2010/main" val="3819668827"/>
              </p:ext>
            </p:extLst>
          </p:nvPr>
        </p:nvGraphicFramePr>
        <p:xfrm>
          <a:off x="1166567" y="3651250"/>
          <a:ext cx="21334300" cy="9221114"/>
        </p:xfrm>
        <a:graphic>
          <a:graphicData uri="http://schemas.openxmlformats.org/drawingml/2006/table">
            <a:tbl>
              <a:tblPr/>
              <a:tblGrid>
                <a:gridCol w="5715637">
                  <a:extLst>
                    <a:ext uri="{9D8B030D-6E8A-4147-A177-3AD203B41FA5}">
                      <a16:colId xmlns:a16="http://schemas.microsoft.com/office/drawing/2014/main" val="1198264821"/>
                    </a:ext>
                  </a:extLst>
                </a:gridCol>
                <a:gridCol w="15618663">
                  <a:extLst>
                    <a:ext uri="{9D8B030D-6E8A-4147-A177-3AD203B41FA5}">
                      <a16:colId xmlns:a16="http://schemas.microsoft.com/office/drawing/2014/main" val="3964508919"/>
                    </a:ext>
                  </a:extLst>
                </a:gridCol>
              </a:tblGrid>
              <a:tr h="532619">
                <a:tc>
                  <a:txBody>
                    <a:bodyPr/>
                    <a:lstStyle/>
                    <a:p>
                      <a:pPr algn="l" fontAlgn="b"/>
                      <a:r>
                        <a:rPr lang="en-IN" sz="3200" dirty="0">
                          <a:solidFill>
                            <a:schemeClr val="tx1"/>
                          </a:solidFill>
                          <a:effectLst/>
                        </a:rPr>
                        <a:t>Attribute</a:t>
                      </a:r>
                    </a:p>
                  </a:txBody>
                  <a:tcPr marL="31583" marR="31583" marT="31583" marB="31583"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0DCA5"/>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IN" sz="3200">
                          <a:solidFill>
                            <a:schemeClr val="tx1"/>
                          </a:solidFill>
                          <a:effectLst/>
                        </a:rPr>
                        <a:t>Description</a:t>
                      </a:r>
                    </a:p>
                  </a:txBody>
                  <a:tcPr marL="31583" marR="31583" marT="31583" marB="31583"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50E0A5"/>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3977814196"/>
                  </a:ext>
                </a:extLst>
              </a:tr>
              <a:tr h="961823">
                <a:tc>
                  <a:txBody>
                    <a:bodyPr/>
                    <a:lstStyle/>
                    <a:p>
                      <a:pPr fontAlgn="t"/>
                      <a:r>
                        <a:rPr lang="en-IN" sz="3200" dirty="0">
                          <a:solidFill>
                            <a:schemeClr val="tx1"/>
                          </a:solidFill>
                          <a:effectLst/>
                        </a:rPr>
                        <a:t>autofocus</a:t>
                      </a:r>
                    </a:p>
                  </a:txBody>
                  <a:tcPr marL="31583" marR="31583" marT="31583" marB="315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3200">
                          <a:solidFill>
                            <a:schemeClr val="tx1"/>
                          </a:solidFill>
                          <a:effectLst/>
                        </a:rPr>
                        <a:t>It makes a button automatically get focused while the loading of the page.</a:t>
                      </a:r>
                    </a:p>
                  </a:txBody>
                  <a:tcPr marL="31583" marR="31583" marT="31583" marB="315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87226513"/>
                  </a:ext>
                </a:extLst>
              </a:tr>
              <a:tr h="532619">
                <a:tc>
                  <a:txBody>
                    <a:bodyPr/>
                    <a:lstStyle/>
                    <a:p>
                      <a:pPr fontAlgn="t"/>
                      <a:r>
                        <a:rPr lang="en-IN" sz="3200" dirty="0">
                          <a:solidFill>
                            <a:schemeClr val="tx1"/>
                          </a:solidFill>
                          <a:effectLst/>
                        </a:rPr>
                        <a:t>disabled</a:t>
                      </a:r>
                    </a:p>
                  </a:txBody>
                  <a:tcPr marL="31583" marR="31583" marT="31583" marB="315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3200" dirty="0">
                          <a:solidFill>
                            <a:schemeClr val="tx1"/>
                          </a:solidFill>
                          <a:effectLst/>
                        </a:rPr>
                        <a:t>It specifies that a button is disabled.</a:t>
                      </a:r>
                    </a:p>
                  </a:txBody>
                  <a:tcPr marL="31583" marR="31583" marT="31583" marB="315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32555400"/>
                  </a:ext>
                </a:extLst>
              </a:tr>
              <a:tr h="623396">
                <a:tc>
                  <a:txBody>
                    <a:bodyPr/>
                    <a:lstStyle/>
                    <a:p>
                      <a:pPr fontAlgn="t"/>
                      <a:r>
                        <a:rPr lang="en-IN" sz="3200" dirty="0">
                          <a:solidFill>
                            <a:schemeClr val="tx1"/>
                          </a:solidFill>
                          <a:effectLst/>
                        </a:rPr>
                        <a:t>form</a:t>
                      </a:r>
                    </a:p>
                  </a:txBody>
                  <a:tcPr marL="31583" marR="31583" marT="31583" marB="315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3200" dirty="0">
                          <a:solidFill>
                            <a:schemeClr val="tx1"/>
                          </a:solidFill>
                          <a:effectLst/>
                        </a:rPr>
                        <a:t>It specifies one or more forms that the button belongs to.</a:t>
                      </a:r>
                    </a:p>
                  </a:txBody>
                  <a:tcPr marL="31583" marR="31583" marT="31583" marB="315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87023173"/>
                  </a:ext>
                </a:extLst>
              </a:tr>
              <a:tr h="961823">
                <a:tc>
                  <a:txBody>
                    <a:bodyPr/>
                    <a:lstStyle/>
                    <a:p>
                      <a:pPr fontAlgn="t"/>
                      <a:r>
                        <a:rPr lang="en-IN" sz="3200" dirty="0" err="1">
                          <a:solidFill>
                            <a:schemeClr val="tx1"/>
                          </a:solidFill>
                          <a:effectLst/>
                        </a:rPr>
                        <a:t>formaction</a:t>
                      </a:r>
                      <a:endParaRPr lang="en-IN" sz="3200" dirty="0">
                        <a:solidFill>
                          <a:schemeClr val="tx1"/>
                        </a:solidFill>
                        <a:effectLst/>
                      </a:endParaRPr>
                    </a:p>
                  </a:txBody>
                  <a:tcPr marL="31583" marR="31583" marT="31583" marB="315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3200" dirty="0">
                          <a:solidFill>
                            <a:schemeClr val="tx1"/>
                          </a:solidFill>
                          <a:effectLst/>
                        </a:rPr>
                        <a:t>It specifies where to(webpage) send the form data when form is submitted.</a:t>
                      </a:r>
                    </a:p>
                  </a:txBody>
                  <a:tcPr marL="31583" marR="31583" marT="31583" marB="315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62397932"/>
                  </a:ext>
                </a:extLst>
              </a:tr>
              <a:tr h="623396">
                <a:tc>
                  <a:txBody>
                    <a:bodyPr/>
                    <a:lstStyle/>
                    <a:p>
                      <a:pPr fontAlgn="t"/>
                      <a:r>
                        <a:rPr lang="en-IN" sz="3200" dirty="0" err="1">
                          <a:solidFill>
                            <a:schemeClr val="tx1"/>
                          </a:solidFill>
                          <a:effectLst/>
                        </a:rPr>
                        <a:t>formmethod</a:t>
                      </a:r>
                      <a:endParaRPr lang="en-IN" sz="3200" dirty="0">
                        <a:solidFill>
                          <a:schemeClr val="tx1"/>
                        </a:solidFill>
                        <a:effectLst/>
                      </a:endParaRPr>
                    </a:p>
                  </a:txBody>
                  <a:tcPr marL="31583" marR="31583" marT="31583" marB="315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3200" dirty="0">
                          <a:solidFill>
                            <a:schemeClr val="tx1"/>
                          </a:solidFill>
                          <a:effectLst/>
                        </a:rPr>
                        <a:t>It is used to select appropriate method to send form-data.</a:t>
                      </a:r>
                    </a:p>
                  </a:txBody>
                  <a:tcPr marL="31583" marR="31583" marT="31583" marB="315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64252765"/>
                  </a:ext>
                </a:extLst>
              </a:tr>
              <a:tr h="961823">
                <a:tc>
                  <a:txBody>
                    <a:bodyPr/>
                    <a:lstStyle/>
                    <a:p>
                      <a:pPr fontAlgn="t"/>
                      <a:r>
                        <a:rPr lang="en-IN" sz="3200">
                          <a:solidFill>
                            <a:schemeClr val="tx1"/>
                          </a:solidFill>
                          <a:effectLst/>
                        </a:rPr>
                        <a:t>formenctype</a:t>
                      </a:r>
                    </a:p>
                  </a:txBody>
                  <a:tcPr marL="31583" marR="31583" marT="31583" marB="315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3200" dirty="0">
                          <a:solidFill>
                            <a:schemeClr val="tx1"/>
                          </a:solidFill>
                          <a:effectLst/>
                        </a:rPr>
                        <a:t>It specifies how form-data should be encoded before sending it to server.</a:t>
                      </a:r>
                    </a:p>
                  </a:txBody>
                  <a:tcPr marL="31583" marR="31583" marT="31583" marB="315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973030706"/>
                  </a:ext>
                </a:extLst>
              </a:tr>
              <a:tr h="961823">
                <a:tc>
                  <a:txBody>
                    <a:bodyPr/>
                    <a:lstStyle/>
                    <a:p>
                      <a:pPr fontAlgn="t"/>
                      <a:r>
                        <a:rPr lang="en-IN" sz="3200">
                          <a:solidFill>
                            <a:schemeClr val="tx1"/>
                          </a:solidFill>
                          <a:effectLst/>
                        </a:rPr>
                        <a:t>formnovalidate</a:t>
                      </a:r>
                    </a:p>
                  </a:txBody>
                  <a:tcPr marL="31583" marR="31583" marT="31583" marB="315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3200">
                          <a:solidFill>
                            <a:schemeClr val="tx1"/>
                          </a:solidFill>
                          <a:effectLst/>
                        </a:rPr>
                        <a:t>It specifies that the form data should not be validated on submission.</a:t>
                      </a:r>
                    </a:p>
                  </a:txBody>
                  <a:tcPr marL="31583" marR="31583" marT="31583" marB="315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88396034"/>
                  </a:ext>
                </a:extLst>
              </a:tr>
              <a:tr h="961823">
                <a:tc>
                  <a:txBody>
                    <a:bodyPr/>
                    <a:lstStyle/>
                    <a:p>
                      <a:pPr fontAlgn="t"/>
                      <a:r>
                        <a:rPr lang="en-IN" sz="3200">
                          <a:solidFill>
                            <a:schemeClr val="tx1"/>
                          </a:solidFill>
                          <a:effectLst/>
                        </a:rPr>
                        <a:t>formtarget</a:t>
                      </a:r>
                    </a:p>
                  </a:txBody>
                  <a:tcPr marL="31583" marR="31583" marT="31583" marB="315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3200">
                          <a:solidFill>
                            <a:schemeClr val="tx1"/>
                          </a:solidFill>
                          <a:effectLst/>
                        </a:rPr>
                        <a:t>It specifies where to display the response after submitting the form.</a:t>
                      </a:r>
                    </a:p>
                  </a:txBody>
                  <a:tcPr marL="31583" marR="31583" marT="31583" marB="315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22720161"/>
                  </a:ext>
                </a:extLst>
              </a:tr>
              <a:tr h="532619">
                <a:tc>
                  <a:txBody>
                    <a:bodyPr/>
                    <a:lstStyle/>
                    <a:p>
                      <a:pPr fontAlgn="t"/>
                      <a:r>
                        <a:rPr lang="en-IN" sz="3200" dirty="0">
                          <a:solidFill>
                            <a:schemeClr val="tx1"/>
                          </a:solidFill>
                          <a:effectLst/>
                        </a:rPr>
                        <a:t>name</a:t>
                      </a:r>
                    </a:p>
                  </a:txBody>
                  <a:tcPr marL="31583" marR="31583" marT="31583" marB="315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3200">
                          <a:solidFill>
                            <a:schemeClr val="tx1"/>
                          </a:solidFill>
                          <a:effectLst/>
                        </a:rPr>
                        <a:t>It specifies the name of the button.</a:t>
                      </a:r>
                    </a:p>
                  </a:txBody>
                  <a:tcPr marL="31583" marR="31583" marT="31583" marB="315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48319914"/>
                  </a:ext>
                </a:extLst>
              </a:tr>
              <a:tr h="532619">
                <a:tc>
                  <a:txBody>
                    <a:bodyPr/>
                    <a:lstStyle/>
                    <a:p>
                      <a:pPr fontAlgn="t"/>
                      <a:r>
                        <a:rPr lang="en-IN" sz="3200" dirty="0">
                          <a:solidFill>
                            <a:schemeClr val="tx1"/>
                          </a:solidFill>
                          <a:effectLst/>
                        </a:rPr>
                        <a:t>type</a:t>
                      </a:r>
                    </a:p>
                  </a:txBody>
                  <a:tcPr marL="31583" marR="31583" marT="31583" marB="315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3200">
                          <a:solidFill>
                            <a:schemeClr val="tx1"/>
                          </a:solidFill>
                          <a:effectLst/>
                        </a:rPr>
                        <a:t>It specifies the type of the button like submit or reset.</a:t>
                      </a:r>
                    </a:p>
                  </a:txBody>
                  <a:tcPr marL="31583" marR="31583" marT="31583" marB="315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925732392"/>
                  </a:ext>
                </a:extLst>
              </a:tr>
              <a:tr h="961823">
                <a:tc>
                  <a:txBody>
                    <a:bodyPr/>
                    <a:lstStyle/>
                    <a:p>
                      <a:pPr fontAlgn="t"/>
                      <a:r>
                        <a:rPr lang="en-IN" sz="3200" dirty="0">
                          <a:solidFill>
                            <a:schemeClr val="tx1"/>
                          </a:solidFill>
                          <a:effectLst/>
                        </a:rPr>
                        <a:t>value</a:t>
                      </a:r>
                    </a:p>
                  </a:txBody>
                  <a:tcPr marL="31583" marR="31583" marT="31583" marB="315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3200" dirty="0">
                          <a:solidFill>
                            <a:schemeClr val="tx1"/>
                          </a:solidFill>
                          <a:effectLst/>
                        </a:rPr>
                        <a:t>It specifies the value of the button. It only sends the value of button with the submit button.</a:t>
                      </a:r>
                    </a:p>
                  </a:txBody>
                  <a:tcPr marL="31583" marR="31583" marT="31583" marB="315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80343778"/>
                  </a:ext>
                </a:extLst>
              </a:tr>
            </a:tbl>
          </a:graphicData>
        </a:graphic>
      </p:graphicFrame>
    </p:spTree>
    <p:extLst>
      <p:ext uri="{BB962C8B-B14F-4D97-AF65-F5344CB8AC3E}">
        <p14:creationId xmlns:p14="http://schemas.microsoft.com/office/powerpoint/2010/main" val="759800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6000" b="0" i="0" dirty="0">
                <a:solidFill>
                  <a:srgbClr val="000000"/>
                </a:solidFill>
                <a:effectLst/>
                <a:latin typeface="system-ui"/>
              </a:rPr>
              <a:t>HTML Break Tag &lt;</a:t>
            </a:r>
            <a:r>
              <a:rPr lang="en-IN" sz="6000" b="0" i="0" dirty="0" err="1">
                <a:solidFill>
                  <a:srgbClr val="000000"/>
                </a:solidFill>
                <a:effectLst/>
                <a:latin typeface="system-ui"/>
              </a:rPr>
              <a:t>br</a:t>
            </a:r>
            <a:r>
              <a:rPr lang="en-IN" sz="6000" b="0" i="0" dirty="0">
                <a:solidFill>
                  <a:srgbClr val="000000"/>
                </a:solidFill>
                <a:effectLst/>
                <a:latin typeface="system-ui"/>
              </a:rPr>
              <a:t>&gt;</a:t>
            </a:r>
          </a:p>
        </p:txBody>
      </p:sp>
      <p:sp>
        <p:nvSpPr>
          <p:cNvPr id="3" name="Text Placeholder 2"/>
          <p:cNvSpPr>
            <a:spLocks noGrp="1"/>
          </p:cNvSpPr>
          <p:nvPr>
            <p:ph type="body" sz="quarter" idx="15"/>
          </p:nvPr>
        </p:nvSpPr>
        <p:spPr>
          <a:xfrm>
            <a:off x="714589" y="2400669"/>
            <a:ext cx="21334300" cy="9948735"/>
          </a:xfrm>
        </p:spPr>
        <p:txBody>
          <a:bodyPr/>
          <a:lstStyle/>
          <a:p>
            <a:pPr marL="571500" indent="-571500">
              <a:buFont typeface="Arial" panose="020B0604020202020204" pitchFamily="34" charset="0"/>
              <a:buChar char="•"/>
            </a:pPr>
            <a:r>
              <a:rPr lang="en-US" sz="3600" dirty="0">
                <a:solidFill>
                  <a:schemeClr val="tx1"/>
                </a:solidFill>
              </a:rPr>
              <a:t>HTML &lt;</a:t>
            </a:r>
            <a:r>
              <a:rPr lang="en-US" sz="3600" dirty="0" err="1">
                <a:solidFill>
                  <a:schemeClr val="tx1"/>
                </a:solidFill>
              </a:rPr>
              <a:t>br</a:t>
            </a:r>
            <a:r>
              <a:rPr lang="en-US" sz="3600" dirty="0">
                <a:solidFill>
                  <a:schemeClr val="tx1"/>
                </a:solidFill>
              </a:rPr>
              <a:t>&gt; tag creates a line break within a paragraph. The break tags are very helpful to write any content with line breaks. For example, writing a Poem or an address.</a:t>
            </a:r>
          </a:p>
          <a:p>
            <a:pPr marL="571500" indent="-571500">
              <a:buFont typeface="Arial" panose="020B0604020202020204" pitchFamily="34" charset="0"/>
              <a:buChar char="•"/>
            </a:pPr>
            <a:r>
              <a:rPr lang="en-US" sz="3600" dirty="0">
                <a:solidFill>
                  <a:schemeClr val="tx1"/>
                </a:solidFill>
              </a:rPr>
              <a:t>The &lt;</a:t>
            </a:r>
            <a:r>
              <a:rPr lang="en-US" sz="3600" dirty="0" err="1">
                <a:solidFill>
                  <a:schemeClr val="tx1"/>
                </a:solidFill>
              </a:rPr>
              <a:t>br</a:t>
            </a:r>
            <a:r>
              <a:rPr lang="en-US" sz="3600" dirty="0">
                <a:solidFill>
                  <a:schemeClr val="tx1"/>
                </a:solidFill>
              </a:rPr>
              <a:t>&gt; tag is an Unpaired tag which means that it has no closing tag. Look at the example below to see how to use it:</a:t>
            </a:r>
            <a:br>
              <a:rPr lang="en-US" sz="3600" dirty="0"/>
            </a:br>
            <a:endParaRPr lang="en-US" sz="3600" dirty="0"/>
          </a:p>
          <a:p>
            <a:pPr marL="571500" indent="-571500">
              <a:buFont typeface="Arial" panose="020B0604020202020204" pitchFamily="34" charset="0"/>
              <a:buChar char="•"/>
            </a:pPr>
            <a:r>
              <a:rPr lang="en-US" sz="3200" b="0" i="0" dirty="0">
                <a:solidFill>
                  <a:srgbClr val="0000CD"/>
                </a:solidFill>
                <a:effectLst/>
                <a:latin typeface="system-ui"/>
              </a:rPr>
              <a:t>&lt;</a:t>
            </a:r>
            <a:r>
              <a:rPr lang="en-US" sz="3200" b="0" i="0" dirty="0">
                <a:solidFill>
                  <a:srgbClr val="A52A2A"/>
                </a:solidFill>
                <a:effectLst/>
                <a:latin typeface="system-ui"/>
              </a:rPr>
              <a:t>body</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p</a:t>
            </a:r>
            <a:r>
              <a:rPr lang="en-US" sz="3200" b="0" i="0" dirty="0">
                <a:solidFill>
                  <a:srgbClr val="0000CD"/>
                </a:solidFill>
                <a:effectLst/>
                <a:latin typeface="system-ui"/>
              </a:rPr>
              <a:t>&gt;</a:t>
            </a:r>
            <a:r>
              <a:rPr lang="en-US" sz="3200" b="0" i="0" dirty="0">
                <a:solidFill>
                  <a:srgbClr val="000000"/>
                </a:solidFill>
                <a:effectLst/>
                <a:latin typeface="system-ui"/>
              </a:rPr>
              <a:t> To break lines </a:t>
            </a:r>
            <a:r>
              <a:rPr lang="en-US" sz="3200" b="0" i="0" dirty="0">
                <a:solidFill>
                  <a:srgbClr val="0000CD"/>
                </a:solidFill>
                <a:effectLst/>
                <a:latin typeface="system-ui"/>
              </a:rPr>
              <a:t>&lt;</a:t>
            </a:r>
            <a:r>
              <a:rPr lang="en-US" sz="3200" b="0" i="0" dirty="0" err="1">
                <a:solidFill>
                  <a:srgbClr val="A52A2A"/>
                </a:solidFill>
                <a:effectLst/>
                <a:latin typeface="system-ui"/>
              </a:rPr>
              <a:t>br</a:t>
            </a:r>
            <a:r>
              <a:rPr lang="en-US" sz="3200" b="0" i="0" dirty="0">
                <a:solidFill>
                  <a:srgbClr val="0000CD"/>
                </a:solidFill>
                <a:effectLst/>
                <a:latin typeface="system-ui"/>
              </a:rPr>
              <a:t>&gt;</a:t>
            </a:r>
            <a:r>
              <a:rPr lang="en-US" sz="3200" b="0" i="0" dirty="0">
                <a:solidFill>
                  <a:srgbClr val="000000"/>
                </a:solidFill>
                <a:effectLst/>
                <a:latin typeface="system-ui"/>
              </a:rPr>
              <a:t> in a text, </a:t>
            </a:r>
            <a:r>
              <a:rPr lang="en-US" sz="3200" b="0" i="0" dirty="0">
                <a:solidFill>
                  <a:srgbClr val="0000CD"/>
                </a:solidFill>
                <a:effectLst/>
                <a:latin typeface="system-ui"/>
              </a:rPr>
              <a:t>&lt;</a:t>
            </a:r>
            <a:r>
              <a:rPr lang="en-US" sz="3200" b="0" i="0" dirty="0" err="1">
                <a:solidFill>
                  <a:srgbClr val="A52A2A"/>
                </a:solidFill>
                <a:effectLst/>
                <a:latin typeface="system-ui"/>
              </a:rPr>
              <a:t>br</a:t>
            </a:r>
            <a:r>
              <a:rPr lang="en-US" sz="3200" b="0" i="0" dirty="0">
                <a:solidFill>
                  <a:srgbClr val="0000CD"/>
                </a:solidFill>
                <a:effectLst/>
                <a:latin typeface="system-ui"/>
              </a:rPr>
              <a:t>&gt;</a:t>
            </a:r>
            <a:r>
              <a:rPr lang="en-US" sz="3200" b="0" i="0" dirty="0">
                <a:solidFill>
                  <a:srgbClr val="000000"/>
                </a:solidFill>
                <a:effectLst/>
                <a:latin typeface="system-ui"/>
              </a:rPr>
              <a:t> use the </a:t>
            </a:r>
            <a:r>
              <a:rPr lang="en-US" sz="3200" b="0" i="0" dirty="0" err="1">
                <a:solidFill>
                  <a:srgbClr val="000000"/>
                </a:solidFill>
                <a:effectLst/>
                <a:latin typeface="system-ui"/>
              </a:rPr>
              <a:t>br</a:t>
            </a:r>
            <a:r>
              <a:rPr lang="en-US" sz="3200" b="0" i="0" dirty="0">
                <a:solidFill>
                  <a:srgbClr val="000000"/>
                </a:solidFill>
                <a:effectLst/>
                <a:latin typeface="system-ui"/>
              </a:rPr>
              <a:t> element. </a:t>
            </a:r>
            <a:r>
              <a:rPr lang="en-US" sz="3200" b="0" i="0" dirty="0">
                <a:solidFill>
                  <a:srgbClr val="0000CD"/>
                </a:solidFill>
                <a:effectLst/>
                <a:latin typeface="system-ui"/>
              </a:rPr>
              <a:t>&lt;</a:t>
            </a:r>
            <a:r>
              <a:rPr lang="en-US" sz="3200" b="0" i="0" dirty="0">
                <a:solidFill>
                  <a:srgbClr val="A52A2A"/>
                </a:solidFill>
                <a:effectLst/>
                <a:latin typeface="system-ui"/>
              </a:rPr>
              <a:t>/p</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/body</a:t>
            </a:r>
            <a:r>
              <a:rPr lang="en-US" sz="3200" b="0" i="0" dirty="0">
                <a:solidFill>
                  <a:srgbClr val="0000CD"/>
                </a:solidFill>
                <a:effectLst/>
                <a:latin typeface="system-ui"/>
              </a:rPr>
              <a:t>&gt;</a:t>
            </a:r>
            <a:endParaRPr lang="en-US" sz="3600" dirty="0"/>
          </a:p>
          <a:p>
            <a:pPr marL="571500" indent="-571500">
              <a:buFont typeface="Arial" panose="020B0604020202020204" pitchFamily="34" charset="0"/>
              <a:buChar char="•"/>
            </a:pPr>
            <a:r>
              <a:rPr lang="en-US" sz="3600" dirty="0">
                <a:solidFill>
                  <a:schemeClr val="tx1"/>
                </a:solidFill>
              </a:rPr>
              <a:t>HTML &lt;</a:t>
            </a:r>
            <a:r>
              <a:rPr lang="en-US" sz="3600" dirty="0" err="1">
                <a:solidFill>
                  <a:schemeClr val="tx1"/>
                </a:solidFill>
              </a:rPr>
              <a:t>br</a:t>
            </a:r>
            <a:r>
              <a:rPr lang="en-US" sz="3600" dirty="0">
                <a:solidFill>
                  <a:schemeClr val="tx1"/>
                </a:solidFill>
              </a:rPr>
              <a:t>&gt; tag can be used in two ways: The &lt;</a:t>
            </a:r>
            <a:r>
              <a:rPr lang="en-US" sz="3600" dirty="0" err="1">
                <a:solidFill>
                  <a:schemeClr val="tx1"/>
                </a:solidFill>
              </a:rPr>
              <a:t>br</a:t>
            </a:r>
            <a:r>
              <a:rPr lang="en-US" sz="3600" dirty="0">
                <a:solidFill>
                  <a:schemeClr val="tx1"/>
                </a:solidFill>
              </a:rPr>
              <a:t>&gt; or &lt;</a:t>
            </a:r>
            <a:r>
              <a:rPr lang="en-US" sz="3600" dirty="0" err="1">
                <a:solidFill>
                  <a:schemeClr val="tx1"/>
                </a:solidFill>
              </a:rPr>
              <a:t>br</a:t>
            </a:r>
            <a:r>
              <a:rPr lang="en-US" sz="3600" dirty="0">
                <a:solidFill>
                  <a:schemeClr val="tx1"/>
                </a:solidFill>
              </a:rPr>
              <a:t>/&gt;. It is recommended to use closed </a:t>
            </a:r>
            <a:r>
              <a:rPr lang="en-US" sz="3600" dirty="0" err="1">
                <a:solidFill>
                  <a:schemeClr val="tx1"/>
                </a:solidFill>
              </a:rPr>
              <a:t>br</a:t>
            </a:r>
            <a:r>
              <a:rPr lang="en-US" sz="3600" dirty="0">
                <a:solidFill>
                  <a:schemeClr val="tx1"/>
                </a:solidFill>
              </a:rPr>
              <a:t> tag &lt;</a:t>
            </a:r>
            <a:r>
              <a:rPr lang="en-US" sz="3600" dirty="0" err="1">
                <a:solidFill>
                  <a:schemeClr val="tx1"/>
                </a:solidFill>
              </a:rPr>
              <a:t>br</a:t>
            </a:r>
            <a:r>
              <a:rPr lang="en-US" sz="3600" dirty="0">
                <a:solidFill>
                  <a:schemeClr val="tx1"/>
                </a:solidFill>
              </a:rPr>
              <a:t>/&gt;, because it is supported in both HTML and XHTML.</a:t>
            </a:r>
          </a:p>
        </p:txBody>
      </p:sp>
    </p:spTree>
    <p:extLst>
      <p:ext uri="{BB962C8B-B14F-4D97-AF65-F5344CB8AC3E}">
        <p14:creationId xmlns:p14="http://schemas.microsoft.com/office/powerpoint/2010/main" val="263791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6000" b="0" i="0" dirty="0">
                <a:solidFill>
                  <a:srgbClr val="000000"/>
                </a:solidFill>
                <a:effectLst/>
                <a:latin typeface="system-ui"/>
              </a:rPr>
              <a:t>HR tag in HTML</a:t>
            </a:r>
          </a:p>
        </p:txBody>
      </p:sp>
      <p:sp>
        <p:nvSpPr>
          <p:cNvPr id="3" name="Text Placeholder 2"/>
          <p:cNvSpPr>
            <a:spLocks noGrp="1"/>
          </p:cNvSpPr>
          <p:nvPr>
            <p:ph type="body" sz="quarter" idx="15"/>
          </p:nvPr>
        </p:nvSpPr>
        <p:spPr>
          <a:xfrm>
            <a:off x="714589" y="2400669"/>
            <a:ext cx="21334300" cy="9948735"/>
          </a:xfrm>
        </p:spPr>
        <p:txBody>
          <a:bodyPr/>
          <a:lstStyle/>
          <a:p>
            <a:pPr marL="571500" indent="-571500">
              <a:buFont typeface="Arial" panose="020B0604020202020204" pitchFamily="34" charset="0"/>
              <a:buChar char="•"/>
            </a:pPr>
            <a:r>
              <a:rPr lang="en-US" sz="3600" dirty="0">
                <a:solidFill>
                  <a:schemeClr val="tx1"/>
                </a:solidFill>
              </a:rPr>
              <a:t>The HR tag in HTML specifies a thematic break in the webpage. It separates the paragraph-level elements by a visible horizontal line. It is an unpaired tag.</a:t>
            </a:r>
          </a:p>
          <a:p>
            <a:pPr marL="571500" indent="-571500">
              <a:buFont typeface="Arial" panose="020B0604020202020204" pitchFamily="34" charset="0"/>
              <a:buChar char="•"/>
            </a:pPr>
            <a:r>
              <a:rPr lang="en-US" sz="3600" dirty="0">
                <a:solidFill>
                  <a:schemeClr val="tx1"/>
                </a:solidFill>
              </a:rPr>
              <a:t>When you insert HR tag in HTML, the browser displays a line in its position. It is called thematic break, that means, change in topic or, in other words, change in theme.</a:t>
            </a:r>
          </a:p>
          <a:p>
            <a:pPr marL="571500" indent="-571500">
              <a:buFont typeface="Arial" panose="020B0604020202020204" pitchFamily="34" charset="0"/>
              <a:buChar char="•"/>
            </a:pP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body</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h2</a:t>
            </a:r>
            <a:r>
              <a:rPr lang="en-IN" sz="2800" b="0" i="0" dirty="0">
                <a:solidFill>
                  <a:srgbClr val="0000CD"/>
                </a:solidFill>
                <a:effectLst/>
                <a:latin typeface="system-ui"/>
              </a:rPr>
              <a:t>&gt;</a:t>
            </a:r>
            <a:r>
              <a:rPr lang="en-IN" sz="2800" b="0" i="0" dirty="0">
                <a:solidFill>
                  <a:srgbClr val="000000"/>
                </a:solidFill>
                <a:effectLst/>
                <a:latin typeface="system-ui"/>
              </a:rPr>
              <a:t> HTML </a:t>
            </a:r>
            <a:r>
              <a:rPr lang="en-IN" sz="2800" b="0" i="0" dirty="0">
                <a:solidFill>
                  <a:srgbClr val="0000CD"/>
                </a:solidFill>
                <a:effectLst/>
                <a:latin typeface="system-ui"/>
              </a:rPr>
              <a:t>&lt;</a:t>
            </a:r>
            <a:r>
              <a:rPr lang="en-IN" sz="2800" b="0" i="0" dirty="0">
                <a:solidFill>
                  <a:srgbClr val="A52A2A"/>
                </a:solidFill>
                <a:effectLst/>
                <a:latin typeface="system-ui"/>
              </a:rPr>
              <a:t>/h2</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p</a:t>
            </a:r>
            <a:r>
              <a:rPr lang="en-IN" sz="2800" b="0" i="0" dirty="0">
                <a:solidFill>
                  <a:srgbClr val="0000CD"/>
                </a:solidFill>
                <a:effectLst/>
                <a:latin typeface="system-ui"/>
              </a:rPr>
              <a:t>&gt;</a:t>
            </a:r>
            <a:r>
              <a:rPr lang="en-IN" sz="2800" b="0" i="0" dirty="0">
                <a:solidFill>
                  <a:srgbClr val="000000"/>
                </a:solidFill>
                <a:effectLst/>
                <a:latin typeface="system-ui"/>
              </a:rPr>
              <a:t> HTML is a language for describing web pages. </a:t>
            </a:r>
            <a:r>
              <a:rPr lang="en-IN" sz="2800" b="0" i="0" dirty="0">
                <a:solidFill>
                  <a:srgbClr val="0000CD"/>
                </a:solidFill>
                <a:effectLst/>
                <a:latin typeface="system-ui"/>
              </a:rPr>
              <a:t>&lt;</a:t>
            </a:r>
            <a:r>
              <a:rPr lang="en-IN" sz="2800" b="0" i="0" dirty="0">
                <a:solidFill>
                  <a:srgbClr val="A52A2A"/>
                </a:solidFill>
                <a:effectLst/>
                <a:latin typeface="system-ui"/>
              </a:rPr>
              <a:t>/p</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hr</a:t>
            </a:r>
            <a:r>
              <a:rPr lang="en-IN" sz="2800" b="0" i="0" dirty="0">
                <a:solidFill>
                  <a:srgbClr val="0000CD"/>
                </a:solidFill>
                <a:effectLst/>
                <a:latin typeface="system-ui"/>
              </a:rPr>
              <a:t>&gt;</a:t>
            </a:r>
            <a:r>
              <a:rPr lang="en-IN" sz="2800" b="0" i="0" dirty="0">
                <a:solidFill>
                  <a:srgbClr val="000000"/>
                </a:solidFill>
                <a:effectLst/>
                <a:latin typeface="system-ui"/>
              </a:rPr>
              <a:t> </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h2</a:t>
            </a:r>
            <a:r>
              <a:rPr lang="en-IN" sz="2800" b="0" i="0" dirty="0">
                <a:solidFill>
                  <a:srgbClr val="0000CD"/>
                </a:solidFill>
                <a:effectLst/>
                <a:latin typeface="system-ui"/>
              </a:rPr>
              <a:t>&gt;</a:t>
            </a:r>
            <a:r>
              <a:rPr lang="en-IN" sz="2800" b="0" i="0" dirty="0">
                <a:solidFill>
                  <a:srgbClr val="000000"/>
                </a:solidFill>
                <a:effectLst/>
                <a:latin typeface="system-ui"/>
              </a:rPr>
              <a:t> HR Tag </a:t>
            </a:r>
            <a:r>
              <a:rPr lang="en-IN" sz="2800" b="0" i="0" dirty="0">
                <a:solidFill>
                  <a:srgbClr val="0000CD"/>
                </a:solidFill>
                <a:effectLst/>
                <a:latin typeface="system-ui"/>
              </a:rPr>
              <a:t>&lt;</a:t>
            </a:r>
            <a:r>
              <a:rPr lang="en-IN" sz="2800" b="0" i="0" dirty="0">
                <a:solidFill>
                  <a:srgbClr val="A52A2A"/>
                </a:solidFill>
                <a:effectLst/>
                <a:latin typeface="system-ui"/>
              </a:rPr>
              <a:t>/h2</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p</a:t>
            </a:r>
            <a:r>
              <a:rPr lang="en-IN" sz="2800" b="0" i="0" dirty="0">
                <a:solidFill>
                  <a:srgbClr val="0000CD"/>
                </a:solidFill>
                <a:effectLst/>
                <a:latin typeface="system-ui"/>
              </a:rPr>
              <a:t>&gt;</a:t>
            </a:r>
            <a:r>
              <a:rPr lang="en-IN" sz="2800" b="0" i="0" dirty="0">
                <a:solidFill>
                  <a:srgbClr val="000000"/>
                </a:solidFill>
                <a:effectLst/>
                <a:latin typeface="system-ui"/>
              </a:rPr>
              <a:t> HR tag is used to draw a horizontal line. </a:t>
            </a:r>
            <a:r>
              <a:rPr lang="en-IN" sz="2800" b="0" i="0" dirty="0">
                <a:solidFill>
                  <a:srgbClr val="0000CD"/>
                </a:solidFill>
                <a:effectLst/>
                <a:latin typeface="system-ui"/>
              </a:rPr>
              <a:t>&lt;</a:t>
            </a:r>
            <a:r>
              <a:rPr lang="en-IN" sz="2800" b="0" i="0" dirty="0">
                <a:solidFill>
                  <a:srgbClr val="A52A2A"/>
                </a:solidFill>
                <a:effectLst/>
                <a:latin typeface="system-ui"/>
              </a:rPr>
              <a:t>p</a:t>
            </a:r>
            <a:r>
              <a:rPr lang="en-IN" sz="2800" b="0" i="0" dirty="0">
                <a:solidFill>
                  <a:srgbClr val="0000CD"/>
                </a:solidFill>
                <a:effectLst/>
                <a:latin typeface="system-ui"/>
              </a:rPr>
              <a:t>&gt;</a:t>
            </a:r>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/body</a:t>
            </a:r>
            <a:r>
              <a:rPr lang="en-IN" sz="2800" b="0" i="0" dirty="0">
                <a:solidFill>
                  <a:srgbClr val="0000CD"/>
                </a:solidFill>
                <a:effectLst/>
                <a:latin typeface="system-ui"/>
              </a:rPr>
              <a:t>&gt;</a:t>
            </a:r>
            <a:br>
              <a:rPr lang="en-IN" sz="2800" dirty="0"/>
            </a:br>
            <a:endParaRPr lang="en-IN" sz="2800" dirty="0"/>
          </a:p>
          <a:p>
            <a:pPr marL="571500" indent="-571500">
              <a:buFont typeface="Arial" panose="020B0604020202020204" pitchFamily="34" charset="0"/>
              <a:buChar char="•"/>
            </a:pPr>
            <a:br>
              <a:rPr lang="en-US" sz="3200" dirty="0"/>
            </a:br>
            <a:endParaRPr lang="en-US" sz="3600" dirty="0"/>
          </a:p>
        </p:txBody>
      </p:sp>
    </p:spTree>
    <p:extLst>
      <p:ext uri="{BB962C8B-B14F-4D97-AF65-F5344CB8AC3E}">
        <p14:creationId xmlns:p14="http://schemas.microsoft.com/office/powerpoint/2010/main" val="537417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6000" b="0" i="0" dirty="0">
                <a:solidFill>
                  <a:srgbClr val="000000"/>
                </a:solidFill>
                <a:effectLst/>
                <a:latin typeface="system-ui"/>
              </a:rPr>
              <a:t>HR tag attributes</a:t>
            </a:r>
          </a:p>
        </p:txBody>
      </p:sp>
      <p:sp>
        <p:nvSpPr>
          <p:cNvPr id="3" name="Text Placeholder 2"/>
          <p:cNvSpPr>
            <a:spLocks noGrp="1"/>
          </p:cNvSpPr>
          <p:nvPr>
            <p:ph type="body" sz="quarter" idx="15"/>
          </p:nvPr>
        </p:nvSpPr>
        <p:spPr>
          <a:xfrm>
            <a:off x="714589" y="2400669"/>
            <a:ext cx="21334300" cy="9948735"/>
          </a:xfrm>
        </p:spPr>
        <p:txBody>
          <a:bodyPr/>
          <a:lstStyle/>
          <a:p>
            <a:pPr marL="571500" indent="-571500">
              <a:buFont typeface="Arial" panose="020B0604020202020204" pitchFamily="34" charset="0"/>
              <a:buChar char="•"/>
            </a:pPr>
            <a:r>
              <a:rPr lang="en-US" sz="3600" dirty="0">
                <a:solidFill>
                  <a:schemeClr val="tx1"/>
                </a:solidFill>
              </a:rPr>
              <a:t>The HR tag supports some global attributes through which you can change its styling a little bit. The attributes define color, size, alignment, etc. Let's see them one by one:</a:t>
            </a:r>
          </a:p>
          <a:p>
            <a:pPr marL="571500" indent="-571500">
              <a:buFont typeface="Arial" panose="020B0604020202020204" pitchFamily="34" charset="0"/>
              <a:buChar char="•"/>
            </a:pPr>
            <a:r>
              <a:rPr lang="en-US" sz="3600" dirty="0">
                <a:solidFill>
                  <a:schemeClr val="tx1"/>
                </a:solidFill>
              </a:rPr>
              <a:t>align: The align attributes has values align=left/center/right. It horizontally aligns the position of </a:t>
            </a:r>
            <a:r>
              <a:rPr lang="en-US" sz="3600" dirty="0" err="1">
                <a:solidFill>
                  <a:schemeClr val="tx1"/>
                </a:solidFill>
              </a:rPr>
              <a:t>hr</a:t>
            </a:r>
            <a:r>
              <a:rPr lang="en-US" sz="3600" dirty="0">
                <a:solidFill>
                  <a:schemeClr val="tx1"/>
                </a:solidFill>
              </a:rPr>
              <a:t> line on the webpage. It only works when the line's width is smaller than its parent container.</a:t>
            </a:r>
          </a:p>
          <a:p>
            <a:pPr marL="571500" indent="-571500">
              <a:buFont typeface="Arial" panose="020B0604020202020204" pitchFamily="34" charset="0"/>
              <a:buChar char="•"/>
            </a:pPr>
            <a:r>
              <a:rPr lang="en-US" sz="3600" dirty="0">
                <a:solidFill>
                  <a:schemeClr val="tx1"/>
                </a:solidFill>
              </a:rPr>
              <a:t>color: It specifies a color for the </a:t>
            </a:r>
            <a:r>
              <a:rPr lang="en-US" sz="3600" dirty="0" err="1">
                <a:solidFill>
                  <a:schemeClr val="tx1"/>
                </a:solidFill>
              </a:rPr>
              <a:t>hr</a:t>
            </a:r>
            <a:r>
              <a:rPr lang="en-US" sz="3600" dirty="0">
                <a:solidFill>
                  <a:schemeClr val="tx1"/>
                </a:solidFill>
              </a:rPr>
              <a:t> tag's line.</a:t>
            </a:r>
          </a:p>
          <a:p>
            <a:pPr marL="571500" indent="-571500">
              <a:buFont typeface="Arial" panose="020B0604020202020204" pitchFamily="34" charset="0"/>
              <a:buChar char="•"/>
            </a:pPr>
            <a:r>
              <a:rPr lang="en-US" sz="3600" dirty="0">
                <a:solidFill>
                  <a:schemeClr val="tx1"/>
                </a:solidFill>
              </a:rPr>
              <a:t>size: Size is just the height of the line in pixels. At first it is only a thin line, but with this property you can increase its size. You can also specify its fill type using shade attribute.</a:t>
            </a:r>
          </a:p>
          <a:p>
            <a:pPr marL="571500" indent="-571500">
              <a:buFont typeface="Arial" panose="020B0604020202020204" pitchFamily="34" charset="0"/>
              <a:buChar char="•"/>
            </a:pPr>
            <a:r>
              <a:rPr lang="en-US" sz="3600" dirty="0" err="1">
                <a:solidFill>
                  <a:schemeClr val="tx1"/>
                </a:solidFill>
              </a:rPr>
              <a:t>noshade</a:t>
            </a:r>
            <a:r>
              <a:rPr lang="en-US" sz="3600" dirty="0">
                <a:solidFill>
                  <a:schemeClr val="tx1"/>
                </a:solidFill>
              </a:rPr>
              <a:t>: It is a </a:t>
            </a:r>
            <a:r>
              <a:rPr lang="en-US" sz="3600" dirty="0" err="1">
                <a:solidFill>
                  <a:schemeClr val="tx1"/>
                </a:solidFill>
              </a:rPr>
              <a:t>boolean</a:t>
            </a:r>
            <a:r>
              <a:rPr lang="en-US" sz="3600" dirty="0">
                <a:solidFill>
                  <a:schemeClr val="tx1"/>
                </a:solidFill>
              </a:rPr>
              <a:t> value. The default value of </a:t>
            </a:r>
            <a:r>
              <a:rPr lang="en-US" sz="3600" dirty="0" err="1">
                <a:solidFill>
                  <a:schemeClr val="tx1"/>
                </a:solidFill>
              </a:rPr>
              <a:t>hr</a:t>
            </a:r>
            <a:r>
              <a:rPr lang="en-US" sz="3600" dirty="0">
                <a:solidFill>
                  <a:schemeClr val="tx1"/>
                </a:solidFill>
              </a:rPr>
              <a:t> tag is the shade fill. If you specify </a:t>
            </a:r>
            <a:r>
              <a:rPr lang="en-US" sz="3600" dirty="0" err="1">
                <a:solidFill>
                  <a:schemeClr val="tx1"/>
                </a:solidFill>
              </a:rPr>
              <a:t>noshade</a:t>
            </a:r>
            <a:r>
              <a:rPr lang="en-US" sz="3600" dirty="0">
                <a:solidFill>
                  <a:schemeClr val="tx1"/>
                </a:solidFill>
              </a:rPr>
              <a:t>, then only a solid grey colored line will display. It won't have any effect if you have specified a color for the line.</a:t>
            </a:r>
          </a:p>
          <a:p>
            <a:pPr marL="571500" indent="-571500">
              <a:buFont typeface="Arial" panose="020B0604020202020204" pitchFamily="34" charset="0"/>
              <a:buChar char="•"/>
            </a:pPr>
            <a:r>
              <a:rPr lang="en-US" sz="3600" dirty="0">
                <a:solidFill>
                  <a:schemeClr val="tx1"/>
                </a:solidFill>
              </a:rPr>
              <a:t>width: It sets the width of the line. By default, the </a:t>
            </a:r>
            <a:r>
              <a:rPr lang="en-US" sz="3600" dirty="0" err="1">
                <a:solidFill>
                  <a:schemeClr val="tx1"/>
                </a:solidFill>
              </a:rPr>
              <a:t>hr</a:t>
            </a:r>
            <a:r>
              <a:rPr lang="en-US" sz="3600" dirty="0">
                <a:solidFill>
                  <a:schemeClr val="tx1"/>
                </a:solidFill>
              </a:rPr>
              <a:t> tag occupies 100% width of its parent element.</a:t>
            </a:r>
            <a:br>
              <a:rPr lang="en-IN" sz="2800" dirty="0">
                <a:solidFill>
                  <a:schemeClr val="tx1"/>
                </a:solidFill>
              </a:rPr>
            </a:br>
            <a:endParaRPr lang="en-IN" sz="2800" dirty="0">
              <a:solidFill>
                <a:schemeClr val="tx1"/>
              </a:solidFill>
            </a:endParaRPr>
          </a:p>
          <a:p>
            <a:pPr marL="571500" indent="-571500">
              <a:buFont typeface="Arial" panose="020B0604020202020204" pitchFamily="34" charset="0"/>
              <a:buChar char="•"/>
            </a:pPr>
            <a:r>
              <a:rPr lang="en-US" sz="3200" dirty="0">
                <a:solidFill>
                  <a:schemeClr val="tx1"/>
                </a:solidFill>
              </a:rPr>
              <a:t>Note: All these attributes are deprecated in HTML5. It is recommended to use CSS for styling HR tag in new websites.</a:t>
            </a:r>
            <a:br>
              <a:rPr lang="en-US" sz="3200" dirty="0">
                <a:solidFill>
                  <a:schemeClr val="tx1"/>
                </a:solidFill>
              </a:rPr>
            </a:br>
            <a:endParaRPr lang="en-US" sz="3600" dirty="0">
              <a:solidFill>
                <a:schemeClr val="tx1"/>
              </a:solidFill>
            </a:endParaRPr>
          </a:p>
        </p:txBody>
      </p:sp>
    </p:spTree>
    <p:extLst>
      <p:ext uri="{BB962C8B-B14F-4D97-AF65-F5344CB8AC3E}">
        <p14:creationId xmlns:p14="http://schemas.microsoft.com/office/powerpoint/2010/main" val="1592778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6000" b="0" i="0" dirty="0">
                <a:solidFill>
                  <a:srgbClr val="000000"/>
                </a:solidFill>
                <a:effectLst/>
                <a:latin typeface="system-ui"/>
              </a:rPr>
              <a:t>HTML Table Tag</a:t>
            </a:r>
          </a:p>
        </p:txBody>
      </p:sp>
      <p:sp>
        <p:nvSpPr>
          <p:cNvPr id="3" name="Text Placeholder 2"/>
          <p:cNvSpPr>
            <a:spLocks noGrp="1"/>
          </p:cNvSpPr>
          <p:nvPr>
            <p:ph type="body" sz="quarter" idx="15"/>
          </p:nvPr>
        </p:nvSpPr>
        <p:spPr>
          <a:xfrm>
            <a:off x="714589" y="2400669"/>
            <a:ext cx="21334300" cy="9948735"/>
          </a:xfrm>
        </p:spPr>
        <p:txBody>
          <a:bodyPr/>
          <a:lstStyle/>
          <a:p>
            <a:pPr marL="571500" indent="-571500">
              <a:buFont typeface="Arial" panose="020B0604020202020204" pitchFamily="34" charset="0"/>
              <a:buChar char="•"/>
            </a:pPr>
            <a:r>
              <a:rPr lang="en-US" sz="3600" dirty="0">
                <a:solidFill>
                  <a:schemeClr val="tx1"/>
                </a:solidFill>
              </a:rPr>
              <a:t>We all are familiar with the concept of tables with rows and columns. But how would you create a table in a website? HTML table tag family displays a table in a webpage. It’s similar like the structure of a matrix with proper rows and columns. This type of structure with rows and columns is very helpful in representing data in an organized manner. The tabular form of data creates a good impression on user.</a:t>
            </a:r>
            <a:br>
              <a:rPr lang="en-US" sz="3600" dirty="0">
                <a:solidFill>
                  <a:schemeClr val="tx1"/>
                </a:solidFill>
              </a:rPr>
            </a:br>
            <a:r>
              <a:rPr lang="en-US" sz="3600" b="1" dirty="0"/>
              <a:t>Example of HTML table tag:</a:t>
            </a:r>
            <a:br>
              <a:rPr lang="en-US" sz="3600" b="1" dirty="0"/>
            </a:br>
            <a:r>
              <a:rPr lang="en-US" sz="3200" b="0" i="0" dirty="0">
                <a:solidFill>
                  <a:srgbClr val="0000CD"/>
                </a:solidFill>
                <a:effectLst/>
                <a:latin typeface="system-ui"/>
              </a:rPr>
              <a:t>&lt;</a:t>
            </a:r>
            <a:r>
              <a:rPr lang="en-US" sz="3200" b="0" i="0" dirty="0">
                <a:solidFill>
                  <a:srgbClr val="A52A2A"/>
                </a:solidFill>
                <a:effectLst/>
                <a:latin typeface="system-ui"/>
              </a:rPr>
              <a:t>table</a:t>
            </a:r>
            <a:r>
              <a:rPr lang="en-US" sz="3200" b="0" i="0" dirty="0">
                <a:solidFill>
                  <a:srgbClr val="0000CD"/>
                </a:solidFill>
                <a:effectLst/>
                <a:latin typeface="system-ui"/>
              </a:rPr>
              <a:t>&gt;</a:t>
            </a:r>
            <a:r>
              <a:rPr lang="en-US" sz="3200" b="0" i="0" dirty="0">
                <a:solidFill>
                  <a:srgbClr val="000000"/>
                </a:solidFill>
                <a:effectLst/>
                <a:latin typeface="system-ui"/>
              </a:rPr>
              <a:t> </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tr</a:t>
            </a:r>
            <a:r>
              <a:rPr lang="en-US" sz="3200" b="0" i="0" dirty="0">
                <a:solidFill>
                  <a:srgbClr val="0000CD"/>
                </a:solidFill>
                <a:effectLst/>
                <a:latin typeface="system-ui"/>
              </a:rPr>
              <a:t>&gt;</a:t>
            </a:r>
            <a:r>
              <a:rPr lang="en-US" sz="3200" b="0" i="0" dirty="0">
                <a:solidFill>
                  <a:srgbClr val="000000"/>
                </a:solidFill>
                <a:effectLst/>
                <a:latin typeface="system-ui"/>
              </a:rPr>
              <a:t> </a:t>
            </a:r>
            <a:br>
              <a:rPr lang="en-US" sz="3200" dirty="0"/>
            </a:br>
            <a:r>
              <a:rPr lang="en-US" sz="3200" b="0" i="0" dirty="0">
                <a:solidFill>
                  <a:srgbClr val="0000CD"/>
                </a:solidFill>
                <a:effectLst/>
                <a:latin typeface="system-ui"/>
              </a:rPr>
              <a:t>&lt;</a:t>
            </a:r>
            <a:r>
              <a:rPr lang="en-US" sz="3200" b="0" i="0" dirty="0" err="1">
                <a:solidFill>
                  <a:srgbClr val="A52A2A"/>
                </a:solidFill>
                <a:effectLst/>
                <a:latin typeface="system-ui"/>
              </a:rPr>
              <a:t>th</a:t>
            </a:r>
            <a:r>
              <a:rPr lang="en-US" sz="3200" b="0" i="0" dirty="0">
                <a:solidFill>
                  <a:srgbClr val="0000CD"/>
                </a:solidFill>
                <a:effectLst/>
                <a:latin typeface="system-ui"/>
              </a:rPr>
              <a:t>&gt;</a:t>
            </a:r>
            <a:r>
              <a:rPr lang="en-US" sz="3200" b="0" i="0" dirty="0">
                <a:solidFill>
                  <a:srgbClr val="000000"/>
                </a:solidFill>
                <a:effectLst/>
                <a:latin typeface="system-ui"/>
              </a:rPr>
              <a:t> Emp Name </a:t>
            </a:r>
            <a:r>
              <a:rPr lang="en-US" sz="3200" b="0" i="0" dirty="0">
                <a:solidFill>
                  <a:srgbClr val="0000CD"/>
                </a:solidFill>
                <a:effectLst/>
                <a:latin typeface="system-ui"/>
              </a:rPr>
              <a:t>&lt;</a:t>
            </a:r>
            <a:r>
              <a:rPr lang="en-US" sz="3200" b="0" i="0" dirty="0">
                <a:solidFill>
                  <a:srgbClr val="A52A2A"/>
                </a:solidFill>
                <a:effectLst/>
                <a:latin typeface="system-ui"/>
              </a:rPr>
              <a:t>/</a:t>
            </a:r>
            <a:r>
              <a:rPr lang="en-US" sz="3200" b="0" i="0" dirty="0" err="1">
                <a:solidFill>
                  <a:srgbClr val="A52A2A"/>
                </a:solidFill>
                <a:effectLst/>
                <a:latin typeface="system-ui"/>
              </a:rPr>
              <a:t>th</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err="1">
                <a:solidFill>
                  <a:srgbClr val="A52A2A"/>
                </a:solidFill>
                <a:effectLst/>
                <a:latin typeface="system-ui"/>
              </a:rPr>
              <a:t>th</a:t>
            </a:r>
            <a:r>
              <a:rPr lang="en-US" sz="3200" b="0" i="0" dirty="0">
                <a:solidFill>
                  <a:srgbClr val="0000CD"/>
                </a:solidFill>
                <a:effectLst/>
                <a:latin typeface="system-ui"/>
              </a:rPr>
              <a:t>&gt;</a:t>
            </a:r>
            <a:r>
              <a:rPr lang="en-US" sz="3200" b="0" i="0" dirty="0">
                <a:solidFill>
                  <a:srgbClr val="000000"/>
                </a:solidFill>
                <a:effectLst/>
                <a:latin typeface="system-ui"/>
              </a:rPr>
              <a:t> Salary </a:t>
            </a:r>
            <a:r>
              <a:rPr lang="en-US" sz="3200" b="0" i="0" dirty="0">
                <a:solidFill>
                  <a:srgbClr val="0000CD"/>
                </a:solidFill>
                <a:effectLst/>
                <a:latin typeface="system-ui"/>
              </a:rPr>
              <a:t>&lt;</a:t>
            </a:r>
            <a:r>
              <a:rPr lang="en-US" sz="3200" b="0" i="0" dirty="0">
                <a:solidFill>
                  <a:srgbClr val="A52A2A"/>
                </a:solidFill>
                <a:effectLst/>
                <a:latin typeface="system-ui"/>
              </a:rPr>
              <a:t>/</a:t>
            </a:r>
            <a:r>
              <a:rPr lang="en-US" sz="3200" b="0" i="0" dirty="0" err="1">
                <a:solidFill>
                  <a:srgbClr val="A52A2A"/>
                </a:solidFill>
                <a:effectLst/>
                <a:latin typeface="system-ui"/>
              </a:rPr>
              <a:t>th</a:t>
            </a:r>
            <a:r>
              <a:rPr lang="en-US" sz="3200" b="0" i="0" dirty="0">
                <a:solidFill>
                  <a:srgbClr val="0000CD"/>
                </a:solidFill>
                <a:effectLst/>
                <a:latin typeface="system-ui"/>
              </a:rPr>
              <a:t>&gt;</a:t>
            </a:r>
            <a:r>
              <a:rPr lang="en-US" sz="3200" b="0" i="0" dirty="0">
                <a:solidFill>
                  <a:srgbClr val="000000"/>
                </a:solidFill>
                <a:effectLst/>
                <a:latin typeface="system-ui"/>
              </a:rPr>
              <a:t> </a:t>
            </a:r>
            <a:br>
              <a:rPr lang="en-US" sz="3200" dirty="0"/>
            </a:br>
            <a:r>
              <a:rPr lang="en-US" sz="3200" b="0" i="0" dirty="0">
                <a:solidFill>
                  <a:srgbClr val="0000CD"/>
                </a:solidFill>
                <a:effectLst/>
                <a:latin typeface="system-ui"/>
              </a:rPr>
              <a:t>&lt;</a:t>
            </a:r>
            <a:r>
              <a:rPr lang="en-US" sz="3200" b="0" i="0" dirty="0" err="1">
                <a:solidFill>
                  <a:srgbClr val="A52A2A"/>
                </a:solidFill>
                <a:effectLst/>
                <a:latin typeface="system-ui"/>
              </a:rPr>
              <a:t>th</a:t>
            </a:r>
            <a:r>
              <a:rPr lang="en-US" sz="3200" b="0" i="0" dirty="0">
                <a:solidFill>
                  <a:srgbClr val="0000CD"/>
                </a:solidFill>
                <a:effectLst/>
                <a:latin typeface="system-ui"/>
              </a:rPr>
              <a:t>&gt;</a:t>
            </a:r>
            <a:r>
              <a:rPr lang="en-US" sz="3200" b="0" i="0" dirty="0">
                <a:solidFill>
                  <a:srgbClr val="000000"/>
                </a:solidFill>
                <a:effectLst/>
                <a:latin typeface="system-ui"/>
              </a:rPr>
              <a:t> Age </a:t>
            </a:r>
            <a:r>
              <a:rPr lang="en-US" sz="3200" b="0" i="0" dirty="0">
                <a:solidFill>
                  <a:srgbClr val="0000CD"/>
                </a:solidFill>
                <a:effectLst/>
                <a:latin typeface="system-ui"/>
              </a:rPr>
              <a:t>&lt;</a:t>
            </a:r>
            <a:r>
              <a:rPr lang="en-US" sz="3200" b="0" i="0" dirty="0">
                <a:solidFill>
                  <a:srgbClr val="A52A2A"/>
                </a:solidFill>
                <a:effectLst/>
                <a:latin typeface="system-ui"/>
              </a:rPr>
              <a:t>/</a:t>
            </a:r>
            <a:r>
              <a:rPr lang="en-US" sz="3200" b="0" i="0" dirty="0" err="1">
                <a:solidFill>
                  <a:srgbClr val="A52A2A"/>
                </a:solidFill>
                <a:effectLst/>
                <a:latin typeface="system-ui"/>
              </a:rPr>
              <a:t>th</a:t>
            </a:r>
            <a:r>
              <a:rPr lang="en-US" sz="3200" b="0" i="0" dirty="0">
                <a:solidFill>
                  <a:srgbClr val="0000CD"/>
                </a:solidFill>
                <a:effectLst/>
                <a:latin typeface="system-ui"/>
              </a:rPr>
              <a:t>&gt;</a:t>
            </a:r>
            <a:r>
              <a:rPr lang="en-US" sz="3200" b="0" i="0" dirty="0">
                <a:solidFill>
                  <a:srgbClr val="000000"/>
                </a:solidFill>
                <a:effectLst/>
                <a:latin typeface="system-ui"/>
              </a:rPr>
              <a:t> </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/tr</a:t>
            </a:r>
            <a:r>
              <a:rPr lang="en-US" sz="3200" b="0" i="0" dirty="0">
                <a:solidFill>
                  <a:srgbClr val="0000CD"/>
                </a:solidFill>
                <a:effectLst/>
                <a:latin typeface="system-ui"/>
              </a:rPr>
              <a:t>&gt;</a:t>
            </a:r>
            <a:r>
              <a:rPr lang="en-US" sz="3200" b="0" i="0" dirty="0">
                <a:solidFill>
                  <a:srgbClr val="000000"/>
                </a:solidFill>
                <a:effectLst/>
                <a:latin typeface="system-ui"/>
              </a:rPr>
              <a:t> </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tr</a:t>
            </a:r>
            <a:r>
              <a:rPr lang="en-US" sz="3200" b="0" i="0" dirty="0">
                <a:solidFill>
                  <a:srgbClr val="0000CD"/>
                </a:solidFill>
                <a:effectLst/>
                <a:latin typeface="system-ui"/>
              </a:rPr>
              <a:t>&gt;</a:t>
            </a:r>
            <a:r>
              <a:rPr lang="en-US" sz="3200" b="0" i="0" dirty="0">
                <a:solidFill>
                  <a:srgbClr val="000000"/>
                </a:solidFill>
                <a:effectLst/>
                <a:latin typeface="system-ui"/>
              </a:rPr>
              <a:t> </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td</a:t>
            </a:r>
            <a:r>
              <a:rPr lang="en-US" sz="3200" b="0" i="0" dirty="0">
                <a:solidFill>
                  <a:srgbClr val="0000CD"/>
                </a:solidFill>
                <a:effectLst/>
                <a:latin typeface="system-ui"/>
              </a:rPr>
              <a:t>&gt;</a:t>
            </a:r>
            <a:r>
              <a:rPr lang="en-US" sz="3200" b="0" i="0" dirty="0">
                <a:solidFill>
                  <a:srgbClr val="000000"/>
                </a:solidFill>
                <a:effectLst/>
                <a:latin typeface="system-ui"/>
              </a:rPr>
              <a:t> Emp 1 </a:t>
            </a:r>
            <a:r>
              <a:rPr lang="en-US" sz="3200" b="0" i="0" dirty="0">
                <a:solidFill>
                  <a:srgbClr val="0000CD"/>
                </a:solidFill>
                <a:effectLst/>
                <a:latin typeface="system-ui"/>
              </a:rPr>
              <a:t>&lt;</a:t>
            </a:r>
            <a:r>
              <a:rPr lang="en-US" sz="3200" b="0" i="0" dirty="0">
                <a:solidFill>
                  <a:srgbClr val="A52A2A"/>
                </a:solidFill>
                <a:effectLst/>
                <a:latin typeface="system-ui"/>
              </a:rPr>
              <a:t>/td</a:t>
            </a:r>
            <a:r>
              <a:rPr lang="en-US" sz="3200" b="0" i="0" dirty="0">
                <a:solidFill>
                  <a:srgbClr val="0000CD"/>
                </a:solidFill>
                <a:effectLst/>
                <a:latin typeface="system-ui"/>
              </a:rPr>
              <a:t>&gt;</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td</a:t>
            </a:r>
            <a:r>
              <a:rPr lang="en-US" sz="3200" b="0" i="0" dirty="0">
                <a:solidFill>
                  <a:srgbClr val="0000CD"/>
                </a:solidFill>
                <a:effectLst/>
                <a:latin typeface="system-ui"/>
              </a:rPr>
              <a:t>&gt;</a:t>
            </a:r>
            <a:r>
              <a:rPr lang="en-US" sz="3200" b="0" i="0" dirty="0">
                <a:solidFill>
                  <a:srgbClr val="000000"/>
                </a:solidFill>
                <a:effectLst/>
                <a:latin typeface="system-ui"/>
              </a:rPr>
              <a:t> Rs. 2,00,000 </a:t>
            </a:r>
            <a:r>
              <a:rPr lang="en-US" sz="3200" b="0" i="0" dirty="0">
                <a:solidFill>
                  <a:srgbClr val="0000CD"/>
                </a:solidFill>
                <a:effectLst/>
                <a:latin typeface="system-ui"/>
              </a:rPr>
              <a:t>&lt;</a:t>
            </a:r>
            <a:r>
              <a:rPr lang="en-US" sz="3200" b="0" i="0" dirty="0">
                <a:solidFill>
                  <a:srgbClr val="A52A2A"/>
                </a:solidFill>
                <a:effectLst/>
                <a:latin typeface="system-ui"/>
              </a:rPr>
              <a:t>/td</a:t>
            </a:r>
            <a:r>
              <a:rPr lang="en-US" sz="3200" b="0" i="0" dirty="0">
                <a:solidFill>
                  <a:srgbClr val="0000CD"/>
                </a:solidFill>
                <a:effectLst/>
                <a:latin typeface="system-ui"/>
              </a:rPr>
              <a:t>&gt;</a:t>
            </a:r>
            <a:r>
              <a:rPr lang="en-US" sz="3200" b="0" i="0" dirty="0">
                <a:solidFill>
                  <a:srgbClr val="000000"/>
                </a:solidFill>
                <a:effectLst/>
                <a:latin typeface="system-ui"/>
              </a:rPr>
              <a:t> </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td</a:t>
            </a:r>
            <a:r>
              <a:rPr lang="en-US" sz="3200" b="0" i="0" dirty="0">
                <a:solidFill>
                  <a:srgbClr val="0000CD"/>
                </a:solidFill>
                <a:effectLst/>
                <a:latin typeface="system-ui"/>
              </a:rPr>
              <a:t>&gt;</a:t>
            </a:r>
            <a:r>
              <a:rPr lang="en-US" sz="3200" b="0" i="0" dirty="0">
                <a:solidFill>
                  <a:srgbClr val="000000"/>
                </a:solidFill>
                <a:effectLst/>
                <a:latin typeface="system-ui"/>
              </a:rPr>
              <a:t> 25 </a:t>
            </a:r>
            <a:r>
              <a:rPr lang="en-US" sz="3200" b="0" i="0" dirty="0">
                <a:solidFill>
                  <a:srgbClr val="0000CD"/>
                </a:solidFill>
                <a:effectLst/>
                <a:latin typeface="system-ui"/>
              </a:rPr>
              <a:t>&lt;</a:t>
            </a:r>
            <a:r>
              <a:rPr lang="en-US" sz="3200" b="0" i="0" dirty="0">
                <a:solidFill>
                  <a:srgbClr val="A52A2A"/>
                </a:solidFill>
                <a:effectLst/>
                <a:latin typeface="system-ui"/>
              </a:rPr>
              <a:t>/td</a:t>
            </a:r>
            <a:r>
              <a:rPr lang="en-US" sz="3200" b="0" i="0" dirty="0">
                <a:solidFill>
                  <a:srgbClr val="0000CD"/>
                </a:solidFill>
                <a:effectLst/>
                <a:latin typeface="system-ui"/>
              </a:rPr>
              <a:t>&gt;</a:t>
            </a:r>
            <a:r>
              <a:rPr lang="en-US" sz="3200" b="0" i="0" dirty="0">
                <a:solidFill>
                  <a:srgbClr val="000000"/>
                </a:solidFill>
                <a:effectLst/>
                <a:latin typeface="system-ui"/>
              </a:rPr>
              <a:t> </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/tr</a:t>
            </a:r>
            <a:r>
              <a:rPr lang="en-US" sz="3200" b="0" i="0" dirty="0">
                <a:solidFill>
                  <a:srgbClr val="0000CD"/>
                </a:solidFill>
                <a:effectLst/>
                <a:latin typeface="system-ui"/>
              </a:rPr>
              <a:t>&gt;</a:t>
            </a:r>
            <a:r>
              <a:rPr lang="en-US" sz="3200" b="0" i="0" dirty="0">
                <a:solidFill>
                  <a:srgbClr val="000000"/>
                </a:solidFill>
                <a:effectLst/>
                <a:latin typeface="system-ui"/>
              </a:rPr>
              <a:t> </a:t>
            </a:r>
            <a:br>
              <a:rPr lang="en-US" sz="3200" dirty="0"/>
            </a:br>
            <a:r>
              <a:rPr lang="en-US" sz="3200" b="0" i="0" dirty="0">
                <a:solidFill>
                  <a:srgbClr val="0000CD"/>
                </a:solidFill>
                <a:effectLst/>
                <a:latin typeface="system-ui"/>
              </a:rPr>
              <a:t>&lt;</a:t>
            </a:r>
            <a:r>
              <a:rPr lang="en-US" sz="3200" b="0" i="0" dirty="0">
                <a:solidFill>
                  <a:srgbClr val="A52A2A"/>
                </a:solidFill>
                <a:effectLst/>
                <a:latin typeface="system-ui"/>
              </a:rPr>
              <a:t>/table</a:t>
            </a:r>
            <a:r>
              <a:rPr lang="en-US" sz="3200" b="0" i="0" dirty="0">
                <a:solidFill>
                  <a:srgbClr val="0000CD"/>
                </a:solidFill>
                <a:effectLst/>
                <a:latin typeface="system-ui"/>
              </a:rPr>
              <a:t>&gt;</a:t>
            </a:r>
            <a:r>
              <a:rPr lang="en-US" sz="3200" b="0" i="0" dirty="0">
                <a:solidFill>
                  <a:srgbClr val="000000"/>
                </a:solidFill>
                <a:effectLst/>
                <a:latin typeface="system-ui"/>
              </a:rPr>
              <a:t> </a:t>
            </a:r>
            <a:r>
              <a:rPr lang="en-US" sz="3200" b="0" i="0" dirty="0">
                <a:solidFill>
                  <a:srgbClr val="0000CD"/>
                </a:solidFill>
                <a:effectLst/>
                <a:latin typeface="system-ui"/>
              </a:rPr>
              <a:t>&lt;</a:t>
            </a:r>
            <a:r>
              <a:rPr lang="en-US" sz="3200" b="0" i="0" dirty="0">
                <a:solidFill>
                  <a:srgbClr val="A52A2A"/>
                </a:solidFill>
                <a:effectLst/>
                <a:latin typeface="system-ui"/>
              </a:rPr>
              <a:t>/body</a:t>
            </a:r>
            <a:r>
              <a:rPr lang="en-US" sz="3200" b="0" i="0" dirty="0">
                <a:solidFill>
                  <a:srgbClr val="0000CD"/>
                </a:solidFill>
                <a:effectLst/>
                <a:latin typeface="system-ui"/>
              </a:rPr>
              <a:t>&gt;</a:t>
            </a:r>
            <a:endParaRPr lang="en-US" sz="3600" b="1" dirty="0"/>
          </a:p>
        </p:txBody>
      </p:sp>
    </p:spTree>
    <p:extLst>
      <p:ext uri="{BB962C8B-B14F-4D97-AF65-F5344CB8AC3E}">
        <p14:creationId xmlns:p14="http://schemas.microsoft.com/office/powerpoint/2010/main" val="1934070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6000" b="0" i="0" dirty="0">
                <a:solidFill>
                  <a:srgbClr val="000000"/>
                </a:solidFill>
                <a:effectLst/>
                <a:latin typeface="system-ui"/>
              </a:rPr>
              <a:t>HTML Table Tag</a:t>
            </a:r>
          </a:p>
        </p:txBody>
      </p:sp>
      <p:sp>
        <p:nvSpPr>
          <p:cNvPr id="3" name="Text Placeholder 2"/>
          <p:cNvSpPr>
            <a:spLocks noGrp="1"/>
          </p:cNvSpPr>
          <p:nvPr>
            <p:ph type="body" sz="quarter" idx="15"/>
          </p:nvPr>
        </p:nvSpPr>
        <p:spPr>
          <a:xfrm>
            <a:off x="714589" y="2400669"/>
            <a:ext cx="21334300" cy="9948735"/>
          </a:xfrm>
        </p:spPr>
        <p:txBody>
          <a:bodyPr/>
          <a:lstStyle/>
          <a:p>
            <a:pPr marL="571500" indent="-571500">
              <a:buFont typeface="Arial" panose="020B0604020202020204" pitchFamily="34" charset="0"/>
              <a:buChar char="•"/>
            </a:pPr>
            <a:r>
              <a:rPr lang="en-US" sz="3600" dirty="0">
                <a:solidFill>
                  <a:schemeClr val="tx1"/>
                </a:solidFill>
              </a:rPr>
              <a:t>HTML Table Row tag &lt;tr&gt;</a:t>
            </a:r>
            <a:br>
              <a:rPr lang="en-US" sz="3600" dirty="0">
                <a:solidFill>
                  <a:schemeClr val="tx1"/>
                </a:solidFill>
              </a:rPr>
            </a:br>
            <a:r>
              <a:rPr lang="en-US" sz="3600" dirty="0">
                <a:solidFill>
                  <a:schemeClr val="tx1"/>
                </a:solidFill>
              </a:rPr>
              <a:t>HTML table row is defined by &lt;tr&gt; tag. It is a paired tag with &lt;/tr&gt; as a closing tag. Whatever written between these tags will be displayed in a single row of the table.</a:t>
            </a:r>
            <a:br>
              <a:rPr lang="en-US" sz="3600" dirty="0">
                <a:solidFill>
                  <a:schemeClr val="tx1"/>
                </a:solidFill>
              </a:rPr>
            </a:br>
            <a:r>
              <a:rPr lang="en-US" sz="3600" dirty="0">
                <a:solidFill>
                  <a:schemeClr val="tx1"/>
                </a:solidFill>
              </a:rPr>
              <a:t>To create a new row, add another &lt;tr&gt; tag after closing the previous one.</a:t>
            </a:r>
          </a:p>
          <a:p>
            <a:pPr marL="571500" indent="-571500">
              <a:buFont typeface="Arial" panose="020B0604020202020204" pitchFamily="34" charset="0"/>
              <a:buChar char="•"/>
            </a:pPr>
            <a:r>
              <a:rPr lang="en-US" sz="3600" dirty="0">
                <a:solidFill>
                  <a:schemeClr val="tx1"/>
                </a:solidFill>
              </a:rPr>
              <a:t>HTML Table header tag &lt;</a:t>
            </a:r>
            <a:r>
              <a:rPr lang="en-US" sz="3600" dirty="0" err="1">
                <a:solidFill>
                  <a:schemeClr val="tx1"/>
                </a:solidFill>
              </a:rPr>
              <a:t>th</a:t>
            </a:r>
            <a:r>
              <a:rPr lang="en-US" sz="3600" dirty="0">
                <a:solidFill>
                  <a:schemeClr val="tx1"/>
                </a:solidFill>
              </a:rPr>
              <a:t>&gt;:</a:t>
            </a:r>
            <a:br>
              <a:rPr lang="en-US" sz="3600" dirty="0">
                <a:solidFill>
                  <a:schemeClr val="tx1"/>
                </a:solidFill>
              </a:rPr>
            </a:br>
            <a:r>
              <a:rPr lang="en-US" sz="3600" dirty="0">
                <a:solidFill>
                  <a:schemeClr val="tx1"/>
                </a:solidFill>
              </a:rPr>
              <a:t>HTML table header is a special case of a table row. It starts with &lt;</a:t>
            </a:r>
            <a:r>
              <a:rPr lang="en-US" sz="3600" dirty="0" err="1">
                <a:solidFill>
                  <a:schemeClr val="tx1"/>
                </a:solidFill>
              </a:rPr>
              <a:t>th</a:t>
            </a:r>
            <a:r>
              <a:rPr lang="en-US" sz="3600" dirty="0">
                <a:solidFill>
                  <a:schemeClr val="tx1"/>
                </a:solidFill>
              </a:rPr>
              <a:t>&gt; tag and ends with &lt;/</a:t>
            </a:r>
            <a:r>
              <a:rPr lang="en-US" sz="3600" dirty="0" err="1">
                <a:solidFill>
                  <a:schemeClr val="tx1"/>
                </a:solidFill>
              </a:rPr>
              <a:t>th</a:t>
            </a:r>
            <a:r>
              <a:rPr lang="en-US" sz="3600" dirty="0">
                <a:solidFill>
                  <a:schemeClr val="tx1"/>
                </a:solidFill>
              </a:rPr>
              <a:t>&gt; tag. The difference between a row and a heading is that text written inside &lt;</a:t>
            </a:r>
            <a:r>
              <a:rPr lang="en-US" sz="3600" dirty="0" err="1">
                <a:solidFill>
                  <a:schemeClr val="tx1"/>
                </a:solidFill>
              </a:rPr>
              <a:t>th</a:t>
            </a:r>
            <a:r>
              <a:rPr lang="en-US" sz="3600" dirty="0">
                <a:solidFill>
                  <a:schemeClr val="tx1"/>
                </a:solidFill>
              </a:rPr>
              <a:t>&gt; tags is displayed in bold font, and centered aligned by the browser. Because of its properties this tag is used only for writing headings in the table.</a:t>
            </a:r>
          </a:p>
          <a:p>
            <a:pPr marL="571500" indent="-571500">
              <a:buFont typeface="Arial" panose="020B0604020202020204" pitchFamily="34" charset="0"/>
              <a:buChar char="•"/>
            </a:pPr>
            <a:r>
              <a:rPr lang="en-US" sz="3600" dirty="0">
                <a:solidFill>
                  <a:schemeClr val="tx1"/>
                </a:solidFill>
              </a:rPr>
              <a:t>HTML Table cell tag &lt;td&gt;:</a:t>
            </a:r>
            <a:br>
              <a:rPr lang="en-US" sz="3600" dirty="0">
                <a:solidFill>
                  <a:schemeClr val="tx1"/>
                </a:solidFill>
              </a:rPr>
            </a:br>
            <a:r>
              <a:rPr lang="en-US" sz="3600" dirty="0">
                <a:solidFill>
                  <a:schemeClr val="tx1"/>
                </a:solidFill>
              </a:rPr>
              <a:t>HTML table cell is defined by &lt;td&gt; tag. It is a paired tag with &lt;/td&gt; as a closing tag. Each pair of these tags represents a cell in a row.</a:t>
            </a:r>
            <a:br>
              <a:rPr lang="en-US" sz="3600" dirty="0">
                <a:solidFill>
                  <a:schemeClr val="tx1"/>
                </a:solidFill>
              </a:rPr>
            </a:br>
            <a:r>
              <a:rPr lang="en-US" sz="3600" dirty="0">
                <a:solidFill>
                  <a:schemeClr val="tx1"/>
                </a:solidFill>
              </a:rPr>
              <a:t>After declaring rows, the &lt;td&gt; tags are used to enter data in the table. Whatever is written inside the &lt;td&gt; and &lt;/td&gt; tags will be displayed by the browser in the tables as it is.</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endParaRPr lang="en-US" sz="3600" b="1" dirty="0"/>
          </a:p>
        </p:txBody>
      </p:sp>
    </p:spTree>
    <p:extLst>
      <p:ext uri="{BB962C8B-B14F-4D97-AF65-F5344CB8AC3E}">
        <p14:creationId xmlns:p14="http://schemas.microsoft.com/office/powerpoint/2010/main" val="666512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encial">
  <a:themeElements>
    <a:clrScheme name="Duarte Color 1">
      <a:dk1>
        <a:srgbClr val="000000"/>
      </a:dk1>
      <a:lt1>
        <a:srgbClr val="FFFFFF"/>
      </a:lt1>
      <a:dk2>
        <a:srgbClr val="1F1F1F"/>
      </a:dk2>
      <a:lt2>
        <a:srgbClr val="575757"/>
      </a:lt2>
      <a:accent1>
        <a:srgbClr val="F23A43"/>
      </a:accent1>
      <a:accent2>
        <a:srgbClr val="F88818"/>
      </a:accent2>
      <a:accent3>
        <a:srgbClr val="15A4C6"/>
      </a:accent3>
      <a:accent4>
        <a:srgbClr val="95C94A"/>
      </a:accent4>
      <a:accent5>
        <a:srgbClr val="B5568A"/>
      </a:accent5>
      <a:accent6>
        <a:srgbClr val="192828"/>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enc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spDef>
      <a:spPr bwMode="auto">
        <a:solidFill>
          <a:srgbClr val="05889A"/>
        </a:solidFill>
        <a:ln>
          <a:noFill/>
        </a:ln>
      </a:spPr>
      <a:bodyPr lIns="0" tIns="0" rIns="0" bIns="0" rtlCol="0" anchor="ctr"/>
      <a:lstStyle>
        <a:defPPr algn="ctr">
          <a:defRPr/>
        </a:defPPr>
      </a:lstStyle>
    </a:sp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1F4C67E32833649B0448311EF6012CD" ma:contentTypeVersion="2" ma:contentTypeDescription="Create a new document." ma:contentTypeScope="" ma:versionID="5a3e19b99dc8891aecb5dfb9d4f179c2">
  <xsd:schema xmlns:xsd="http://www.w3.org/2001/XMLSchema" xmlns:xs="http://www.w3.org/2001/XMLSchema" xmlns:p="http://schemas.microsoft.com/office/2006/metadata/properties" xmlns:ns2="2e73209c-40d9-4ca6-aa93-5d4987ab92c2" targetNamespace="http://schemas.microsoft.com/office/2006/metadata/properties" ma:root="true" ma:fieldsID="14c6adaf502b3d27194d8288db9088f6" ns2:_="">
    <xsd:import namespace="2e73209c-40d9-4ca6-aa93-5d4987ab92c2"/>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3209c-40d9-4ca6-aa93-5d4987ab92c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2e73209c-40d9-4ca6-aa93-5d4987ab92c2">
      <UserInfo>
        <DisplayName>Vikranth  Kodali</DisplayName>
        <AccountId>3</AccountId>
        <AccountType/>
      </UserInfo>
      <UserInfo>
        <DisplayName>Sridevi  Namilakonda</DisplayName>
        <AccountId>14</AccountId>
        <AccountType/>
      </UserInfo>
    </SharedWithUsers>
  </documentManagement>
</p:properties>
</file>

<file path=customXml/itemProps1.xml><?xml version="1.0" encoding="utf-8"?>
<ds:datastoreItem xmlns:ds="http://schemas.openxmlformats.org/officeDocument/2006/customXml" ds:itemID="{46F7B682-89B7-46FC-ACF2-93D9B88822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73209c-40d9-4ca6-aa93-5d4987ab92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EFDBC0-DC48-49A2-BC36-4794DB076010}">
  <ds:schemaRefs>
    <ds:schemaRef ds:uri="http://schemas.microsoft.com/sharepoint/v3/contenttype/forms"/>
  </ds:schemaRefs>
</ds:datastoreItem>
</file>

<file path=customXml/itemProps3.xml><?xml version="1.0" encoding="utf-8"?>
<ds:datastoreItem xmlns:ds="http://schemas.openxmlformats.org/officeDocument/2006/customXml" ds:itemID="{36AC7E00-1C52-4603-B6B5-6E991DF9C392}">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2e73209c-40d9-4ca6-aa93-5d4987ab92c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80152</TotalTime>
  <Words>1805</Words>
  <Application>Microsoft Office PowerPoint</Application>
  <PresentationFormat>Custom</PresentationFormat>
  <Paragraphs>80</Paragraphs>
  <Slides>13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Aleo</vt:lpstr>
      <vt:lpstr>Arial</vt:lpstr>
      <vt:lpstr>Calibri</vt:lpstr>
      <vt:lpstr>Menlo</vt:lpstr>
      <vt:lpstr>Open Sans Condensed</vt:lpstr>
      <vt:lpstr>Oswald</vt:lpstr>
      <vt:lpstr>PT Sans</vt:lpstr>
      <vt:lpstr>system-ui</vt:lpstr>
      <vt:lpstr>Trebuchet MS</vt:lpstr>
      <vt:lpstr>Esencial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Banco Central de Reserva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KoteswaraRao Vuyyuru - Swayam/Incepteo</cp:lastModifiedBy>
  <cp:revision>7082</cp:revision>
  <cp:lastPrinted>2016-07-10T15:03:07Z</cp:lastPrinted>
  <dcterms:created xsi:type="dcterms:W3CDTF">2014-07-01T16:42:18Z</dcterms:created>
  <dcterms:modified xsi:type="dcterms:W3CDTF">2022-11-07T15:22:48Z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0x01010061F4C67E32833649B0448311EF6012CD</vt:lpwstr>
  </property>
</Properties>
</file>