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449" r:id="rId3"/>
    <p:sldId id="536" r:id="rId5"/>
    <p:sldId id="541" r:id="rId6"/>
    <p:sldId id="542" r:id="rId7"/>
    <p:sldId id="543" r:id="rId8"/>
    <p:sldId id="544" r:id="rId9"/>
    <p:sldId id="545" r:id="rId10"/>
    <p:sldId id="546" r:id="rId11"/>
    <p:sldId id="549" r:id="rId12"/>
    <p:sldId id="550" r:id="rId13"/>
    <p:sldId id="547" r:id="rId14"/>
    <p:sldId id="548" r:id="rId15"/>
    <p:sldId id="459" r:id="rId16"/>
  </p:sldIdLst>
  <p:sldSz cx="24385270" cy="13717270"/>
  <p:notesSz cx="6881495" cy="10002520"/>
  <p:defaultTextStyle>
    <a:defPPr>
      <a:defRPr lang="es-MX"/>
    </a:defPPr>
    <a:lvl1pPr marL="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0777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1617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2394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3171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39485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24789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45566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663430" algn="l" defTabSz="2416175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8A2F26-7E97-455C-97BA-89A17C8F2969}">
          <p14:sldIdLst>
            <p14:sldId id="449"/>
          </p14:sldIdLst>
        </p14:section>
        <p14:section name="Middle" id="{C9A4A5C9-33E1-452D-A376-A7597331C4D5}">
          <p14:sldIdLst>
            <p14:sldId id="536"/>
            <p14:sldId id="541"/>
            <p14:sldId id="542"/>
            <p14:sldId id="544"/>
            <p14:sldId id="545"/>
            <p14:sldId id="546"/>
            <p14:sldId id="549"/>
            <p14:sldId id="550"/>
            <p14:sldId id="547"/>
            <p14:sldId id="548"/>
            <p14:sldId id="543"/>
          </p14:sldIdLst>
        </p14:section>
        <p14:section name="Conclusion" id="{ED853034-0CB5-4518-B834-FE65723CE995}">
          <p14:sldIdLst>
            <p14:sldId id="4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CBC"/>
    <a:srgbClr val="D2D2D2"/>
    <a:srgbClr val="1F1F1F"/>
    <a:srgbClr val="DB0F19"/>
    <a:srgbClr val="1A1919"/>
    <a:srgbClr val="F23A43"/>
    <a:srgbClr val="FFFFFF"/>
    <a:srgbClr val="191919"/>
    <a:srgbClr val="1F1F1E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010" autoAdjust="0"/>
  </p:normalViewPr>
  <p:slideViewPr>
    <p:cSldViewPr>
      <p:cViewPr varScale="1">
        <p:scale>
          <a:sx n="58" d="100"/>
          <a:sy n="58" d="100"/>
        </p:scale>
        <p:origin x="336" y="90"/>
      </p:cViewPr>
      <p:guideLst>
        <p:guide pos="2880"/>
        <p:guide orient="horz" pos="2053"/>
        <p:guide pos="7681"/>
        <p:guide pos="7680"/>
        <p:guide orient="horz" pos="4321"/>
        <p:guide pos="14484"/>
        <p:guide orient="horz" pos="6588"/>
        <p:guide orient="horz" pos="2052"/>
        <p:guide orient="horz" pos="4320"/>
        <p:guide orient="horz" pos="2696"/>
        <p:guide pos="3826"/>
        <p:guide pos="11536"/>
        <p:guide pos="515"/>
        <p:guide orient="horz" pos="6587"/>
        <p:guide orient="horz" pos="2051"/>
        <p:guide pos="3598"/>
        <p:guide pos="11529"/>
        <p:guide pos="3824"/>
        <p:guide pos="3853"/>
        <p:guide orient="horz" pos="2054"/>
        <p:guide pos="3827"/>
        <p:guide pos="11537"/>
        <p:guide pos="3854"/>
        <p:guide pos="7708"/>
        <p:guide orient="horz" pos="8232"/>
        <p:guide orient="horz" pos="6843"/>
        <p:guide orient="horz" pos="1995"/>
        <p:guide orient="horz" pos="8233"/>
        <p:guide pos="7707"/>
      </p:guideLst>
    </p:cSldViewPr>
  </p:slideViewPr>
  <p:outlineViewPr>
    <p:cViewPr>
      <p:scale>
        <a:sx n="33" d="100"/>
        <a:sy n="33" d="100"/>
      </p:scale>
      <p:origin x="0" y="-5292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37602"/>
    </p:cViewPr>
  </p:sorterViewPr>
  <p:notesViewPr>
    <p:cSldViewPr>
      <p:cViewPr varScale="1">
        <p:scale>
          <a:sx n="83" d="100"/>
          <a:sy n="83" d="100"/>
        </p:scale>
        <p:origin x="-3816" y="-78"/>
      </p:cViewPr>
      <p:guideLst>
        <p:guide orient="horz" pos="3151"/>
        <p:guide pos="216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A7FA585-751B-4C14-83D9-CD2D2E2E259A}" type="datetimeFigureOut">
              <a:rPr lang="es-SV" smtClean="0"/>
            </a:fld>
            <a:endParaRPr lang="es-SV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SV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E859BFD-58C8-42F7-8452-9A3A9ED4879D}" type="slidenum">
              <a:rPr lang="es-SV" smtClean="0"/>
            </a:fld>
            <a:endParaRPr lang="es-S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01993A81-F12D-42C5-A35C-8AABE483B59D}" type="datetimeFigureOut">
              <a:rPr lang="es-MX" smtClean="0"/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50888"/>
            <a:ext cx="6662737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lang="es-ES"/>
              <a:t>Haga clic para modificar el estilo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0840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1681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2521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3362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4266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25106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459470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667875" algn="l" defTabSz="2416810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b="1" dirty="0">
                <a:solidFill>
                  <a:srgbClr val="C00000"/>
                </a:solidFill>
              </a:rPr>
              <a:t>Add or change image:</a:t>
            </a:r>
            <a:endParaRPr lang="en-US" sz="3400" b="1" dirty="0">
              <a:solidFill>
                <a:srgbClr val="C00000"/>
              </a:solidFill>
            </a:endParaRPr>
          </a:p>
          <a:p>
            <a:pPr defTabSz="2550795">
              <a:defRPr/>
            </a:pPr>
            <a:r>
              <a:rPr lang="en-US" sz="3400" dirty="0"/>
              <a:t>Right click on image &gt;&gt; Format Picture &gt;&gt; Fill Tab &gt;&gt; Picture or texture fill &gt;&gt; File button &gt;&gt; Choose your Image</a:t>
            </a:r>
            <a:endParaRPr lang="es-SV" sz="3400" dirty="0"/>
          </a:p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BC2EFC-28F3-48C0-BF6B-230A53BCFDFC}" type="slidenum">
              <a:rPr lang="es-MX" smtClean="0"/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85239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52386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5" name="4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6" name="5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7" name="6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8" name="7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9" name="8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10" name="9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11" name="10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2268284"/>
            <a:ext cx="24385588" cy="657022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7422263" y="2898353"/>
            <a:ext cx="16963324" cy="9450000"/>
          </a:xfrm>
          <a:custGeom>
            <a:avLst/>
            <a:gdLst>
              <a:gd name="connsiteX0" fmla="*/ 0 w 16963324"/>
              <a:gd name="connsiteY0" fmla="*/ 0 h 9450000"/>
              <a:gd name="connsiteX1" fmla="*/ 16963324 w 16963324"/>
              <a:gd name="connsiteY1" fmla="*/ 0 h 9450000"/>
              <a:gd name="connsiteX2" fmla="*/ 16963324 w 16963324"/>
              <a:gd name="connsiteY2" fmla="*/ 9450000 h 9450000"/>
              <a:gd name="connsiteX3" fmla="*/ 0 w 16963324"/>
              <a:gd name="connsiteY3" fmla="*/ 9450000 h 9450000"/>
              <a:gd name="connsiteX4" fmla="*/ 0 w 16963324"/>
              <a:gd name="connsiteY4" fmla="*/ 0 h 9450000"/>
              <a:gd name="connsiteX0-1" fmla="*/ 0 w 16963324"/>
              <a:gd name="connsiteY0-2" fmla="*/ 0 h 9450000"/>
              <a:gd name="connsiteX1-3" fmla="*/ 16963324 w 16963324"/>
              <a:gd name="connsiteY1-4" fmla="*/ 0 h 9450000"/>
              <a:gd name="connsiteX2-5" fmla="*/ 16963324 w 16963324"/>
              <a:gd name="connsiteY2-6" fmla="*/ 9450000 h 9450000"/>
              <a:gd name="connsiteX3-7" fmla="*/ 1971675 w 16963324"/>
              <a:gd name="connsiteY3-8" fmla="*/ 9450000 h 9450000"/>
              <a:gd name="connsiteX4-9" fmla="*/ 0 w 16963324"/>
              <a:gd name="connsiteY4-10" fmla="*/ 0 h 945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963324" h="9450000">
                <a:moveTo>
                  <a:pt x="0" y="0"/>
                </a:moveTo>
                <a:lnTo>
                  <a:pt x="16963324" y="0"/>
                </a:lnTo>
                <a:lnTo>
                  <a:pt x="16963324" y="9450000"/>
                </a:lnTo>
                <a:lnTo>
                  <a:pt x="1971675" y="9450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posición de imagen 12"/>
          <p:cNvSpPr>
            <a:spLocks noGrp="1"/>
          </p:cNvSpPr>
          <p:nvPr>
            <p:ph type="pic" sz="quarter" idx="13"/>
          </p:nvPr>
        </p:nvSpPr>
        <p:spPr>
          <a:xfrm>
            <a:off x="12890486" y="1008144"/>
            <a:ext cx="9856094" cy="10766444"/>
          </a:xfrm>
          <a:custGeom>
            <a:avLst/>
            <a:gdLst>
              <a:gd name="connsiteX0" fmla="*/ 0 w 9856094"/>
              <a:gd name="connsiteY0" fmla="*/ 0 h 10766444"/>
              <a:gd name="connsiteX1" fmla="*/ 7392070 w 9856094"/>
              <a:gd name="connsiteY1" fmla="*/ 0 h 10766444"/>
              <a:gd name="connsiteX2" fmla="*/ 9856094 w 9856094"/>
              <a:gd name="connsiteY2" fmla="*/ 10766444 h 10766444"/>
              <a:gd name="connsiteX3" fmla="*/ 2464024 w 9856094"/>
              <a:gd name="connsiteY3" fmla="*/ 10766444 h 1076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56094" h="10766444">
                <a:moveTo>
                  <a:pt x="0" y="0"/>
                </a:moveTo>
                <a:lnTo>
                  <a:pt x="7392070" y="0"/>
                </a:lnTo>
                <a:lnTo>
                  <a:pt x="9856094" y="10766444"/>
                </a:lnTo>
                <a:lnTo>
                  <a:pt x="2464024" y="10766444"/>
                </a:lnTo>
                <a:close/>
              </a:path>
            </a:pathLst>
          </a:custGeom>
          <a:solidFill>
            <a:srgbClr val="FFFFFF">
              <a:lumMod val="85000"/>
              <a:alpha val="50000"/>
            </a:srgbClr>
          </a:solidFill>
        </p:spPr>
        <p:txBody>
          <a:bodyPr wrap="square" lIns="91383" tIns="45688" rIns="91383" bIns="45688">
            <a:noAutofit/>
          </a:bodyPr>
          <a:lstStyle/>
          <a:p>
            <a:endParaRPr lang="es-SV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9" y="0"/>
            <a:ext cx="107527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6183718"/>
            <a:ext cx="24385588" cy="753386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714589" y="10019287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l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8154372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l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714589" y="9560195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714582" y="9527797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714589" y="75407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7456826" y="2400669"/>
            <a:ext cx="6165684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>
                <a:solidFill>
                  <a:srgbClr val="575757"/>
                </a:solidFill>
              </a:rPr>
            </a:fld>
            <a:endParaRPr lang="es-SV" dirty="0">
              <a:solidFill>
                <a:srgbClr val="575757"/>
              </a:solidFill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17456826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1561801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5080256" y="2400669"/>
            <a:ext cx="14176577" cy="553197"/>
          </a:xfrm>
          <a:prstGeom prst="rect">
            <a:avLst/>
          </a:prstGeom>
        </p:spPr>
        <p:txBody>
          <a:bodyPr lIns="90701" tIns="45304" rIns="90701" bIns="45304" anchor="t"/>
          <a:lstStyle>
            <a:lvl1pPr marL="0" algn="ctr" defTabSz="2416175" rtl="0" eaLnBrk="1" latinLnBrk="0" hangingPunct="1">
              <a:lnSpc>
                <a:spcPct val="125000"/>
              </a:lnSpc>
              <a:defRPr lang="en-US" sz="1900" b="0" i="0" kern="1200" noProof="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  <a:endParaRPr lang="en-US" noProof="0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714582" y="535754"/>
            <a:ext cx="22907924" cy="946736"/>
          </a:xfrm>
          <a:prstGeom prst="rect">
            <a:avLst/>
          </a:prstGeom>
        </p:spPr>
        <p:txBody>
          <a:bodyPr lIns="90701" tIns="45304" rIns="90701" bIns="45304" anchor="ctr"/>
          <a:lstStyle>
            <a:lvl1pPr marL="0" algn="ctr" defTabSz="2416175" rtl="0" eaLnBrk="1" latinLnBrk="0" hangingPunct="1">
              <a:defRPr lang="en-US" sz="5900" b="0" kern="1200" noProof="0" dirty="0" smtClean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  <a:endParaRPr lang="en-US" noProof="0" dirty="0"/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9085705" y="1941574"/>
            <a:ext cx="6165684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11138192" y="1909179"/>
            <a:ext cx="2060705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SV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22746581" y="13035074"/>
            <a:ext cx="944880" cy="538292"/>
          </a:xfrm>
          <a:prstGeom prst="rect">
            <a:avLst/>
          </a:prstGeom>
        </p:spPr>
        <p:txBody>
          <a:bodyPr lIns="181148" tIns="90618" rIns="181148" bIns="90618"/>
          <a:lstStyle>
            <a:lvl1pPr algn="ctr">
              <a:defRPr sz="190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1811020"/>
            <a:fld id="{597BFFA6-61B1-4984-983B-9D1AEC0ED12D}" type="slidenum">
              <a:rPr lang="es-SV" smtClean="0"/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23608195" y="13071888"/>
            <a:ext cx="464625" cy="464675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22365231" y="13071888"/>
            <a:ext cx="464625" cy="464675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</p:spPr>
          <p:txBody>
            <a:bodyPr lIns="0" tIns="0" rIns="0" bIns="0" rtlCol="0" anchor="ctr"/>
            <a:lstStyle/>
            <a:p>
              <a:pPr algn="ctr"/>
              <a:endParaRPr lang="es-SV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446494" y="13311248"/>
            <a:ext cx="21918737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5588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2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12192389" y="0"/>
            <a:ext cx="12193199" cy="1371758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lIns="91383" tIns="45688" rIns="91383" bIns="45688"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1811020" rtl="0" eaLnBrk="1" latinLnBrk="0" hangingPunct="1">
        <a:spcBef>
          <a:spcPct val="0"/>
        </a:spcBef>
        <a:buNone/>
        <a:defRPr sz="7200" kern="1200" cap="all" spc="-1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811020" rtl="0" eaLnBrk="1" latinLnBrk="0" hangingPunct="1">
        <a:spcBef>
          <a:spcPct val="20000"/>
        </a:spcBef>
        <a:spcAft>
          <a:spcPts val="1200"/>
        </a:spcAft>
        <a:buFont typeface="Arial" panose="020B0604020202020204" pitchFamily="34" charset="0"/>
        <a:buNone/>
        <a:defRPr sz="4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indent="-361950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26377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316865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407416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7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97967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88518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790690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7695565" indent="-452755" algn="l" defTabSz="181102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055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1102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71589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62140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2691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242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337935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242810" algn="l" defTabSz="1811020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/>
          <p:nvPr/>
        </p:nvSpPr>
        <p:spPr>
          <a:xfrm>
            <a:off x="9501878" y="5041808"/>
            <a:ext cx="11511896" cy="1659689"/>
          </a:xfrm>
          <a:prstGeom prst="rect">
            <a:avLst/>
          </a:prstGeom>
        </p:spPr>
        <p:txBody>
          <a:bodyPr wrap="square" lIns="0" tIns="120779" rIns="0" bIns="120779">
            <a:spAutoFit/>
          </a:bodyPr>
          <a:lstStyle/>
          <a:p>
            <a:r>
              <a:rPr lang="en-US" sz="9200" b="1" dirty="0">
                <a:solidFill>
                  <a:srgbClr val="CC0000"/>
                </a:solidFill>
                <a:latin typeface="Aleo" panose="020F0502020204030203" pitchFamily="34" charset="0"/>
                <a:ea typeface="Aleo Regular" charset="0"/>
                <a:cs typeface="Aleo Regular" charset="0"/>
                <a:sym typeface="Aleo Regular" charset="0"/>
              </a:rPr>
              <a:t>Bootstrap Training </a:t>
            </a:r>
            <a:endParaRPr lang="en-US" sz="11500" dirty="0">
              <a:solidFill>
                <a:schemeClr val="tx2"/>
              </a:solidFill>
              <a:latin typeface="Oswald" panose="02000503000000000000" pitchFamily="2" charset="0"/>
              <a:ea typeface="Roboto Condensed" panose="02000000000000000000" pitchFamily="2" charset="0"/>
              <a:cs typeface="Open Sans" panose="020B0606030504020204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 bwMode="auto">
          <a:xfrm>
            <a:off x="9512566" y="6903799"/>
            <a:ext cx="4660447" cy="17321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539648" tIns="323792" rIns="539648" bIns="359767" numCol="1" spcCol="0" rtlCol="0" fromWordArt="0" anchor="t" anchorCtr="0" forceAA="0" compatLnSpc="1">
            <a:noAutofit/>
          </a:bodyPr>
          <a:lstStyle/>
          <a:p>
            <a:pPr algn="ctr"/>
            <a:endParaRPr lang="es-SV" sz="2700" kern="1000">
              <a:solidFill>
                <a:schemeClr val="bg1"/>
              </a:solidFill>
              <a:latin typeface="Open Sans Condensed" panose="020B0604020202020204" charset="0"/>
              <a:ea typeface="Open Sans Condensed" panose="020B0604020202020204" charset="0"/>
              <a:cs typeface="Open Sans Condensed" panose="020B0604020202020204" charset="0"/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956499" y="10639214"/>
            <a:ext cx="4496916" cy="3078377"/>
            <a:chOff x="3956499" y="10639214"/>
            <a:chExt cx="4496916" cy="3078377"/>
          </a:xfrm>
        </p:grpSpPr>
        <p:cxnSp>
          <p:nvCxnSpPr>
            <p:cNvPr id="13" name="12 Conector recto"/>
            <p:cNvCxnSpPr/>
            <p:nvPr/>
          </p:nvCxnSpPr>
          <p:spPr>
            <a:xfrm flipV="1">
              <a:off x="5255915" y="11404299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 flipV="1">
              <a:off x="3956499" y="10734160"/>
              <a:ext cx="2809634" cy="29834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 flipV="1">
              <a:off x="4194049" y="12237272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24 Grupo"/>
          <p:cNvGrpSpPr/>
          <p:nvPr/>
        </p:nvGrpSpPr>
        <p:grpSpPr>
          <a:xfrm>
            <a:off x="13452934" y="628715"/>
            <a:ext cx="4098480" cy="3078375"/>
            <a:chOff x="4354935" y="10639214"/>
            <a:chExt cx="4098480" cy="3078375"/>
          </a:xfrm>
        </p:grpSpPr>
        <p:cxnSp>
          <p:nvCxnSpPr>
            <p:cNvPr id="26" name="25 Conector recto"/>
            <p:cNvCxnSpPr/>
            <p:nvPr/>
          </p:nvCxnSpPr>
          <p:spPr>
            <a:xfrm flipV="1">
              <a:off x="5675997" y="10934215"/>
              <a:ext cx="2034400" cy="21602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 flipV="1">
              <a:off x="5554366" y="10639214"/>
              <a:ext cx="2899049" cy="3078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flipV="1">
              <a:off x="4354935" y="10734161"/>
              <a:ext cx="2411198" cy="2560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flipV="1">
              <a:off x="4924171" y="11403116"/>
              <a:ext cx="730122" cy="775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Navbar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&lt;li class="nav-item"&gt;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  &lt;a class="nav-link disabled"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tabindex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="-1" aria-disabled="true"&gt;Disabled&lt;/a&gt;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&lt;/li&gt;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&lt;/ul&gt;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&lt;form class="d-flex"&gt;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&lt;input class="form-control me-2" type="search" placeholder="Search" aria-label="Search"&gt;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&lt;button class="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btn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btn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-outline-success" type="submit"&gt;Search&lt;/button&gt;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&lt;/form&gt;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&lt;/div&gt;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&lt;/div&gt;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&lt;/nav&gt;</a:t>
            </a:r>
            <a:endParaRPr lang="en-US" sz="2400" b="1" i="0" dirty="0">
              <a:solidFill>
                <a:srgbClr val="000000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Modal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Use Bootstrap’s JavaScript modal plugin to add dialogs to your site for lightboxes, user notifications, or completely custom content. </a:t>
            </a:r>
            <a:endParaRPr lang="en-US" sz="28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&lt;!-- Modal --&gt;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&lt;div class="modal fade" id="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exampleModal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"  data-bs-backdrop="static" 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tabindex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="-1" aria-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labelledby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exampleModalLabel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" aria-hidden="true"&gt;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&lt;div class="modal-dialog modal-dialog-centered modal-dialog-scrollable modal-xl" 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&lt;div class="modal-content"&gt;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&lt;div class="modal-header"&gt;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&lt;h5 class="modal-title" id="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exampleModalLabel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"&gt;Modal title&lt;/h5&gt;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&lt;button type="button" class="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btn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-close" data-bs-dismiss="modal" aria-label="Close"&gt;&lt;/button&gt;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&lt;/div&gt;</a:t>
            </a:r>
            <a:endParaRPr lang="en-US" sz="2800" b="1" i="0" dirty="0">
              <a:solidFill>
                <a:srgbClr val="212529"/>
              </a:solidFill>
              <a:effectLst/>
              <a:highlight>
                <a:srgbClr val="FFFF00"/>
              </a:highlight>
              <a:latin typeface="system-u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&lt;div class="modal-body"&gt;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...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&lt;/div&gt;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&lt;div class="modal-footer"&gt;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&lt;button type="button" class="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btn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btn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-secondary" data-bs-dismiss="modal"&gt;Close&lt;/button&gt;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&lt;button type="button" class="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btn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btn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-primary"&gt;Save changes&lt;/button&gt;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&lt;/div&gt;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&lt;/div&gt;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&lt;/div&gt;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&lt;/div&gt;</a:t>
            </a:r>
            <a:br>
              <a:rPr lang="en-IN" sz="3200" dirty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Modal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i="0" dirty="0">
                <a:solidFill>
                  <a:srgbClr val="212529"/>
                </a:solidFill>
                <a:effectLst/>
                <a:latin typeface="system-ui"/>
              </a:rPr>
              <a:t>Static backdrop:</a:t>
            </a:r>
            <a:br>
              <a:rPr lang="en-IN" sz="2800" b="1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When backdrop is set to static, the modal will not close when clicking outside it. Click the button below to try it.</a:t>
            </a:r>
            <a:endParaRPr lang="en-US" sz="2800" b="1" i="0" dirty="0">
              <a:solidFill>
                <a:srgbClr val="212529"/>
              </a:solidFill>
              <a:effectLst/>
              <a:latin typeface="system-u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529"/>
                </a:solidFill>
                <a:latin typeface="system-ui"/>
              </a:rPr>
              <a:t>Vertically </a:t>
            </a:r>
            <a:r>
              <a:rPr lang="en-IN" sz="2800" b="1" dirty="0" err="1">
                <a:solidFill>
                  <a:srgbClr val="212529"/>
                </a:solidFill>
                <a:latin typeface="system-ui"/>
              </a:rPr>
              <a:t>centered</a:t>
            </a:r>
            <a:r>
              <a:rPr lang="en-IN" sz="2800" b="1" dirty="0">
                <a:solidFill>
                  <a:srgbClr val="212529"/>
                </a:solidFill>
                <a:latin typeface="system-ui"/>
              </a:rPr>
              <a:t>:</a:t>
            </a:r>
            <a:br>
              <a:rPr lang="en-IN" sz="2800" b="1" dirty="0">
                <a:solidFill>
                  <a:srgbClr val="212529"/>
                </a:solidFill>
                <a:latin typeface="system-ui"/>
              </a:rPr>
            </a:br>
            <a:r>
              <a:rPr lang="en-US" sz="2800" b="1" dirty="0">
                <a:solidFill>
                  <a:srgbClr val="212529"/>
                </a:solidFill>
                <a:latin typeface="system-ui"/>
              </a:rPr>
              <a:t>Add .modal-dialog-centered to .modal-dialog to vertically center the modal.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endParaRPr lang="en-IN" sz="24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529"/>
                </a:solidFill>
                <a:latin typeface="system-ui"/>
              </a:rPr>
              <a:t>Embedding YouTube videos:</a:t>
            </a:r>
            <a:endParaRPr lang="en-IN" sz="28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212529"/>
                </a:solidFill>
                <a:latin typeface="system-ui"/>
              </a:rPr>
              <a:t>Optional sizes</a:t>
            </a:r>
            <a:endParaRPr lang="en-IN" sz="28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12529"/>
              </a:solidFill>
              <a:latin typeface="system-u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12529"/>
              </a:solidFill>
              <a:latin typeface="system-ui"/>
            </a:endParaRPr>
          </a:p>
          <a:p>
            <a:br>
              <a:rPr lang="en-IN" sz="2800" dirty="0"/>
            </a:br>
            <a:br>
              <a:rPr lang="en-IN" sz="3200" dirty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01584" y="7083819"/>
          <a:ext cx="12113766" cy="3276600"/>
        </p:xfrm>
        <a:graphic>
          <a:graphicData uri="http://schemas.openxmlformats.org/drawingml/2006/table">
            <a:tbl>
              <a:tblPr/>
              <a:tblGrid>
                <a:gridCol w="4037922"/>
                <a:gridCol w="4037922"/>
                <a:gridCol w="4037922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Size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405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57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5B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Class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E057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Modal max-width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Small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5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.modal-sm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300px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2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Default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4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6C757D"/>
                          </a:solidFill>
                          <a:effectLst/>
                        </a:rPr>
                        <a:t>None</a:t>
                      </a:r>
                      <a:endParaRPr lang="en-IN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2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5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500px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8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5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Large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A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5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.modal-lg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5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6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800px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A05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5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5F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Extra large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6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6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.modal-xl</a:t>
                      </a:r>
                      <a:endParaRPr lang="en-IN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C06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6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62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1140px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005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5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5E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US" dirty="0"/>
          </a:p>
        </p:txBody>
      </p:sp>
      <p:sp>
        <p:nvSpPr>
          <p:cNvPr id="14" name="TextBox 2"/>
          <p:cNvSpPr txBox="1">
            <a:spLocks noChangeArrowheads="1"/>
          </p:cNvSpPr>
          <p:nvPr/>
        </p:nvSpPr>
        <p:spPr bwMode="auto">
          <a:xfrm>
            <a:off x="7422263" y="5373629"/>
            <a:ext cx="9766085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IN" altLang="en-US" sz="16600" dirty="0">
                <a:solidFill>
                  <a:srgbClr val="C00000"/>
                </a:solidFill>
              </a:rPr>
              <a:t>Thank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FFC000"/>
                </a:solidFill>
              </a:rPr>
              <a:t>You</a:t>
            </a:r>
            <a:r>
              <a:rPr lang="en-IN" altLang="en-US" sz="16600" dirty="0"/>
              <a:t> </a:t>
            </a:r>
            <a:r>
              <a:rPr lang="en-IN" altLang="en-US" sz="16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IN" altLang="en-US" sz="16600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5695937" y="99013"/>
            <a:ext cx="8166532" cy="11732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1811020" rtl="0" eaLnBrk="1" latinLnBrk="0" hangingPunct="1">
              <a:spcBef>
                <a:spcPct val="0"/>
              </a:spcBef>
              <a:buNone/>
              <a:defRPr sz="7200" kern="1200" cap="all" spc="-12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000" spc="60" dirty="0">
              <a:solidFill>
                <a:schemeClr val="bg1">
                  <a:lumMod val="8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Alerts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 err="1"/>
              <a:t>clearfix</a:t>
            </a:r>
            <a:endParaRPr lang="en-IN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 err="1"/>
              <a:t>Colered</a:t>
            </a:r>
            <a:r>
              <a:rPr lang="en-IN" sz="3200" b="1" dirty="0"/>
              <a:t> links</a:t>
            </a:r>
            <a:endParaRPr lang="en-IN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Ratio</a:t>
            </a:r>
            <a:endParaRPr lang="en-IN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Text Truncate </a:t>
            </a:r>
            <a:endParaRPr lang="en-IN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Nav</a:t>
            </a:r>
            <a:endParaRPr lang="en-IN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 err="1"/>
              <a:t>NavBar</a:t>
            </a:r>
            <a:endParaRPr lang="en-IN" sz="32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b="1" dirty="0"/>
              <a:t>Modal </a:t>
            </a:r>
            <a:endParaRPr lang="en-IN" sz="3200" b="1" dirty="0"/>
          </a:p>
          <a:p>
            <a:pPr algn="l"/>
            <a:br>
              <a:rPr lang="en-IN" sz="3200" b="1" dirty="0"/>
            </a:br>
            <a:endParaRPr lang="en-US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</a:t>
            </a:r>
            <a:r>
              <a:rPr lang="en-US" sz="6000" dirty="0" err="1"/>
              <a:t>clearfix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 err="1"/>
              <a:t>Clearfix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  <a:t>:</a:t>
            </a:r>
            <a:br>
              <a:rPr lang="en-US" sz="3200" b="1" dirty="0">
                <a:solidFill>
                  <a:srgbClr val="000000"/>
                </a:solidFill>
                <a:latin typeface="Lato" panose="020F0502020204030203" pitchFamily="34" charset="0"/>
              </a:rPr>
            </a:br>
            <a:r>
              <a:rPr lang="en-US" sz="3200" dirty="0"/>
              <a:t>Quickly and easily clear floated content within a container by adding a </a:t>
            </a:r>
            <a:r>
              <a:rPr lang="en-US" sz="3200" dirty="0" err="1"/>
              <a:t>clearfix</a:t>
            </a:r>
            <a:r>
              <a:rPr lang="en-US" sz="3200" dirty="0"/>
              <a:t> utility. </a:t>
            </a:r>
            <a:endParaRPr lang="en-US" sz="32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Easily clear floats by adding .</a:t>
            </a:r>
            <a:r>
              <a:rPr lang="en-US" sz="3200" dirty="0" err="1"/>
              <a:t>clearfix</a:t>
            </a:r>
            <a:r>
              <a:rPr lang="en-US" sz="3200" dirty="0"/>
              <a:t> to the parent element. Can also be used as a </a:t>
            </a:r>
            <a:r>
              <a:rPr lang="en-US" sz="3200" dirty="0" err="1"/>
              <a:t>mixin</a:t>
            </a:r>
            <a:r>
              <a:rPr lang="en-US" sz="3200" dirty="0"/>
              <a:t>. </a:t>
            </a:r>
            <a:endParaRPr lang="en-US" sz="32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FFFF00"/>
                </a:highlight>
              </a:rPr>
              <a:t>&lt;div class="</a:t>
            </a:r>
            <a:r>
              <a:rPr lang="en-US" sz="3200" dirty="0" err="1">
                <a:highlight>
                  <a:srgbClr val="FFFF00"/>
                </a:highlight>
              </a:rPr>
              <a:t>bg</a:t>
            </a:r>
            <a:r>
              <a:rPr lang="en-US" sz="3200" dirty="0">
                <a:highlight>
                  <a:srgbClr val="FFFF00"/>
                </a:highlight>
              </a:rPr>
              <a:t>-info </a:t>
            </a:r>
            <a:r>
              <a:rPr lang="en-US" sz="3200" dirty="0" err="1">
                <a:highlight>
                  <a:srgbClr val="FFFF00"/>
                </a:highlight>
              </a:rPr>
              <a:t>clearfix</a:t>
            </a:r>
            <a:r>
              <a:rPr lang="en-US" sz="3200" dirty="0">
                <a:highlight>
                  <a:srgbClr val="FFFF00"/>
                </a:highlight>
              </a:rPr>
              <a:t>"&gt;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highlight>
                  <a:srgbClr val="FFFF00"/>
                </a:highlight>
              </a:rPr>
              <a:t>  &lt;button type="button" class="</a:t>
            </a:r>
            <a:r>
              <a:rPr lang="en-US" sz="3200" dirty="0" err="1">
                <a:highlight>
                  <a:srgbClr val="FFFF00"/>
                </a:highlight>
              </a:rPr>
              <a:t>btn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en-US" sz="3200" dirty="0" err="1">
                <a:highlight>
                  <a:srgbClr val="FFFF00"/>
                </a:highlight>
              </a:rPr>
              <a:t>btn</a:t>
            </a:r>
            <a:r>
              <a:rPr lang="en-US" sz="3200" dirty="0">
                <a:highlight>
                  <a:srgbClr val="FFFF00"/>
                </a:highlight>
              </a:rPr>
              <a:t>-secondary float-start"&gt;Example Button floated left&lt;/button&gt;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highlight>
                  <a:srgbClr val="FFFF00"/>
                </a:highlight>
              </a:rPr>
              <a:t>  &lt;button type="button" class="</a:t>
            </a:r>
            <a:r>
              <a:rPr lang="en-US" sz="3200" dirty="0" err="1">
                <a:highlight>
                  <a:srgbClr val="FFFF00"/>
                </a:highlight>
              </a:rPr>
              <a:t>btn</a:t>
            </a:r>
            <a:r>
              <a:rPr lang="en-US" sz="3200" dirty="0">
                <a:highlight>
                  <a:srgbClr val="FFFF00"/>
                </a:highlight>
              </a:rPr>
              <a:t> </a:t>
            </a:r>
            <a:r>
              <a:rPr lang="en-US" sz="3200" dirty="0" err="1">
                <a:highlight>
                  <a:srgbClr val="FFFF00"/>
                </a:highlight>
              </a:rPr>
              <a:t>btn</a:t>
            </a:r>
            <a:r>
              <a:rPr lang="en-US" sz="3200" dirty="0">
                <a:highlight>
                  <a:srgbClr val="FFFF00"/>
                </a:highlight>
              </a:rPr>
              <a:t>-secondary float-end"&gt;Example Button floated right&lt;/button&gt;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highlight>
                  <a:srgbClr val="FFFF00"/>
                </a:highlight>
              </a:rPr>
              <a:t>&lt;/div&gt;</a:t>
            </a:r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Colored links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Colored links </a:t>
            </a:r>
            <a:endParaRPr lang="en-US" sz="3200" b="1" dirty="0"/>
          </a:p>
          <a:p>
            <a:pPr>
              <a:lnSpc>
                <a:spcPct val="100000"/>
              </a:lnSpc>
            </a:pPr>
            <a:r>
              <a:rPr lang="en-US" sz="3200" dirty="0">
                <a:highlight>
                  <a:srgbClr val="FFFF00"/>
                </a:highlight>
              </a:rPr>
              <a:t>&lt;a </a:t>
            </a:r>
            <a:r>
              <a:rPr lang="en-US" sz="3200" dirty="0" err="1">
                <a:highlight>
                  <a:srgbClr val="FFFF00"/>
                </a:highlight>
              </a:rPr>
              <a:t>href</a:t>
            </a:r>
            <a:r>
              <a:rPr lang="en-US" sz="3200" dirty="0">
                <a:highlight>
                  <a:srgbClr val="FFFF00"/>
                </a:highlight>
              </a:rPr>
              <a:t>="#" class="link-primary"&gt;Primary link&lt;/a&gt;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highlight>
                  <a:srgbClr val="FFFF00"/>
                </a:highlight>
              </a:rPr>
              <a:t>&lt;a </a:t>
            </a:r>
            <a:r>
              <a:rPr lang="en-US" sz="3200" dirty="0" err="1">
                <a:highlight>
                  <a:srgbClr val="FFFF00"/>
                </a:highlight>
              </a:rPr>
              <a:t>href</a:t>
            </a:r>
            <a:r>
              <a:rPr lang="en-US" sz="3200" dirty="0">
                <a:highlight>
                  <a:srgbClr val="FFFF00"/>
                </a:highlight>
              </a:rPr>
              <a:t>="#" class="link-secondary"&gt;Secondary link&lt;/a&gt;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highlight>
                  <a:srgbClr val="FFFF00"/>
                </a:highlight>
              </a:rPr>
              <a:t>&lt;a </a:t>
            </a:r>
            <a:r>
              <a:rPr lang="en-US" sz="3200" dirty="0" err="1">
                <a:highlight>
                  <a:srgbClr val="FFFF00"/>
                </a:highlight>
              </a:rPr>
              <a:t>href</a:t>
            </a:r>
            <a:r>
              <a:rPr lang="en-US" sz="3200" dirty="0">
                <a:highlight>
                  <a:srgbClr val="FFFF00"/>
                </a:highlight>
              </a:rPr>
              <a:t>="#" class="link-success"&gt;Success link&lt;/a&gt;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highlight>
                  <a:srgbClr val="FFFF00"/>
                </a:highlight>
              </a:rPr>
              <a:t>&lt;a </a:t>
            </a:r>
            <a:r>
              <a:rPr lang="en-US" sz="3200" dirty="0" err="1">
                <a:highlight>
                  <a:srgbClr val="FFFF00"/>
                </a:highlight>
              </a:rPr>
              <a:t>href</a:t>
            </a:r>
            <a:r>
              <a:rPr lang="en-US" sz="3200" dirty="0">
                <a:highlight>
                  <a:srgbClr val="FFFF00"/>
                </a:highlight>
              </a:rPr>
              <a:t>="#" class="link-danger"&gt;Danger link&lt;/a&gt;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highlight>
                  <a:srgbClr val="FFFF00"/>
                </a:highlight>
              </a:rPr>
              <a:t>&lt;a </a:t>
            </a:r>
            <a:r>
              <a:rPr lang="en-US" sz="3200" dirty="0" err="1">
                <a:highlight>
                  <a:srgbClr val="FFFF00"/>
                </a:highlight>
              </a:rPr>
              <a:t>href</a:t>
            </a:r>
            <a:r>
              <a:rPr lang="en-US" sz="3200" dirty="0">
                <a:highlight>
                  <a:srgbClr val="FFFF00"/>
                </a:highlight>
              </a:rPr>
              <a:t>="#" class="link-warning"&gt;Warning link&lt;/a&gt;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highlight>
                  <a:srgbClr val="FFFF00"/>
                </a:highlight>
              </a:rPr>
              <a:t>&lt;a </a:t>
            </a:r>
            <a:r>
              <a:rPr lang="en-US" sz="3200" dirty="0" err="1">
                <a:highlight>
                  <a:srgbClr val="FFFF00"/>
                </a:highlight>
              </a:rPr>
              <a:t>href</a:t>
            </a:r>
            <a:r>
              <a:rPr lang="en-US" sz="3200" dirty="0">
                <a:highlight>
                  <a:srgbClr val="FFFF00"/>
                </a:highlight>
              </a:rPr>
              <a:t>="#" class="link-info"&gt;Info link&lt;/a&gt;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highlight>
                  <a:srgbClr val="FFFF00"/>
                </a:highlight>
              </a:rPr>
              <a:t>&lt;a </a:t>
            </a:r>
            <a:r>
              <a:rPr lang="en-US" sz="3200" dirty="0" err="1">
                <a:highlight>
                  <a:srgbClr val="FFFF00"/>
                </a:highlight>
              </a:rPr>
              <a:t>href</a:t>
            </a:r>
            <a:r>
              <a:rPr lang="en-US" sz="3200" dirty="0">
                <a:highlight>
                  <a:srgbClr val="FFFF00"/>
                </a:highlight>
              </a:rPr>
              <a:t>="#" class="link-light"&gt;Light link&lt;/a&gt;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highlight>
                  <a:srgbClr val="FFFF00"/>
                </a:highlight>
              </a:rPr>
              <a:t>&lt;a </a:t>
            </a:r>
            <a:r>
              <a:rPr lang="en-US" sz="3200" dirty="0" err="1">
                <a:highlight>
                  <a:srgbClr val="FFFF00"/>
                </a:highlight>
              </a:rPr>
              <a:t>href</a:t>
            </a:r>
            <a:r>
              <a:rPr lang="en-US" sz="3200" dirty="0">
                <a:highlight>
                  <a:srgbClr val="FFFF00"/>
                </a:highlight>
              </a:rPr>
              <a:t>="#" class="link-dark"&gt;Dark link&lt;/a&gt;</a:t>
            </a:r>
            <a:br>
              <a:rPr lang="en-IN" sz="2000" dirty="0"/>
            </a:br>
            <a:endParaRPr lang="en-US" sz="24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Ratio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 generated pseudo elements to make an element maintain the aspect ratio of your choosing. Perfect for responsively handling video or slideshow embeds based on the width of the parent.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&lt;div class="ratio ratio-16x9"&gt;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  &lt;iframe </a:t>
            </a:r>
            <a:r>
              <a:rPr lang="en-US" sz="2800" dirty="0" err="1">
                <a:highlight>
                  <a:srgbClr val="FFFF00"/>
                </a:highlight>
              </a:rPr>
              <a:t>src</a:t>
            </a:r>
            <a:r>
              <a:rPr lang="en-US" sz="2800" dirty="0">
                <a:highlight>
                  <a:srgbClr val="FFFF00"/>
                </a:highlight>
              </a:rPr>
              <a:t>="https://www.youtube.com/embed/zpOULjyy-n8?rel=0" title="YouTube video" </a:t>
            </a:r>
            <a:r>
              <a:rPr lang="en-US" sz="2800" dirty="0" err="1">
                <a:highlight>
                  <a:srgbClr val="FFFF00"/>
                </a:highlight>
              </a:rPr>
              <a:t>allowfullscreen</a:t>
            </a:r>
            <a:r>
              <a:rPr lang="en-US" sz="2800" dirty="0">
                <a:highlight>
                  <a:srgbClr val="FFFF00"/>
                </a:highlight>
              </a:rPr>
              <a:t>&gt;&lt;/iframe&gt;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&lt;/div&gt;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&lt;div class="ratio ratio-1x1"&gt;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  &lt;div&gt;1x1&lt;/div&gt;</a:t>
            </a:r>
            <a:br>
              <a:rPr lang="en-US" sz="2800" dirty="0">
                <a:highlight>
                  <a:srgbClr val="FFFF00"/>
                </a:highlight>
              </a:rPr>
            </a:br>
            <a:r>
              <a:rPr lang="en-US" sz="2800" dirty="0">
                <a:highlight>
                  <a:srgbClr val="FFFF00"/>
                </a:highlight>
              </a:rPr>
              <a:t>&lt;/div&gt;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&lt;div class="ratio ratio-4x3"&gt;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  &lt;div&gt;4x3&lt;/div&gt;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&lt;/div&gt;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&lt;div class="ratio ratio-16x9"&gt;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  &lt;div&gt;16x9&lt;/div&gt;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&lt;/div&gt;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&lt;div class="ratio ratio-21x9"&gt;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  &lt;div&gt;21x9&lt;/div&gt;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&lt;/div&gt;</a:t>
            </a: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br>
              <a:rPr lang="en-IN" sz="3200" dirty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Text truncation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Use these helpers to visually hide elements but keep them accessible to assistive technologies. </a:t>
            </a:r>
            <a:endParaRPr lang="en-US" sz="28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&lt;!-- Block level --&gt;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&lt;div class="row"&gt;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  &lt;div class="col-2 text-truncate"&gt;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    </a:t>
            </a:r>
            <a:r>
              <a:rPr lang="en-US" sz="2800" dirty="0" err="1">
                <a:highlight>
                  <a:srgbClr val="FFFF00"/>
                </a:highlight>
              </a:rPr>
              <a:t>Praeterea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iter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est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quasdam</a:t>
            </a:r>
            <a:r>
              <a:rPr lang="en-US" sz="2800" dirty="0">
                <a:highlight>
                  <a:srgbClr val="FFFF00"/>
                </a:highlight>
              </a:rPr>
              <a:t> res </a:t>
            </a:r>
            <a:r>
              <a:rPr lang="en-US" sz="2800" dirty="0" err="1">
                <a:highlight>
                  <a:srgbClr val="FFFF00"/>
                </a:highlight>
              </a:rPr>
              <a:t>quas</a:t>
            </a:r>
            <a:r>
              <a:rPr lang="en-US" sz="2800" dirty="0">
                <a:highlight>
                  <a:srgbClr val="FFFF00"/>
                </a:highlight>
              </a:rPr>
              <a:t> ex </a:t>
            </a:r>
            <a:r>
              <a:rPr lang="en-US" sz="2800" dirty="0" err="1">
                <a:highlight>
                  <a:srgbClr val="FFFF00"/>
                </a:highlight>
              </a:rPr>
              <a:t>communi</a:t>
            </a:r>
            <a:r>
              <a:rPr lang="en-US" sz="2800" dirty="0">
                <a:highlight>
                  <a:srgbClr val="FFFF00"/>
                </a:highlight>
              </a:rPr>
              <a:t>.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  &lt;/div&gt;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&lt;/div&gt;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&lt;!-- Inline level --&gt;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&lt;span class="d-inline-block text-truncate" style="max-width: 150px;"&gt;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  </a:t>
            </a:r>
            <a:r>
              <a:rPr lang="en-US" sz="2800" dirty="0" err="1">
                <a:highlight>
                  <a:srgbClr val="FFFF00"/>
                </a:highlight>
              </a:rPr>
              <a:t>Praeterea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iter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est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quasdam</a:t>
            </a:r>
            <a:r>
              <a:rPr lang="en-US" sz="2800" dirty="0">
                <a:highlight>
                  <a:srgbClr val="FFFF00"/>
                </a:highlight>
              </a:rPr>
              <a:t> res </a:t>
            </a:r>
            <a:r>
              <a:rPr lang="en-US" sz="2800" dirty="0" err="1">
                <a:highlight>
                  <a:srgbClr val="FFFF00"/>
                </a:highlight>
              </a:rPr>
              <a:t>quas</a:t>
            </a:r>
            <a:r>
              <a:rPr lang="en-US" sz="2800" dirty="0">
                <a:highlight>
                  <a:srgbClr val="FFFF00"/>
                </a:highlight>
              </a:rPr>
              <a:t> ex </a:t>
            </a:r>
            <a:r>
              <a:rPr lang="en-US" sz="2800" dirty="0" err="1">
                <a:highlight>
                  <a:srgbClr val="FFFF00"/>
                </a:highlight>
              </a:rPr>
              <a:t>communi</a:t>
            </a:r>
            <a:r>
              <a:rPr lang="en-US" sz="2800" dirty="0">
                <a:highlight>
                  <a:srgbClr val="FFFF00"/>
                </a:highlight>
              </a:rPr>
              <a:t>.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highlight>
                  <a:srgbClr val="FFFF00"/>
                </a:highlight>
              </a:rPr>
              <a:t>&lt;/span&gt;</a:t>
            </a: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br>
              <a:rPr lang="en-IN" sz="3200" dirty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Nav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 how to use Bootstrap’s included navigation components. </a:t>
            </a:r>
            <a:endParaRPr lang="en-US" sz="28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>
              <a:lnSpc>
                <a:spcPct val="100000"/>
              </a:lnSpc>
            </a:pP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&lt;ul class="nav"&gt;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&lt;li class="nav-item"&gt;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&lt;a class="nav-link active" aria-current="page" 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="#"&gt;Active&lt;/a&gt;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&lt;/li&gt;</a:t>
            </a:r>
            <a:endParaRPr lang="en-US" sz="2800" b="1" i="0" dirty="0">
              <a:solidFill>
                <a:srgbClr val="212529"/>
              </a:solidFill>
              <a:effectLst/>
              <a:highlight>
                <a:srgbClr val="FFFF00"/>
              </a:highlight>
              <a:latin typeface="system-ui"/>
            </a:endParaRPr>
          </a:p>
          <a:p>
            <a:pPr>
              <a:lnSpc>
                <a:spcPct val="100000"/>
              </a:lnSpc>
            </a:pP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&lt;li class="nav-item"&gt;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&lt;a class="nav-link" 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="#"&gt;Link&lt;/a&gt;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&lt;/li&gt;</a:t>
            </a:r>
            <a:endParaRPr lang="en-US" sz="2800" b="1" i="0" dirty="0">
              <a:solidFill>
                <a:srgbClr val="212529"/>
              </a:solidFill>
              <a:effectLst/>
              <a:highlight>
                <a:srgbClr val="FFFF00"/>
              </a:highlight>
              <a:latin typeface="system-ui"/>
            </a:endParaRPr>
          </a:p>
          <a:p>
            <a:pPr>
              <a:lnSpc>
                <a:spcPct val="100000"/>
              </a:lnSpc>
            </a:pP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&lt;li class="nav-item"&gt;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&lt;a class="nav-link" 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="#"&gt;Link&lt;/a&gt;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&lt;/li&gt;</a:t>
            </a:r>
            <a:endParaRPr lang="en-US" sz="2800" b="1" i="0" dirty="0">
              <a:solidFill>
                <a:srgbClr val="212529"/>
              </a:solidFill>
              <a:effectLst/>
              <a:highlight>
                <a:srgbClr val="FFFF00"/>
              </a:highlight>
              <a:latin typeface="system-ui"/>
            </a:endParaRPr>
          </a:p>
          <a:p>
            <a:pPr algn="l"/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&lt;li class="nav-item"&gt;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&lt;a class="nav-link disabled" 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 </a:t>
            </a:r>
            <a:r>
              <a:rPr lang="en-US" sz="2800" b="1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tabindex</a:t>
            </a: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="-1" aria-disabled="true"&gt;Disabled&lt;/a&gt;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&lt;/li&gt;</a:t>
            </a:r>
            <a:b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1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&lt;/ul&gt;</a:t>
            </a:r>
            <a:br>
              <a:rPr lang="en-IN" sz="3200" dirty="0"/>
            </a:br>
            <a:r>
              <a:rPr lang="en-IN" sz="2800" b="1" i="0" dirty="0">
                <a:solidFill>
                  <a:srgbClr val="212529"/>
                </a:solidFill>
                <a:effectLst/>
                <a:latin typeface="system-ui"/>
              </a:rPr>
              <a:t>Available styles:</a:t>
            </a:r>
            <a:endParaRPr lang="en-IN" sz="2800" b="1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IN" sz="2400" b="1" i="0" dirty="0">
                <a:solidFill>
                  <a:srgbClr val="212529"/>
                </a:solidFill>
                <a:effectLst/>
                <a:latin typeface="system-ui"/>
              </a:rPr>
              <a:t>Horizontal alignment:</a:t>
            </a:r>
            <a:endParaRPr lang="en-IN" sz="2400" b="1" i="0" dirty="0">
              <a:solidFill>
                <a:srgbClr val="212529"/>
              </a:solidFill>
              <a:effectLst/>
              <a:latin typeface="system-ui"/>
            </a:endParaRPr>
          </a:p>
          <a:p>
            <a:r>
              <a:rPr lang="en-IN" sz="2800" dirty="0"/>
              <a:t>justify-content-</a:t>
            </a:r>
            <a:r>
              <a:rPr lang="en-IN" sz="2800" dirty="0" err="1"/>
              <a:t>center</a:t>
            </a:r>
            <a:r>
              <a:rPr lang="en-IN" sz="2800" dirty="0"/>
              <a:t>, justify-content-start, justify-content-end</a:t>
            </a:r>
            <a:br>
              <a:rPr lang="en-IN" sz="2800" dirty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Navbar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system-ui"/>
              </a:rPr>
              <a:t>Documentation and examples for Bootstrap’s powerful, responsive navigation header, the navbar. Includes support for branding, navigation, and more, including support for our collapse. </a:t>
            </a:r>
            <a:endParaRPr lang="en-US" sz="28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12529"/>
                </a:solidFill>
                <a:effectLst/>
                <a:latin typeface="system-ui"/>
              </a:rPr>
              <a:t>Supported content</a:t>
            </a:r>
            <a:endParaRPr lang="en-US" sz="2800" b="1" i="0" dirty="0">
              <a:solidFill>
                <a:srgbClr val="212529"/>
              </a:solidFill>
              <a:effectLst/>
              <a:latin typeface="system-ui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.navbar-brand for your company, product, or project name.</a:t>
            </a: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.navbar-nav for a full-height and lightweight navigation (including support for dropdowns).</a:t>
            </a: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.navbar-toggler for use with our collapse plugin and other navigation toggling behaviors.</a:t>
            </a: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Flex and spacing utilities for any form controls and actions.</a:t>
            </a: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.navbar-text for adding vertically centered strings of text.</a:t>
            </a: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.</a:t>
            </a:r>
            <a:r>
              <a:rPr lang="en-US" sz="2800" dirty="0" err="1">
                <a:highlight>
                  <a:srgbClr val="FFFF00"/>
                </a:highlight>
              </a:rPr>
              <a:t>collapse.navbar</a:t>
            </a:r>
            <a:r>
              <a:rPr lang="en-US" sz="2800" dirty="0">
                <a:highlight>
                  <a:srgbClr val="FFFF00"/>
                </a:highlight>
              </a:rPr>
              <a:t>-collapse for grouping and hiding navbar contents by a parent breakpoint.</a:t>
            </a: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00"/>
                </a:highlight>
              </a:rPr>
              <a:t>Add an optional .navbar-scroll to set a max-height and scroll expanded navbar content.</a:t>
            </a:r>
            <a:endParaRPr lang="en-US" sz="2800" dirty="0">
              <a:highlight>
                <a:srgbClr val="FFFF00"/>
              </a:highlight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br>
              <a:rPr lang="en-IN" sz="3200" dirty="0"/>
            </a:b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484D"/>
              </a:solidFill>
              <a:latin typeface="Lato" panose="020F0502020204030203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32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IN" sz="2400" b="1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br>
              <a:rPr lang="en-IN" sz="2400" dirty="0"/>
            </a:br>
            <a:endParaRPr lang="en-US" sz="2800" b="0" i="0" dirty="0">
              <a:solidFill>
                <a:srgbClr val="41484D"/>
              </a:solidFill>
              <a:effectLst/>
              <a:latin typeface="Lato" panose="020F0502020204030203" pitchFamily="34" charset="0"/>
            </a:endParaRPr>
          </a:p>
          <a:p>
            <a:br>
              <a:rPr lang="en-US" sz="2800" dirty="0"/>
            </a:b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6000" dirty="0"/>
              <a:t>Bootstrap Navbar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14589" y="2400669"/>
            <a:ext cx="21334300" cy="994873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&lt;nav class="navbar navbar-expand-lg navbar-light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bg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-light"&gt;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&lt;div class="container-fluid"&gt;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&lt;a class="navbar-brand"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="#"&gt;Navbar&lt;/a&gt;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&lt;button class="navbar-toggler" type="button" data-bs-toggle="collapse" data-bs-target="#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navbarSupportedContent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" aria-controls="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navbarSupportedContent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" aria-expanded="false" aria-label="Toggle navigation"&gt;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&lt;span class="navbar-toggler-icon"&gt;&lt;/span&gt;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&lt;/button&gt;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&lt;div class="collapse navbar-collapse" id="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navbarSupportedContent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&lt;ul class="navbar-nav me-auto mb-2 mb-lg-0"&gt;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&lt;li class="nav-item"&gt;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  &lt;a class="nav-link active" aria-current="page"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="#"&gt;Home&lt;/a&gt;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&lt;/li&gt;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&lt;li class="nav-item"&gt;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  &lt;a class="nav-link"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="#"&gt;Link&lt;/a&gt;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&lt;/li&gt;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&lt;li class="nav-item dropdown"&gt;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  &lt;a class="nav-link dropdown-toggle"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 id="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navbarDropdown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" role="button" data-bs-toggle="dropdown" aria-expanded="false"&gt;            Dropdown  &lt;/a&gt;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  &lt;ul class="dropdown-menu" aria-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labelledby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navbarDropdown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"&gt;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    &lt;li&gt;&lt;a class="dropdown-item"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="#"&gt;Action&lt;/a&gt;&lt;/li&gt;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    &lt;li&gt;&lt;a class="dropdown-item"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="#"&gt;Another action&lt;/a&gt;&lt;/li&gt;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    &lt;li&gt;&lt;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class="dropdown-divider"&gt;&lt;/li&gt;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    &lt;li&gt;&lt;a class="dropdown-item"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href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="#"&gt;Something else here&lt;/a&gt;&lt;/li&gt;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  &lt;/ul&gt;</a:t>
            </a:r>
            <a:b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</a:b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system-ui"/>
              </a:rPr>
              <a:t>        &lt;/li&gt;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6334</Words>
  <Application>WPS Presentation</Application>
  <PresentationFormat>Custom</PresentationFormat>
  <Paragraphs>229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PT Sans</vt:lpstr>
      <vt:lpstr>Yu Gothic UI</vt:lpstr>
      <vt:lpstr>Roboto Light</vt:lpstr>
      <vt:lpstr>Verdana</vt:lpstr>
      <vt:lpstr>Aleo</vt:lpstr>
      <vt:lpstr>Aleo Regular</vt:lpstr>
      <vt:lpstr>Oswald</vt:lpstr>
      <vt:lpstr>Roboto Condensed</vt:lpstr>
      <vt:lpstr>Open Sans</vt:lpstr>
      <vt:lpstr>Open Sans Condensed</vt:lpstr>
      <vt:lpstr>Lato</vt:lpstr>
      <vt:lpstr>system-ui</vt:lpstr>
      <vt:lpstr>Segoe Print</vt:lpstr>
      <vt:lpstr>MS PGothic</vt:lpstr>
      <vt:lpstr>Trebuchet MS</vt:lpstr>
      <vt:lpstr>MV Boli</vt:lpstr>
      <vt:lpstr>Microsoft YaHei</vt:lpstr>
      <vt:lpstr>Arial Unicode MS</vt:lpstr>
      <vt:lpstr>Esencial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Banco Central de Reserva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Slidepot</dc:creator>
  <cp:lastModifiedBy>ICLAP-A08</cp:lastModifiedBy>
  <cp:revision>8047</cp:revision>
  <cp:lastPrinted>2016-07-10T15:03:00Z</cp:lastPrinted>
  <dcterms:created xsi:type="dcterms:W3CDTF">2014-07-01T16:42:00Z</dcterms:created>
  <dcterms:modified xsi:type="dcterms:W3CDTF">2022-12-05T02:30:17Z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0x01010061F4C67E32833649B0448311EF6012CD</vt:lpwstr>
  </property>
  <property fmtid="{D5CDD505-2E9C-101B-9397-08002B2CF9AE}" pid="3" name="ICV">
    <vt:lpwstr>32501E84CB8049EABFA78B1E573F402A</vt:lpwstr>
  </property>
  <property fmtid="{D5CDD505-2E9C-101B-9397-08002B2CF9AE}" pid="4" name="KSOProductBuildVer">
    <vt:lpwstr>2057-11.2.0.11417</vt:lpwstr>
  </property>
</Properties>
</file>