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449" r:id="rId5"/>
    <p:sldId id="460"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59" r:id="rId19"/>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5"/>
            <p14:sldId id="476"/>
            <p14:sldId id="477"/>
            <p14:sldId id="478"/>
            <p14:sldId id="479"/>
            <p14:sldId id="480"/>
            <p14:sldId id="481"/>
            <p14:sldId id="482"/>
            <p14:sldId id="483"/>
            <p14:sldId id="484"/>
            <p14:sldId id="485"/>
            <p14:sldId id="486"/>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18/10/2022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18/10/2022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display property is used to specify how an element should be displayed. By this property, we can change the display behavior of an element like to set the inline or block property manually, overriding the default style.</a:t>
            </a:r>
          </a:p>
          <a:p>
            <a:pPr marL="457200" indent="-457200" algn="l">
              <a:buFont typeface="Arial" panose="020B0604020202020204" pitchFamily="34" charset="0"/>
              <a:buChar char="•"/>
            </a:pPr>
            <a:r>
              <a:rPr lang="en-US" sz="3600" dirty="0"/>
              <a:t>Syntax:</a:t>
            </a:r>
            <a:br>
              <a:rPr lang="en-US" sz="3600" dirty="0"/>
            </a:br>
            <a:r>
              <a:rPr lang="en-IN" sz="3200" b="0" i="0" dirty="0">
                <a:solidFill>
                  <a:srgbClr val="A52A2A"/>
                </a:solidFill>
                <a:effectLst/>
                <a:latin typeface="system-ui"/>
              </a:rPr>
              <a:t>display : value;</a:t>
            </a:r>
          </a:p>
          <a:p>
            <a:pPr marL="457200" indent="-457200">
              <a:buFont typeface="Arial" panose="020B0604020202020204" pitchFamily="34" charset="0"/>
              <a:buChar char="•"/>
            </a:pPr>
            <a:r>
              <a:rPr lang="en-US" sz="3600" dirty="0"/>
              <a:t>CSS Display Values:</a:t>
            </a:r>
            <a:br>
              <a:rPr lang="en-US" sz="3600" dirty="0"/>
            </a:br>
            <a:r>
              <a:rPr lang="en-US" sz="3600" dirty="0"/>
              <a:t>Display: Inline</a:t>
            </a:r>
            <a:br>
              <a:rPr lang="en-US" sz="3600" dirty="0"/>
            </a:br>
            <a:r>
              <a:rPr lang="en-US" sz="3600" dirty="0"/>
              <a:t>Display: Inline-Block</a:t>
            </a:r>
            <a:br>
              <a:rPr lang="en-US" sz="3600" dirty="0"/>
            </a:br>
            <a:r>
              <a:rPr lang="en-US" sz="3600" dirty="0"/>
              <a:t>Display: Block</a:t>
            </a:r>
            <a:br>
              <a:rPr lang="en-US" sz="3600" dirty="0"/>
            </a:br>
            <a:r>
              <a:rPr lang="en-US" sz="3600" dirty="0"/>
              <a:t>Display: None</a:t>
            </a:r>
          </a:p>
          <a:p>
            <a:pPr marL="457200" indent="-457200" algn="l">
              <a:buFont typeface="Arial" panose="020B0604020202020204" pitchFamily="34" charset="0"/>
              <a:buChar char="•"/>
            </a:pPr>
            <a:endParaRPr lang="en-US" sz="3600" dirty="0"/>
          </a:p>
        </p:txBody>
      </p:sp>
    </p:spTree>
    <p:extLst>
      <p:ext uri="{BB962C8B-B14F-4D97-AF65-F5344CB8AC3E}">
        <p14:creationId xmlns:p14="http://schemas.microsoft.com/office/powerpoint/2010/main" val="42282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Inline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inline value gives an element the inline property, even if it's a block element. An inline element doesn't force line breaks and allows any other element to be added in the same line.</a:t>
            </a:r>
          </a:p>
          <a:p>
            <a:pPr marL="457200" indent="-457200">
              <a:buFont typeface="Arial" panose="020B0604020202020204" pitchFamily="34" charset="0"/>
              <a:buChar char="•"/>
            </a:pPr>
            <a:r>
              <a:rPr lang="en-US" sz="3600" dirty="0"/>
              <a:t>Example:</a:t>
            </a:r>
            <a:br>
              <a:rPr lang="en-US" sz="3600" dirty="0"/>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li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display</a:t>
            </a:r>
            <a:r>
              <a:rPr lang="en-IN" sz="3200" b="0" i="0" dirty="0">
                <a:solidFill>
                  <a:srgbClr val="000000"/>
                </a:solidFill>
                <a:effectLst/>
                <a:latin typeface="system-ui"/>
              </a:rPr>
              <a:t>:</a:t>
            </a:r>
            <a:r>
              <a:rPr lang="en-IN" sz="3200" b="0" i="0" dirty="0">
                <a:solidFill>
                  <a:srgbClr val="0000CD"/>
                </a:solidFill>
                <a:effectLst/>
                <a:latin typeface="system-ui"/>
              </a:rPr>
              <a:t> inline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a</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text-decoration</a:t>
            </a:r>
            <a:r>
              <a:rPr lang="en-IN" sz="3200" b="0" i="0" dirty="0">
                <a:solidFill>
                  <a:srgbClr val="000000"/>
                </a:solidFill>
                <a:effectLst/>
                <a:latin typeface="system-ui"/>
              </a:rPr>
              <a:t>:</a:t>
            </a:r>
            <a:r>
              <a:rPr lang="en-IN" sz="3200" b="0" i="0" dirty="0">
                <a:solidFill>
                  <a:srgbClr val="0000CD"/>
                </a:solidFill>
                <a:effectLst/>
                <a:latin typeface="system-ui"/>
              </a:rPr>
              <a:t> none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dirty="0"/>
            </a:br>
            <a:r>
              <a:rPr lang="en-IN" sz="1600" b="0" i="0" dirty="0">
                <a:solidFill>
                  <a:srgbClr val="0000CD"/>
                </a:solidFill>
                <a:effectLst/>
                <a:latin typeface="system-ui"/>
              </a:rPr>
              <a:t>&lt;</a:t>
            </a:r>
            <a:r>
              <a:rPr lang="en-IN" sz="1600" b="0" i="0" dirty="0">
                <a:solidFill>
                  <a:srgbClr val="A52A2A"/>
                </a:solidFill>
                <a:effectLst/>
                <a:latin typeface="system-ui"/>
              </a:rPr>
              <a:t>body</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p</a:t>
            </a:r>
            <a:r>
              <a:rPr lang="en-IN" sz="1600" b="0" i="0" dirty="0">
                <a:solidFill>
                  <a:srgbClr val="0000CD"/>
                </a:solidFill>
                <a:effectLst/>
                <a:latin typeface="system-ui"/>
              </a:rPr>
              <a:t>&gt;</a:t>
            </a:r>
            <a:r>
              <a:rPr lang="en-IN" sz="1600" b="0" i="0" dirty="0">
                <a:solidFill>
                  <a:srgbClr val="000000"/>
                </a:solidFill>
                <a:effectLst/>
                <a:latin typeface="system-ui"/>
              </a:rPr>
              <a:t>Display a list of links as a horizontal menu:</a:t>
            </a:r>
            <a:r>
              <a:rPr lang="en-IN" sz="1600" b="0" i="0" dirty="0">
                <a:solidFill>
                  <a:srgbClr val="0000CD"/>
                </a:solidFill>
                <a:effectLst/>
                <a:latin typeface="system-ui"/>
              </a:rPr>
              <a:t>&lt;</a:t>
            </a:r>
            <a:r>
              <a:rPr lang="en-IN" sz="1600" b="0" i="0" dirty="0">
                <a:solidFill>
                  <a:srgbClr val="A52A2A"/>
                </a:solidFill>
                <a:effectLst/>
                <a:latin typeface="system-ui"/>
              </a:rPr>
              <a:t>/p</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ul</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Home</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Course</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About</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Contact</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r>
              <a:rPr lang="en-IN" sz="1600" b="0" i="0" dirty="0">
                <a:solidFill>
                  <a:srgbClr val="000000"/>
                </a:solidFill>
                <a:effectLst/>
                <a:latin typeface="system-ui"/>
              </a:rPr>
              <a:t> </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Feedback</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/ul</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/body</a:t>
            </a:r>
            <a:r>
              <a:rPr lang="en-IN" sz="1600" b="0" i="0" dirty="0">
                <a:solidFill>
                  <a:srgbClr val="0000CD"/>
                </a:solidFill>
                <a:effectLst/>
                <a:latin typeface="system-ui"/>
              </a:rPr>
              <a:t>&gt;</a:t>
            </a:r>
            <a:endParaRPr lang="en-US" sz="1600" dirty="0"/>
          </a:p>
          <a:p>
            <a:pPr marL="457200" indent="-457200" algn="l">
              <a:buFont typeface="Arial" panose="020B0604020202020204" pitchFamily="34" charset="0"/>
              <a:buChar char="•"/>
            </a:pPr>
            <a:endParaRPr lang="en-US" sz="3600" dirty="0"/>
          </a:p>
        </p:txBody>
      </p:sp>
    </p:spTree>
    <p:extLst>
      <p:ext uri="{BB962C8B-B14F-4D97-AF65-F5344CB8AC3E}">
        <p14:creationId xmlns:p14="http://schemas.microsoft.com/office/powerpoint/2010/main" val="209227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Inline-Block</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inline-block value causes an element to generate a block box that will be flowed with surrounding content i.e. in the same line as adjacent content.</a:t>
            </a:r>
          </a:p>
          <a:p>
            <a:pPr marL="457200" indent="-457200">
              <a:buFont typeface="Arial" panose="020B0604020202020204" pitchFamily="34" charset="0"/>
              <a:buChar char="•"/>
            </a:pPr>
            <a:r>
              <a:rPr lang="en-US" sz="3600" dirty="0"/>
              <a:t>Example:</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FF0000"/>
                </a:solidFill>
                <a:effectLst/>
                <a:latin typeface="system-ui"/>
              </a:rPr>
              <a:t> type</a:t>
            </a:r>
            <a:r>
              <a:rPr lang="en-IN" sz="2800" b="0" i="0" dirty="0">
                <a:solidFill>
                  <a:srgbClr val="0000CD"/>
                </a:solidFill>
                <a:effectLst/>
                <a:latin typeface="system-ui"/>
              </a:rPr>
              <a:t>="text/</a:t>
            </a:r>
            <a:r>
              <a:rPr lang="en-IN" sz="2800" b="0" i="0" dirty="0" err="1">
                <a:solidFill>
                  <a:srgbClr val="0000CD"/>
                </a:solidFill>
                <a:effectLst/>
                <a:latin typeface="system-ui"/>
              </a:rPr>
              <a:t>css</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div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display</a:t>
            </a:r>
            <a:r>
              <a:rPr lang="en-IN" sz="2800" b="0" i="0" dirty="0">
                <a:solidFill>
                  <a:srgbClr val="000000"/>
                </a:solidFill>
                <a:effectLst/>
                <a:latin typeface="system-ui"/>
              </a:rPr>
              <a:t>:</a:t>
            </a:r>
            <a:r>
              <a:rPr lang="en-IN" sz="2800" b="0" i="0" dirty="0">
                <a:solidFill>
                  <a:srgbClr val="0000CD"/>
                </a:solidFill>
                <a:effectLst/>
                <a:latin typeface="system-ui"/>
              </a:rPr>
              <a:t> inline-block</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a:t>
            </a:r>
            <a:r>
              <a:rPr lang="en-IN" sz="2800" b="0" i="0" dirty="0" err="1">
                <a:solidFill>
                  <a:srgbClr val="0000CD"/>
                </a:solidFill>
                <a:effectLst/>
                <a:latin typeface="system-ui"/>
              </a:rPr>
              <a:t>seagreen</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padding</a:t>
            </a:r>
            <a:r>
              <a:rPr lang="en-IN" sz="2800" b="0" i="0" dirty="0">
                <a:solidFill>
                  <a:srgbClr val="000000"/>
                </a:solidFill>
                <a:effectLst/>
                <a:latin typeface="system-ui"/>
              </a:rPr>
              <a:t>:</a:t>
            </a:r>
            <a:r>
              <a:rPr lang="en-IN" sz="2800" b="0" i="0" dirty="0">
                <a:solidFill>
                  <a:srgbClr val="0000CD"/>
                </a:solidFill>
                <a:effectLst/>
                <a:latin typeface="system-ui"/>
              </a:rPr>
              <a:t> 10px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span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display</a:t>
            </a:r>
            <a:r>
              <a:rPr lang="en-IN" sz="2800" b="0" i="0" dirty="0">
                <a:solidFill>
                  <a:srgbClr val="000000"/>
                </a:solidFill>
                <a:effectLst/>
                <a:latin typeface="system-ui"/>
              </a:rPr>
              <a:t>:</a:t>
            </a:r>
            <a:r>
              <a:rPr lang="en-IN" sz="2800" b="0" i="0" dirty="0">
                <a:solidFill>
                  <a:srgbClr val="0000CD"/>
                </a:solidFill>
                <a:effectLst/>
                <a:latin typeface="system-ui"/>
              </a:rPr>
              <a:t> inline-block</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#efe7e7</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padding</a:t>
            </a:r>
            <a:r>
              <a:rPr lang="en-IN" sz="2800" b="0" i="0" dirty="0">
                <a:solidFill>
                  <a:srgbClr val="000000"/>
                </a:solidFill>
                <a:effectLst/>
                <a:latin typeface="system-ui"/>
              </a:rPr>
              <a:t>:</a:t>
            </a:r>
            <a:r>
              <a:rPr lang="en-IN" sz="2800" b="0" i="0" dirty="0">
                <a:solidFill>
                  <a:srgbClr val="0000CD"/>
                </a:solidFill>
                <a:effectLst/>
                <a:latin typeface="system-ui"/>
              </a:rPr>
              <a:t> 10px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span</a:t>
            </a:r>
            <a:r>
              <a:rPr lang="en-US" sz="3200" b="0" i="0" dirty="0">
                <a:solidFill>
                  <a:srgbClr val="0000CD"/>
                </a:solidFill>
                <a:effectLst/>
                <a:latin typeface="system-ui"/>
              </a:rPr>
              <a:t>&gt;</a:t>
            </a:r>
            <a:r>
              <a:rPr lang="en-US" sz="3200" b="0" i="0" dirty="0">
                <a:solidFill>
                  <a:srgbClr val="000000"/>
                </a:solidFill>
                <a:effectLst/>
                <a:latin typeface="system-ui"/>
              </a:rPr>
              <a:t>This span element and its parent div element generate an inline-block box.</a:t>
            </a:r>
            <a:r>
              <a:rPr lang="en-US" sz="3200" b="0" i="0" dirty="0">
                <a:solidFill>
                  <a:srgbClr val="0000CD"/>
                </a:solidFill>
                <a:effectLst/>
                <a:latin typeface="system-ui"/>
              </a:rPr>
              <a:t>&lt;</a:t>
            </a:r>
            <a:r>
              <a:rPr lang="en-US" sz="3200" b="0" i="0" dirty="0">
                <a:solidFill>
                  <a:srgbClr val="A52A2A"/>
                </a:solidFill>
                <a:effectLst/>
                <a:latin typeface="system-ui"/>
              </a:rPr>
              <a:t>/span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294378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Block</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It forces an element to behave like block-level element, i.e. the element added next to a block element will be displayed in the next line, like &lt;div&gt; or &lt;p&gt; element.</a:t>
            </a:r>
          </a:p>
          <a:p>
            <a:pPr marL="457200" indent="-457200">
              <a:buFont typeface="Arial" panose="020B0604020202020204" pitchFamily="34" charset="0"/>
              <a:buChar char="•"/>
            </a:pPr>
            <a:r>
              <a:rPr lang="en-US" sz="3600" dirty="0"/>
              <a:t>Example:</a:t>
            </a:r>
            <a:br>
              <a:rPr lang="en-US" sz="3600" dirty="0"/>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FF0000"/>
                </a:solidFill>
                <a:effectLst/>
                <a:latin typeface="system-ui"/>
              </a:rPr>
              <a:t> type</a:t>
            </a:r>
            <a:r>
              <a:rPr lang="en-IN" sz="2400" b="0" i="0" dirty="0">
                <a:solidFill>
                  <a:srgbClr val="0000CD"/>
                </a:solidFill>
                <a:effectLst/>
                <a:latin typeface="system-ui"/>
              </a:rPr>
              <a:t>="text/</a:t>
            </a:r>
            <a:r>
              <a:rPr lang="en-IN" sz="2400" b="0" i="0" dirty="0" err="1">
                <a:solidFill>
                  <a:srgbClr val="0000CD"/>
                </a:solidFill>
                <a:effectLst/>
                <a:latin typeface="system-ui"/>
              </a:rPr>
              <a:t>css</a:t>
            </a:r>
            <a:r>
              <a:rPr lang="en-IN" sz="2400" b="0" i="0" dirty="0">
                <a:solidFill>
                  <a:srgbClr val="0000CD"/>
                </a:solidFill>
                <a:effectLst/>
                <a:latin typeface="system-ui"/>
              </a:rPr>
              <a:t>"&gt;</a:t>
            </a:r>
            <a:br>
              <a:rPr lang="en-IN" sz="2400" b="0" i="0" dirty="0">
                <a:solidFill>
                  <a:srgbClr val="A52A2A"/>
                </a:solidFill>
                <a:effectLst/>
                <a:latin typeface="system-ui"/>
              </a:rPr>
            </a:br>
            <a:r>
              <a:rPr lang="en-IN" sz="2400" b="0" i="0" dirty="0">
                <a:solidFill>
                  <a:srgbClr val="A52A2A"/>
                </a:solidFill>
                <a:effectLst/>
                <a:latin typeface="system-ui"/>
              </a:rPr>
              <a:t>#span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display</a:t>
            </a:r>
            <a:r>
              <a:rPr lang="en-IN" sz="2400" b="0" i="0" dirty="0">
                <a:solidFill>
                  <a:srgbClr val="000000"/>
                </a:solidFill>
                <a:effectLst/>
                <a:latin typeface="system-ui"/>
              </a:rPr>
              <a:t>:</a:t>
            </a:r>
            <a:r>
              <a:rPr lang="en-IN" sz="2400" b="0" i="0" dirty="0">
                <a:solidFill>
                  <a:srgbClr val="0000CD"/>
                </a:solidFill>
                <a:effectLst/>
                <a:latin typeface="system-ui"/>
              </a:rPr>
              <a:t> block</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#F0E68C</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padding</a:t>
            </a:r>
            <a:r>
              <a:rPr lang="en-IN" sz="2400" b="0" i="0" dirty="0">
                <a:solidFill>
                  <a:srgbClr val="000000"/>
                </a:solidFill>
                <a:effectLst/>
                <a:latin typeface="system-ui"/>
              </a:rPr>
              <a:t>:</a:t>
            </a:r>
            <a:r>
              <a:rPr lang="en-IN" sz="2400" b="0" i="0" dirty="0">
                <a:solidFill>
                  <a:srgbClr val="0000CD"/>
                </a:solidFill>
                <a:effectLst/>
                <a:latin typeface="system-ui"/>
              </a:rPr>
              <a:t> 10px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A52A2A"/>
                </a:solidFill>
                <a:effectLst/>
                <a:latin typeface="system-ui"/>
              </a:rPr>
              <a:t>#a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display</a:t>
            </a:r>
            <a:r>
              <a:rPr lang="en-IN" sz="2400" b="0" i="0" dirty="0">
                <a:solidFill>
                  <a:srgbClr val="000000"/>
                </a:solidFill>
                <a:effectLst/>
                <a:latin typeface="system-ui"/>
              </a:rPr>
              <a:t>:</a:t>
            </a:r>
            <a:r>
              <a:rPr lang="en-IN" sz="2400" b="0" i="0" dirty="0">
                <a:solidFill>
                  <a:srgbClr val="0000CD"/>
                </a:solidFill>
                <a:effectLst/>
                <a:latin typeface="system-ui"/>
              </a:rPr>
              <a:t> block</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#90EE90</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text-decoration</a:t>
            </a:r>
            <a:r>
              <a:rPr lang="en-IN" sz="2400" b="0" i="0" dirty="0">
                <a:solidFill>
                  <a:srgbClr val="000000"/>
                </a:solidFill>
                <a:effectLst/>
                <a:latin typeface="system-ui"/>
              </a:rPr>
              <a:t>:</a:t>
            </a:r>
            <a:r>
              <a:rPr lang="en-IN" sz="2400" b="0" i="0" dirty="0">
                <a:solidFill>
                  <a:srgbClr val="0000CD"/>
                </a:solidFill>
                <a:effectLst/>
                <a:latin typeface="system-ui"/>
              </a:rPr>
              <a:t> none</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padding</a:t>
            </a:r>
            <a:r>
              <a:rPr lang="en-IN" sz="2400" b="0" i="0" dirty="0">
                <a:solidFill>
                  <a:srgbClr val="000000"/>
                </a:solidFill>
                <a:effectLst/>
                <a:latin typeface="system-ui"/>
              </a:rPr>
              <a:t>:</a:t>
            </a:r>
            <a:r>
              <a:rPr lang="en-IN" sz="2400" b="0" i="0" dirty="0">
                <a:solidFill>
                  <a:srgbClr val="0000CD"/>
                </a:solidFill>
                <a:effectLst/>
                <a:latin typeface="system-ui"/>
              </a:rPr>
              <a:t> 10px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32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FF0000"/>
                </a:solidFill>
                <a:effectLst/>
                <a:latin typeface="system-ui"/>
              </a:rPr>
              <a:t> id</a:t>
            </a:r>
            <a:r>
              <a:rPr lang="en-IN" sz="2800" b="0" i="0" dirty="0">
                <a:solidFill>
                  <a:srgbClr val="0000CD"/>
                </a:solidFill>
                <a:effectLst/>
                <a:latin typeface="system-ui"/>
              </a:rPr>
              <a:t>="a"</a:t>
            </a:r>
            <a:r>
              <a:rPr lang="en-IN" sz="2800" b="0" i="0" dirty="0">
                <a:solidFill>
                  <a:srgbClr val="FF0000"/>
                </a:solidFill>
                <a:effectLst/>
                <a:latin typeface="system-ui"/>
              </a:rPr>
              <a:t> </a:t>
            </a:r>
            <a:r>
              <a:rPr lang="en-IN" sz="2800" b="0" i="0" dirty="0" err="1">
                <a:solidFill>
                  <a:srgbClr val="FF0000"/>
                </a:solidFill>
                <a:effectLst/>
                <a:latin typeface="system-ui"/>
              </a:rPr>
              <a:t>href</a:t>
            </a:r>
            <a:r>
              <a:rPr lang="en-IN" sz="2800" b="0" i="0" dirty="0">
                <a:solidFill>
                  <a:srgbClr val="0000CD"/>
                </a:solidFill>
                <a:effectLst/>
                <a:latin typeface="system-ui"/>
              </a:rPr>
              <a:t>="https://coderepublics.com"</a:t>
            </a:r>
            <a:r>
              <a:rPr lang="en-IN" sz="2800" b="0" i="0" dirty="0">
                <a:solidFill>
                  <a:srgbClr val="FF0000"/>
                </a:solidFill>
                <a:effectLst/>
                <a:latin typeface="system-ui"/>
              </a:rPr>
              <a:t> target</a:t>
            </a:r>
            <a:r>
              <a:rPr lang="en-IN" sz="2800" b="0" i="0" dirty="0">
                <a:solidFill>
                  <a:srgbClr val="0000CD"/>
                </a:solidFill>
                <a:effectLst/>
                <a:latin typeface="system-ui"/>
              </a:rPr>
              <a:t>="_blank"&gt;</a:t>
            </a:r>
            <a:r>
              <a:rPr lang="en-IN" sz="2800" b="0" i="0" dirty="0">
                <a:solidFill>
                  <a:srgbClr val="000000"/>
                </a:solidFill>
                <a:effectLst/>
                <a:latin typeface="system-ui"/>
              </a:rPr>
              <a:t>Visit CodeRepublics.com</a:t>
            </a: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0000CD"/>
                </a:solidFill>
                <a:effectLst/>
                <a:latin typeface="system-ui"/>
              </a:rPr>
              <a:t>&gt;</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err="1">
                <a:solidFill>
                  <a:srgbClr val="A52A2A"/>
                </a:solidFill>
                <a:effectLst/>
                <a:latin typeface="system-ui"/>
              </a:rPr>
              <a:t>br</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span</a:t>
            </a:r>
            <a:r>
              <a:rPr lang="en-IN" sz="2800" b="0" i="0" dirty="0">
                <a:solidFill>
                  <a:srgbClr val="FF0000"/>
                </a:solidFill>
                <a:effectLst/>
                <a:latin typeface="system-ui"/>
              </a:rPr>
              <a:t> id</a:t>
            </a:r>
            <a:r>
              <a:rPr lang="en-IN" sz="2800" b="0" i="0" dirty="0">
                <a:solidFill>
                  <a:srgbClr val="0000CD"/>
                </a:solidFill>
                <a:effectLst/>
                <a:latin typeface="system-ui"/>
              </a:rPr>
              <a:t>="span"&gt;</a:t>
            </a:r>
            <a:r>
              <a:rPr lang="en-IN" sz="2800" b="0" i="0" dirty="0">
                <a:solidFill>
                  <a:srgbClr val="000000"/>
                </a:solidFill>
                <a:effectLst/>
                <a:latin typeface="system-ui"/>
              </a:rPr>
              <a:t>This span element generates a block box.</a:t>
            </a:r>
            <a:r>
              <a:rPr lang="en-IN" sz="2800" b="0" i="0" dirty="0">
                <a:solidFill>
                  <a:srgbClr val="0000CD"/>
                </a:solidFill>
                <a:effectLst/>
                <a:latin typeface="system-ui"/>
              </a:rPr>
              <a:t>&lt;</a:t>
            </a:r>
            <a:r>
              <a:rPr lang="en-IN" sz="2800" b="0" i="0" dirty="0">
                <a:solidFill>
                  <a:srgbClr val="A52A2A"/>
                </a:solidFill>
                <a:effectLst/>
                <a:latin typeface="system-ui"/>
              </a:rPr>
              <a:t>/span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10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None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This value hides the element on the webpage. The element doesn't even occupies space and gets hidden completely.</a:t>
            </a:r>
          </a:p>
          <a:p>
            <a:pPr marL="457200" indent="-457200" algn="l">
              <a:buFont typeface="Arial" panose="020B0604020202020204" pitchFamily="34" charset="0"/>
              <a:buChar char="•"/>
            </a:pPr>
            <a:r>
              <a:rPr lang="en-US" sz="3600" dirty="0"/>
              <a:t>Example:</a:t>
            </a:r>
            <a:br>
              <a:rPr lang="en-US" sz="3600" dirty="0"/>
            </a:b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br>
              <a:rPr lang="en-US" sz="3200" b="0" i="0" dirty="0">
                <a:solidFill>
                  <a:srgbClr val="A52A2A"/>
                </a:solidFill>
                <a:effectLst/>
                <a:latin typeface="system-ui"/>
              </a:rPr>
            </a:br>
            <a:r>
              <a:rPr lang="en-US" sz="3200" b="0" i="0" dirty="0">
                <a:solidFill>
                  <a:srgbClr val="A52A2A"/>
                </a:solidFill>
                <a:effectLst/>
                <a:latin typeface="system-ui"/>
              </a:rPr>
              <a:t>#hidden </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FF0000"/>
                </a:solidFill>
                <a:effectLst/>
                <a:latin typeface="system-ui"/>
              </a:rPr>
              <a:t>display</a:t>
            </a:r>
            <a:r>
              <a:rPr lang="en-US" sz="3200" b="0" i="0" dirty="0">
                <a:solidFill>
                  <a:srgbClr val="000000"/>
                </a:solidFill>
                <a:effectLst/>
                <a:latin typeface="system-ui"/>
              </a:rPr>
              <a:t>:</a:t>
            </a:r>
            <a:r>
              <a:rPr lang="en-US" sz="3200" b="0" i="0" dirty="0">
                <a:solidFill>
                  <a:srgbClr val="0000CD"/>
                </a:solidFill>
                <a:effectLst/>
                <a:latin typeface="system-ui"/>
              </a:rPr>
              <a:t> none</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000000"/>
                </a:solidFill>
                <a:effectLst/>
                <a:latin typeface="system-ui"/>
              </a:rPr>
              <a:t>}</a:t>
            </a:r>
            <a:br>
              <a:rPr lang="en-US" sz="3200" b="0" i="0" dirty="0">
                <a:solidFill>
                  <a:srgbClr val="A52A2A"/>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This line is a Visible.</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FF0000"/>
                </a:solidFill>
                <a:effectLst/>
                <a:latin typeface="system-ui"/>
              </a:rPr>
              <a:t> id</a:t>
            </a:r>
            <a:r>
              <a:rPr lang="en-US" sz="3200" b="0" i="0" dirty="0">
                <a:solidFill>
                  <a:srgbClr val="0000CD"/>
                </a:solidFill>
                <a:effectLst/>
                <a:latin typeface="system-ui"/>
              </a:rPr>
              <a:t>="hidden"&gt;</a:t>
            </a:r>
            <a:r>
              <a:rPr lang="en-US" sz="3200" b="0" i="0" dirty="0">
                <a:solidFill>
                  <a:srgbClr val="000000"/>
                </a:solidFill>
                <a:effectLst/>
                <a:latin typeface="system-ui"/>
              </a:rPr>
              <a:t>This line is a hidden.</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This line is again visible.</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4970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CSS </a:t>
            </a:r>
            <a:r>
              <a:rPr lang="en-IN" sz="3600" dirty="0" err="1">
                <a:solidFill>
                  <a:schemeClr val="accent6">
                    <a:lumMod val="75000"/>
                    <a:lumOff val="25000"/>
                  </a:schemeClr>
                </a:solidFill>
              </a:rPr>
              <a:t>Selecters</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CSS Background</a:t>
            </a:r>
          </a:p>
          <a:p>
            <a:pPr marL="571500" indent="-571500">
              <a:buFont typeface="Arial" panose="020B0604020202020204" pitchFamily="34" charset="0"/>
              <a:buChar char="•"/>
            </a:pPr>
            <a:r>
              <a:rPr lang="en-IN" sz="3600" dirty="0">
                <a:solidFill>
                  <a:schemeClr val="accent6">
                    <a:lumMod val="75000"/>
                    <a:lumOff val="25000"/>
                  </a:schemeClr>
                </a:solidFill>
              </a:rPr>
              <a:t>CSS Display</a:t>
            </a: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Selectors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selectors are used to select any element and then apply CSS on it. These selectors are very useful in writing a clean and effective code.</a:t>
            </a:r>
          </a:p>
          <a:p>
            <a:pPr marL="457200" indent="-457200" algn="l">
              <a:buFont typeface="Arial" panose="020B0604020202020204" pitchFamily="34" charset="0"/>
              <a:buChar char="•"/>
            </a:pPr>
            <a:r>
              <a:rPr lang="en-US" sz="3600" dirty="0"/>
              <a:t>CSS Selectors are used in internal and external CSS. Although inline </a:t>
            </a:r>
            <a:r>
              <a:rPr lang="en-US" sz="3600" dirty="0" err="1"/>
              <a:t>css</a:t>
            </a:r>
            <a:r>
              <a:rPr lang="en-US" sz="3600" dirty="0"/>
              <a:t> is also an option but it is never recommended to use. There are various types of selector through which you can select an element.</a:t>
            </a:r>
          </a:p>
          <a:p>
            <a:pPr algn="l"/>
            <a:r>
              <a:rPr lang="en-US" sz="3200" b="1" i="0" dirty="0">
                <a:solidFill>
                  <a:srgbClr val="000000"/>
                </a:solidFill>
                <a:effectLst/>
                <a:latin typeface="system-ui"/>
              </a:rPr>
              <a:t>Some popular CSS Selectors are:</a:t>
            </a:r>
            <a:br>
              <a:rPr lang="en-US" sz="3200" b="1" i="0" dirty="0">
                <a:solidFill>
                  <a:srgbClr val="000000"/>
                </a:solidFill>
                <a:effectLst/>
                <a:latin typeface="system-ui"/>
              </a:rPr>
            </a:br>
            <a:r>
              <a:rPr lang="en-US" sz="3200" b="1" i="0" dirty="0">
                <a:solidFill>
                  <a:srgbClr val="000000"/>
                </a:solidFill>
                <a:effectLst/>
                <a:latin typeface="system-ui"/>
              </a:rPr>
              <a:t>	</a:t>
            </a:r>
            <a:r>
              <a:rPr lang="en-US" sz="3200" b="0" i="0" dirty="0">
                <a:solidFill>
                  <a:srgbClr val="000000"/>
                </a:solidFill>
                <a:effectLst/>
                <a:latin typeface="system-ui"/>
              </a:rPr>
              <a:t>CSS Tag Selector</a:t>
            </a:r>
            <a:br>
              <a:rPr lang="en-US" sz="3200" b="0" i="0" dirty="0">
                <a:solidFill>
                  <a:srgbClr val="000000"/>
                </a:solidFill>
                <a:effectLst/>
                <a:latin typeface="system-ui"/>
              </a:rPr>
            </a:br>
            <a:r>
              <a:rPr lang="en-US" sz="3200" b="0" i="0" dirty="0">
                <a:solidFill>
                  <a:srgbClr val="000000"/>
                </a:solidFill>
                <a:effectLst/>
                <a:latin typeface="system-ui"/>
              </a:rPr>
              <a:t>	CSS Id Selector</a:t>
            </a:r>
            <a:br>
              <a:rPr lang="en-US" sz="3200" b="0" i="0" dirty="0">
                <a:solidFill>
                  <a:srgbClr val="000000"/>
                </a:solidFill>
                <a:effectLst/>
                <a:latin typeface="system-ui"/>
              </a:rPr>
            </a:br>
            <a:r>
              <a:rPr lang="en-US" sz="3200" b="0" i="0" dirty="0">
                <a:solidFill>
                  <a:srgbClr val="000000"/>
                </a:solidFill>
                <a:effectLst/>
                <a:latin typeface="system-ui"/>
              </a:rPr>
              <a:t>	CSS Class Selector</a:t>
            </a:r>
            <a:br>
              <a:rPr lang="en-US" sz="3200" b="0" i="0" dirty="0">
                <a:solidFill>
                  <a:srgbClr val="000000"/>
                </a:solidFill>
                <a:effectLst/>
                <a:latin typeface="system-ui"/>
              </a:rPr>
            </a:br>
            <a:r>
              <a:rPr lang="en-US" sz="3200" b="0" i="0" dirty="0">
                <a:solidFill>
                  <a:srgbClr val="000000"/>
                </a:solidFill>
                <a:effectLst/>
                <a:latin typeface="system-ui"/>
              </a:rPr>
              <a:t>	CSS Group Selector</a:t>
            </a:r>
            <a:br>
              <a:rPr lang="en-US" sz="3200" b="0" i="0" dirty="0">
                <a:solidFill>
                  <a:srgbClr val="000000"/>
                </a:solidFill>
                <a:effectLst/>
                <a:latin typeface="system-ui"/>
              </a:rPr>
            </a:br>
            <a:r>
              <a:rPr lang="en-US" sz="3200" dirty="0">
                <a:solidFill>
                  <a:srgbClr val="000000"/>
                </a:solidFill>
                <a:latin typeface="system-ui"/>
              </a:rPr>
              <a:t>	</a:t>
            </a:r>
            <a:r>
              <a:rPr lang="en-US" sz="3200" b="0" i="0" dirty="0">
                <a:solidFill>
                  <a:srgbClr val="000000"/>
                </a:solidFill>
                <a:effectLst/>
                <a:latin typeface="system-ui"/>
              </a:rPr>
              <a:t>CSS Universal Selector</a:t>
            </a:r>
          </a:p>
          <a:p>
            <a:pPr algn="l"/>
            <a:r>
              <a:rPr lang="en-US" sz="3200" dirty="0">
                <a:solidFill>
                  <a:srgbClr val="000000"/>
                </a:solidFill>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1683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Class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Class selector works similar to CSS ID selector but with a slight difference. An ID is unique to the element whereas a class can be common to multiple elements. It gives freedom from writing the same CSS multiple times for different elements. If the CSS Style definition is same then just add a common class to the elements and only define CSS for that particular class. It will be applied to all the elements with that class.</a:t>
            </a:r>
          </a:p>
          <a:p>
            <a:pPr marL="457200" indent="-457200" algn="l">
              <a:buFont typeface="Arial" panose="020B0604020202020204" pitchFamily="34" charset="0"/>
              <a:buChar char="•"/>
            </a:pPr>
            <a:r>
              <a:rPr lang="en-IN" sz="3600" b="0" i="0" dirty="0">
                <a:solidFill>
                  <a:srgbClr val="000000"/>
                </a:solidFill>
                <a:effectLst/>
                <a:latin typeface="system-ui"/>
              </a:rPr>
              <a:t>.</a:t>
            </a:r>
            <a:r>
              <a:rPr lang="en-IN" sz="3600" b="0" i="0" dirty="0" err="1">
                <a:solidFill>
                  <a:srgbClr val="000000"/>
                </a:solidFill>
                <a:effectLst/>
                <a:latin typeface="system-ui"/>
              </a:rPr>
              <a:t>class_name</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CSS Styling</a:t>
            </a:r>
            <a:br>
              <a:rPr lang="en-IN" sz="3600" dirty="0"/>
            </a:b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Example-</a:t>
            </a:r>
            <a:br>
              <a:rPr lang="en-IN" sz="3600" dirty="0"/>
            </a:br>
            <a:r>
              <a:rPr lang="en-IN" sz="3600" dirty="0">
                <a:solidFill>
                  <a:srgbClr val="000000"/>
                </a:solidFill>
                <a:latin typeface="system-ui"/>
              </a:rPr>
              <a:t>.</a:t>
            </a:r>
            <a:r>
              <a:rPr lang="en-IN" sz="3600" dirty="0" err="1">
                <a:solidFill>
                  <a:srgbClr val="000000"/>
                </a:solidFill>
                <a:latin typeface="system-ui"/>
              </a:rPr>
              <a:t>demo_class</a:t>
            </a:r>
            <a:r>
              <a:rPr lang="en-IN" sz="3600" b="0" i="0" dirty="0">
                <a:solidFill>
                  <a:srgbClr val="000000"/>
                </a:solidFill>
                <a:effectLst/>
                <a:latin typeface="system-ui"/>
              </a:rPr>
              <a:t> {</a:t>
            </a:r>
            <a:br>
              <a:rPr lang="en-IN" sz="3600" dirty="0"/>
            </a:br>
            <a:r>
              <a:rPr lang="en-IN" sz="3600" b="0" i="0" dirty="0" err="1">
                <a:solidFill>
                  <a:srgbClr val="000000"/>
                </a:solidFill>
                <a:effectLst/>
                <a:latin typeface="system-ui"/>
              </a:rPr>
              <a:t>color:red</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a:t>
            </a:r>
            <a:br>
              <a:rPr lang="en-US" sz="5700" dirty="0"/>
            </a:b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heading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0000CD"/>
                </a:solidFill>
                <a:effectLst/>
                <a:latin typeface="system-ui"/>
              </a:rPr>
              <a:t>&gt;</a:t>
            </a:r>
            <a:br>
              <a:rPr lang="en-US" sz="5400" dirty="0"/>
            </a:b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paragraph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0000CD"/>
                </a:solidFill>
                <a:effectLst/>
                <a:latin typeface="system-ui"/>
              </a:rPr>
              <a:t>&gt;</a:t>
            </a:r>
            <a:r>
              <a:rPr lang="en-US" sz="54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1806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Dot(.)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If you want to style only one specific HTML element with a common class name then you can use the dot(.) selector. Suppose there is one paragraph and one heading tag of same class, but you want to stylize only the paragraph, then you should combine the tag name with class name by using dot(.) selector. In this way, only the paragraph will get affected by the CSS and not the Heading.</a:t>
            </a:r>
          </a:p>
          <a:p>
            <a:pPr marL="457200" indent="-457200" algn="l">
              <a:buFont typeface="Arial" panose="020B0604020202020204" pitchFamily="34" charset="0"/>
              <a:buChar char="•"/>
            </a:pPr>
            <a:r>
              <a:rPr lang="en-IN" sz="3200" b="0" i="0" dirty="0" err="1">
                <a:solidFill>
                  <a:srgbClr val="000000"/>
                </a:solidFill>
                <a:effectLst/>
                <a:latin typeface="system-ui"/>
              </a:rPr>
              <a:t>tag.class</a:t>
            </a:r>
            <a:r>
              <a:rPr lang="en-IN" sz="3200" b="0" i="0" dirty="0">
                <a:solidFill>
                  <a:srgbClr val="000000"/>
                </a:solidFill>
                <a:effectLst/>
                <a:latin typeface="system-ui"/>
              </a:rPr>
              <a:t>-name{</a:t>
            </a:r>
            <a:br>
              <a:rPr lang="en-IN" sz="3200" dirty="0"/>
            </a:br>
            <a:r>
              <a:rPr lang="en-IN" sz="3200" b="0" i="0" dirty="0" err="1">
                <a:solidFill>
                  <a:srgbClr val="000000"/>
                </a:solidFill>
                <a:effectLst/>
                <a:latin typeface="system-ui"/>
              </a:rPr>
              <a:t>Css</a:t>
            </a:r>
            <a:r>
              <a:rPr lang="en-IN" sz="3200" b="0" i="0" dirty="0">
                <a:solidFill>
                  <a:srgbClr val="000000"/>
                </a:solidFill>
                <a:effectLst/>
                <a:latin typeface="system-ui"/>
              </a:rPr>
              <a:t> Styling</a:t>
            </a:r>
            <a:br>
              <a:rPr lang="en-IN" sz="3200" dirty="0"/>
            </a:br>
            <a:r>
              <a:rPr lang="en-IN" sz="3200" b="0" i="0" dirty="0">
                <a:solidFill>
                  <a:srgbClr val="000000"/>
                </a:solidFill>
                <a:effectLst/>
                <a:latin typeface="system-ui"/>
              </a:rPr>
              <a:t>}</a:t>
            </a:r>
            <a:br>
              <a:rPr lang="en-IN" sz="3200" dirty="0"/>
            </a:br>
            <a:br>
              <a:rPr lang="en-IN" sz="3200" dirty="0"/>
            </a:br>
            <a:r>
              <a:rPr lang="en-IN" sz="3200" b="0" i="0" dirty="0">
                <a:solidFill>
                  <a:srgbClr val="000000"/>
                </a:solidFill>
                <a:effectLst/>
                <a:latin typeface="system-ui"/>
              </a:rPr>
              <a:t>Example-</a:t>
            </a:r>
            <a:br>
              <a:rPr lang="en-IN" sz="3200" dirty="0"/>
            </a:br>
            <a:r>
              <a:rPr lang="en-IN" sz="3200" b="0" i="0" dirty="0" err="1">
                <a:solidFill>
                  <a:srgbClr val="000000"/>
                </a:solidFill>
                <a:effectLst/>
                <a:latin typeface="system-ui"/>
              </a:rPr>
              <a:t>p.demo</a:t>
            </a:r>
            <a:r>
              <a:rPr lang="en-IN" sz="3200" b="0" i="0" dirty="0">
                <a:solidFill>
                  <a:srgbClr val="000000"/>
                </a:solidFill>
                <a:effectLst/>
                <a:latin typeface="system-ui"/>
              </a:rPr>
              <a:t>-class{</a:t>
            </a:r>
            <a:br>
              <a:rPr lang="en-IN" sz="3200" dirty="0"/>
            </a:br>
            <a:r>
              <a:rPr lang="en-IN" sz="3200" b="0" i="0" dirty="0" err="1">
                <a:solidFill>
                  <a:srgbClr val="000000"/>
                </a:solidFill>
                <a:effectLst/>
                <a:latin typeface="system-ui"/>
              </a:rPr>
              <a:t>color:red</a:t>
            </a:r>
            <a:r>
              <a:rPr lang="en-IN" sz="3200" b="0" i="0" dirty="0">
                <a:solidFill>
                  <a:srgbClr val="000000"/>
                </a:solidFill>
                <a:effectLst/>
                <a:latin typeface="system-ui"/>
              </a:rPr>
              <a:t>;</a:t>
            </a:r>
            <a:br>
              <a:rPr lang="en-IN" sz="3200" dirty="0"/>
            </a:br>
            <a:r>
              <a:rPr lang="en-IN" sz="3200" b="0" i="0" dirty="0">
                <a:solidFill>
                  <a:srgbClr val="000000"/>
                </a:solidFill>
                <a:effectLst/>
                <a:latin typeface="system-ui"/>
              </a:rPr>
              <a:t>}</a:t>
            </a:r>
            <a:br>
              <a:rPr lang="en-US" sz="5700" dirty="0"/>
            </a:b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heading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0000CD"/>
                </a:solidFill>
                <a:effectLst/>
                <a:latin typeface="system-ui"/>
              </a:rPr>
              <a:t>&gt;</a:t>
            </a:r>
            <a:br>
              <a:rPr lang="en-US" sz="5400" dirty="0"/>
            </a:b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paragraph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0000CD"/>
                </a:solidFill>
                <a:effectLst/>
                <a:latin typeface="system-ui"/>
              </a:rPr>
              <a:t>&gt;</a:t>
            </a:r>
            <a:r>
              <a:rPr lang="en-US" sz="54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86876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Grouping(,)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grouping selector is a very handy selector in case of same CSS Styling for different elements. It minimizes the code.</a:t>
            </a:r>
          </a:p>
          <a:p>
            <a:pPr marL="457200" indent="-457200" algn="l">
              <a:buFont typeface="Arial" panose="020B0604020202020204" pitchFamily="34" charset="0"/>
              <a:buChar char="•"/>
            </a:pPr>
            <a:r>
              <a:rPr lang="en-US" sz="3600" dirty="0"/>
              <a:t>Suppose, there is a div, a heading and a paragraph and in all of these we want the font color to be red. Instead of declaring same color property 3 times for all 3 elements we can just declare it once using a comma(,).</a:t>
            </a:r>
          </a:p>
          <a:p>
            <a:pPr marL="457200" indent="-457200" algn="l">
              <a:buFont typeface="Arial" panose="020B0604020202020204" pitchFamily="34" charset="0"/>
              <a:buChar char="•"/>
            </a:pPr>
            <a:r>
              <a:rPr lang="en-US" sz="3600" dirty="0"/>
              <a:t>It is not limited to tags only, multiple tags, IDs, or Classes can be given similar CSS by using the comma(,)</a:t>
            </a:r>
          </a:p>
          <a:p>
            <a:pPr marL="457200" indent="-457200" algn="l">
              <a:buFont typeface="Arial" panose="020B0604020202020204" pitchFamily="34" charset="0"/>
              <a:buChar char="•"/>
            </a:pPr>
            <a:r>
              <a:rPr lang="es-ES" sz="3200" b="0" i="0" dirty="0">
                <a:solidFill>
                  <a:srgbClr val="000000"/>
                </a:solidFill>
                <a:effectLst/>
                <a:latin typeface="system-ui"/>
              </a:rPr>
              <a:t>p, h2, </a:t>
            </a:r>
            <a:r>
              <a:rPr lang="es-ES" sz="3200" b="0" i="0" dirty="0" err="1">
                <a:solidFill>
                  <a:srgbClr val="000000"/>
                </a:solidFill>
                <a:effectLst/>
                <a:latin typeface="system-ui"/>
              </a:rPr>
              <a:t>div</a:t>
            </a:r>
            <a:r>
              <a:rPr lang="es-ES" sz="3200" b="0" i="0" dirty="0">
                <a:solidFill>
                  <a:srgbClr val="000000"/>
                </a:solidFill>
                <a:effectLst/>
                <a:latin typeface="system-ui"/>
              </a:rPr>
              <a:t>{</a:t>
            </a:r>
            <a:br>
              <a:rPr lang="es-ES" sz="3200" dirty="0"/>
            </a:br>
            <a:r>
              <a:rPr lang="es-ES" sz="3200" b="0" i="0" dirty="0" err="1">
                <a:solidFill>
                  <a:srgbClr val="000000"/>
                </a:solidFill>
                <a:effectLst/>
                <a:latin typeface="system-ui"/>
              </a:rPr>
              <a:t>color:red</a:t>
            </a: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p, .demo-</a:t>
            </a:r>
            <a:r>
              <a:rPr lang="es-ES" sz="3200" b="0" i="0" dirty="0" err="1">
                <a:solidFill>
                  <a:srgbClr val="000000"/>
                </a:solidFill>
                <a:effectLst/>
                <a:latin typeface="system-ui"/>
              </a:rPr>
              <a:t>class</a:t>
            </a:r>
            <a:r>
              <a:rPr lang="es-ES" sz="3200" b="0" i="0" dirty="0">
                <a:solidFill>
                  <a:srgbClr val="000000"/>
                </a:solidFill>
                <a:effectLst/>
                <a:latin typeface="system-ui"/>
              </a:rPr>
              <a:t>, h2{</a:t>
            </a:r>
            <a:br>
              <a:rPr lang="es-ES" sz="3200" dirty="0"/>
            </a:br>
            <a:r>
              <a:rPr lang="es-ES" sz="3200" b="0" i="0" dirty="0" err="1">
                <a:solidFill>
                  <a:srgbClr val="000000"/>
                </a:solidFill>
                <a:effectLst/>
                <a:latin typeface="system-ui"/>
              </a:rPr>
              <a:t>color:red</a:t>
            </a: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a:t>
            </a:r>
            <a:br>
              <a:rPr lang="en-US" sz="5700" dirty="0"/>
            </a:br>
            <a:r>
              <a:rPr lang="en-US" sz="4000" b="0" i="0" dirty="0">
                <a:solidFill>
                  <a:srgbClr val="0000CD"/>
                </a:solidFill>
                <a:effectLst/>
                <a:latin typeface="system-ui"/>
              </a:rPr>
              <a:t>&lt;</a:t>
            </a:r>
            <a:r>
              <a:rPr lang="en-US" sz="4000" b="0" i="0" dirty="0">
                <a:solidFill>
                  <a:srgbClr val="A52A2A"/>
                </a:solidFill>
                <a:effectLst/>
                <a:latin typeface="system-ui"/>
              </a:rPr>
              <a:t>h1</a:t>
            </a:r>
            <a:r>
              <a:rPr lang="en-US" sz="4000" b="0" i="0" dirty="0">
                <a:solidFill>
                  <a:srgbClr val="0000CD"/>
                </a:solidFill>
                <a:effectLst/>
                <a:latin typeface="system-ui"/>
              </a:rPr>
              <a:t>&gt;</a:t>
            </a:r>
            <a:r>
              <a:rPr lang="en-US" sz="4000" b="0" i="0" dirty="0">
                <a:solidFill>
                  <a:srgbClr val="000000"/>
                </a:solidFill>
                <a:effectLst/>
                <a:latin typeface="system-ui"/>
              </a:rPr>
              <a:t> This heading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/h1</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h2</a:t>
            </a:r>
            <a:r>
              <a:rPr lang="en-US" sz="4000" b="0" i="0" dirty="0">
                <a:solidFill>
                  <a:srgbClr val="0000CD"/>
                </a:solidFill>
                <a:effectLst/>
                <a:latin typeface="system-ui"/>
              </a:rPr>
              <a:t>&gt;</a:t>
            </a:r>
            <a:r>
              <a:rPr lang="en-US" sz="4000" b="0" i="0" dirty="0">
                <a:solidFill>
                  <a:srgbClr val="000000"/>
                </a:solidFill>
                <a:effectLst/>
                <a:latin typeface="system-ui"/>
              </a:rPr>
              <a:t> This heading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/h2</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p</a:t>
            </a:r>
            <a:r>
              <a:rPr lang="en-US" sz="4000" b="0" i="0" dirty="0">
                <a:solidFill>
                  <a:srgbClr val="0000CD"/>
                </a:solidFill>
                <a:effectLst/>
                <a:latin typeface="system-ui"/>
              </a:rPr>
              <a:t>&gt;</a:t>
            </a:r>
            <a:r>
              <a:rPr lang="en-US" sz="4000" b="0" i="0" dirty="0">
                <a:solidFill>
                  <a:srgbClr val="000000"/>
                </a:solidFill>
                <a:effectLst/>
                <a:latin typeface="system-ui"/>
              </a:rPr>
              <a:t> This paragraph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/p</a:t>
            </a:r>
            <a:r>
              <a:rPr lang="en-US" sz="4000" b="0" i="0" dirty="0">
                <a:solidFill>
                  <a:srgbClr val="0000CD"/>
                </a:solidFill>
                <a:effectLst/>
                <a:latin typeface="system-ui"/>
              </a:rPr>
              <a:t>&gt;</a:t>
            </a:r>
            <a:r>
              <a:rPr lang="en-US" sz="40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069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Universal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universal selector is used to select and style all the elements in the webpage. It is generally used to override default padding and margins on a webpage. Universal Selector is represented by the asterisk(*) symbol.</a:t>
            </a:r>
          </a:p>
          <a:p>
            <a:pPr marL="457200" indent="-457200" algn="l">
              <a:buFont typeface="Arial" panose="020B0604020202020204" pitchFamily="34" charset="0"/>
              <a:buChar char="•"/>
            </a:pPr>
            <a:r>
              <a:rPr lang="en-US" sz="2800" b="0" i="0" dirty="0">
                <a:solidFill>
                  <a:srgbClr val="000000"/>
                </a:solidFill>
                <a:effectLst/>
                <a:latin typeface="system-ui"/>
              </a:rPr>
              <a:t>* {</a:t>
            </a:r>
            <a:br>
              <a:rPr lang="en-US" sz="2800" dirty="0"/>
            </a:br>
            <a:r>
              <a:rPr lang="en-US" sz="2800" b="0" i="0" dirty="0" err="1">
                <a:solidFill>
                  <a:srgbClr val="000000"/>
                </a:solidFill>
                <a:effectLst/>
                <a:latin typeface="system-ui"/>
              </a:rPr>
              <a:t>Css</a:t>
            </a:r>
            <a:r>
              <a:rPr lang="en-US" sz="2800" b="0" i="0" dirty="0">
                <a:solidFill>
                  <a:srgbClr val="000000"/>
                </a:solidFill>
                <a:effectLst/>
                <a:latin typeface="system-ui"/>
              </a:rPr>
              <a:t> Styling</a:t>
            </a:r>
            <a:br>
              <a:rPr lang="en-US" sz="2800" dirty="0"/>
            </a:br>
            <a:r>
              <a:rPr lang="en-US" sz="2800" b="0" i="0" dirty="0">
                <a:solidFill>
                  <a:srgbClr val="000000"/>
                </a:solidFill>
                <a:effectLst/>
                <a:latin typeface="system-ui"/>
              </a:rPr>
              <a:t>}</a:t>
            </a:r>
            <a:br>
              <a:rPr lang="en-US" sz="2800" dirty="0"/>
            </a:br>
            <a:r>
              <a:rPr lang="en-US" sz="2800" b="0" i="0" dirty="0">
                <a:solidFill>
                  <a:srgbClr val="000000"/>
                </a:solidFill>
                <a:effectLst/>
                <a:latin typeface="system-ui"/>
              </a:rPr>
              <a:t>Example-</a:t>
            </a:r>
            <a:br>
              <a:rPr lang="en-US" sz="2800" dirty="0"/>
            </a:br>
            <a:r>
              <a:rPr lang="en-US" sz="2800" b="0" i="0" dirty="0">
                <a:solidFill>
                  <a:srgbClr val="000000"/>
                </a:solidFill>
                <a:effectLst/>
                <a:latin typeface="system-ui"/>
              </a:rPr>
              <a:t>* {</a:t>
            </a:r>
            <a:br>
              <a:rPr lang="en-US" sz="2800" dirty="0"/>
            </a:br>
            <a:r>
              <a:rPr lang="en-US" sz="2800" b="0" i="0" dirty="0">
                <a:solidFill>
                  <a:srgbClr val="000000"/>
                </a:solidFill>
                <a:effectLst/>
                <a:latin typeface="system-ui"/>
              </a:rPr>
              <a:t>margin:0;</a:t>
            </a:r>
            <a:br>
              <a:rPr lang="en-US" sz="2800" dirty="0"/>
            </a:br>
            <a:r>
              <a:rPr lang="en-US" sz="2800" b="0" i="0" dirty="0">
                <a:solidFill>
                  <a:srgbClr val="000000"/>
                </a:solidFill>
                <a:effectLst/>
                <a:latin typeface="system-ui"/>
              </a:rPr>
              <a:t>padding:0;</a:t>
            </a:r>
            <a:br>
              <a:rPr lang="en-US" sz="2800" dirty="0"/>
            </a:br>
            <a:r>
              <a:rPr lang="en-US" sz="2800" b="0" i="0" dirty="0">
                <a:solidFill>
                  <a:srgbClr val="000000"/>
                </a:solidFill>
                <a:effectLst/>
                <a:latin typeface="system-ui"/>
              </a:rPr>
              <a:t>}</a:t>
            </a:r>
            <a:br>
              <a:rPr lang="en-US" sz="5700" dirty="0"/>
            </a:br>
            <a:r>
              <a:rPr lang="en-US" sz="3600" b="0" i="0" dirty="0">
                <a:solidFill>
                  <a:srgbClr val="0000CD"/>
                </a:solidFill>
                <a:effectLst/>
                <a:latin typeface="system-ui"/>
              </a:rPr>
              <a:t>&lt;</a:t>
            </a:r>
            <a:r>
              <a:rPr lang="en-US" sz="3600" b="0" i="0" dirty="0">
                <a:solidFill>
                  <a:srgbClr val="A52A2A"/>
                </a:solidFill>
                <a:effectLst/>
                <a:latin typeface="system-ui"/>
              </a:rPr>
              <a:t>h1</a:t>
            </a:r>
            <a:r>
              <a:rPr lang="en-US" sz="3600" b="0" i="0" dirty="0">
                <a:solidFill>
                  <a:srgbClr val="0000CD"/>
                </a:solidFill>
                <a:effectLst/>
                <a:latin typeface="system-ui"/>
              </a:rPr>
              <a:t>&gt;</a:t>
            </a:r>
            <a:r>
              <a:rPr lang="en-US" sz="3600" b="0" i="0" dirty="0">
                <a:solidFill>
                  <a:srgbClr val="000000"/>
                </a:solidFill>
                <a:effectLst/>
                <a:latin typeface="system-ui"/>
              </a:rPr>
              <a:t> This is heading 1. </a:t>
            </a:r>
            <a:r>
              <a:rPr lang="en-US" sz="3600" b="0" i="0" dirty="0">
                <a:solidFill>
                  <a:srgbClr val="0000CD"/>
                </a:solidFill>
                <a:effectLst/>
                <a:latin typeface="system-ui"/>
              </a:rPr>
              <a:t>&lt;</a:t>
            </a:r>
            <a:r>
              <a:rPr lang="en-US" sz="3600" b="0" i="0" dirty="0">
                <a:solidFill>
                  <a:srgbClr val="A52A2A"/>
                </a:solidFill>
                <a:effectLst/>
                <a:latin typeface="system-ui"/>
              </a:rPr>
              <a:t>/h1</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h2</a:t>
            </a:r>
            <a:r>
              <a:rPr lang="en-US" sz="3600" b="0" i="0" dirty="0">
                <a:solidFill>
                  <a:srgbClr val="0000CD"/>
                </a:solidFill>
                <a:effectLst/>
                <a:latin typeface="system-ui"/>
              </a:rPr>
              <a:t>&gt;</a:t>
            </a:r>
            <a:r>
              <a:rPr lang="en-US" sz="3600" b="0" i="0" dirty="0">
                <a:solidFill>
                  <a:srgbClr val="000000"/>
                </a:solidFill>
                <a:effectLst/>
                <a:latin typeface="system-ui"/>
              </a:rPr>
              <a:t> This is heading 2 </a:t>
            </a:r>
            <a:r>
              <a:rPr lang="en-US" sz="3600" b="0" i="0" dirty="0">
                <a:solidFill>
                  <a:srgbClr val="0000CD"/>
                </a:solidFill>
                <a:effectLst/>
                <a:latin typeface="system-ui"/>
              </a:rPr>
              <a:t>&lt;</a:t>
            </a:r>
            <a:r>
              <a:rPr lang="en-US" sz="3600" b="0" i="0" dirty="0">
                <a:solidFill>
                  <a:srgbClr val="A52A2A"/>
                </a:solidFill>
                <a:effectLst/>
                <a:latin typeface="system-ui"/>
              </a:rPr>
              <a:t>/h2</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r>
              <a:rPr lang="en-US" sz="3600" b="0" i="0" dirty="0">
                <a:solidFill>
                  <a:srgbClr val="000000"/>
                </a:solidFill>
                <a:effectLst/>
                <a:latin typeface="system-ui"/>
              </a:rPr>
              <a:t> This style will be applied on every paragraph. </a:t>
            </a: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1366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Background</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background property provide styling to the background of the HTML elements. </a:t>
            </a:r>
            <a:br>
              <a:rPr lang="en-US" sz="3600" dirty="0"/>
            </a:br>
            <a:r>
              <a:rPr lang="en-US" sz="3600" dirty="0"/>
              <a:t>Some properties are:</a:t>
            </a:r>
            <a:br>
              <a:rPr lang="en-US" sz="3600" dirty="0"/>
            </a:br>
            <a:r>
              <a:rPr lang="en-US" sz="3600" dirty="0"/>
              <a:t>background-color</a:t>
            </a:r>
            <a:br>
              <a:rPr lang="en-US" sz="3600" dirty="0"/>
            </a:br>
            <a:r>
              <a:rPr lang="en-US" sz="3600" dirty="0"/>
              <a:t>background-image</a:t>
            </a:r>
            <a:br>
              <a:rPr lang="en-US" sz="3600" dirty="0"/>
            </a:br>
            <a:r>
              <a:rPr lang="en-US" sz="3600" dirty="0"/>
              <a:t>background-repeat</a:t>
            </a:r>
            <a:br>
              <a:rPr lang="en-US" sz="3600" dirty="0"/>
            </a:br>
            <a:r>
              <a:rPr lang="en-US" sz="3600" dirty="0"/>
              <a:t>background-attachment</a:t>
            </a:r>
            <a:br>
              <a:rPr lang="en-US" sz="3600" dirty="0"/>
            </a:br>
            <a:r>
              <a:rPr lang="en-US" sz="3600" dirty="0"/>
              <a:t>background-position</a:t>
            </a:r>
            <a:br>
              <a:rPr lang="en-US" sz="3600" dirty="0"/>
            </a:br>
            <a:r>
              <a:rPr lang="en-US" sz="3600" dirty="0"/>
              <a:t>background-size</a:t>
            </a:r>
          </a:p>
          <a:p>
            <a:pPr marL="457200" indent="-457200" algn="l">
              <a:buFont typeface="Arial" panose="020B0604020202020204" pitchFamily="34" charset="0"/>
              <a:buChar char="•"/>
            </a:pPr>
            <a:r>
              <a:rPr lang="en-US" sz="3600" dirty="0"/>
              <a:t>The background-color property specifies the background color of an element.</a:t>
            </a:r>
            <a:br>
              <a:rPr lang="en-US" sz="5700" b="0" i="0" dirty="0">
                <a:solidFill>
                  <a:srgbClr val="000000"/>
                </a:solidFill>
                <a:effectLst/>
                <a:latin typeface="system-ui"/>
              </a:rPr>
            </a:br>
            <a:r>
              <a:rPr lang="en-IN" sz="4000" b="0" i="0" dirty="0">
                <a:solidFill>
                  <a:srgbClr val="A52A2A"/>
                </a:solidFill>
                <a:effectLst/>
                <a:latin typeface="system-ui"/>
              </a:rPr>
              <a:t>body </a:t>
            </a:r>
            <a:r>
              <a:rPr lang="en-IN" sz="4000" b="0" i="0" dirty="0">
                <a:solidFill>
                  <a:srgbClr val="000000"/>
                </a:solidFill>
                <a:effectLst/>
                <a:latin typeface="system-ui"/>
              </a:rPr>
              <a:t>{</a:t>
            </a:r>
            <a:br>
              <a:rPr lang="en-IN" sz="4000" b="0" i="0" dirty="0">
                <a:solidFill>
                  <a:srgbClr val="FF0000"/>
                </a:solidFill>
                <a:effectLst/>
                <a:latin typeface="system-ui"/>
              </a:rPr>
            </a:br>
            <a:r>
              <a:rPr lang="en-IN" sz="4000" b="0" i="0" dirty="0">
                <a:solidFill>
                  <a:srgbClr val="FF0000"/>
                </a:solidFill>
                <a:effectLst/>
                <a:latin typeface="system-ui"/>
              </a:rPr>
              <a:t>background-</a:t>
            </a:r>
            <a:r>
              <a:rPr lang="en-IN" sz="4000" b="0" i="0" dirty="0" err="1">
                <a:solidFill>
                  <a:srgbClr val="FF0000"/>
                </a:solidFill>
                <a:effectLst/>
                <a:latin typeface="system-ui"/>
              </a:rPr>
              <a:t>color</a:t>
            </a:r>
            <a:r>
              <a:rPr lang="en-IN" sz="4000" b="0" i="0" dirty="0">
                <a:solidFill>
                  <a:srgbClr val="000000"/>
                </a:solidFill>
                <a:effectLst/>
                <a:latin typeface="system-ui"/>
              </a:rPr>
              <a:t>:</a:t>
            </a:r>
            <a:r>
              <a:rPr lang="en-IN" sz="4000" b="0" i="0" dirty="0">
                <a:solidFill>
                  <a:srgbClr val="0000CD"/>
                </a:solidFill>
                <a:effectLst/>
                <a:latin typeface="system-ui"/>
              </a:rPr>
              <a:t> pink</a:t>
            </a:r>
            <a:r>
              <a:rPr lang="en-IN" sz="4000" b="0" i="0" dirty="0">
                <a:solidFill>
                  <a:srgbClr val="000000"/>
                </a:solidFill>
                <a:effectLst/>
                <a:latin typeface="system-ui"/>
              </a:rPr>
              <a:t>;</a:t>
            </a:r>
            <a:br>
              <a:rPr lang="en-IN" sz="4000" b="0" i="0" dirty="0">
                <a:solidFill>
                  <a:srgbClr val="FF0000"/>
                </a:solidFill>
                <a:effectLst/>
                <a:latin typeface="system-ui"/>
              </a:rPr>
            </a:br>
            <a:r>
              <a:rPr lang="en-IN" sz="4000" b="0" i="0" dirty="0">
                <a:solidFill>
                  <a:srgbClr val="FF0000"/>
                </a:solidFill>
                <a:effectLst/>
                <a:latin typeface="system-ui"/>
              </a:rPr>
              <a:t>}</a:t>
            </a:r>
            <a:endParaRPr lang="en-US" sz="40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70442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Background</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background-image property sets an image in the background of an element.</a:t>
            </a:r>
            <a:br>
              <a:rPr lang="en-US" sz="3600" dirty="0"/>
            </a:br>
            <a:br>
              <a:rPr lang="en-US" sz="5700" b="0" i="0" dirty="0">
                <a:solidFill>
                  <a:srgbClr val="000000"/>
                </a:solidFill>
                <a:effectLst/>
                <a:latin typeface="system-ui"/>
              </a:rPr>
            </a:br>
            <a:r>
              <a:rPr lang="en-US" sz="3600" b="0" i="0" dirty="0">
                <a:solidFill>
                  <a:srgbClr val="A52A2A"/>
                </a:solidFill>
                <a:effectLst/>
                <a:latin typeface="system-ui"/>
              </a:rPr>
              <a:t>body </a:t>
            </a:r>
            <a:r>
              <a:rPr lang="en-US" sz="3600" b="0" i="0" dirty="0">
                <a:solidFill>
                  <a:srgbClr val="000000"/>
                </a:solidFill>
                <a:effectLst/>
                <a:latin typeface="system-ui"/>
              </a:rPr>
              <a:t>{</a:t>
            </a:r>
            <a:br>
              <a:rPr lang="en-US" sz="3600" b="0" i="0" dirty="0">
                <a:solidFill>
                  <a:srgbClr val="FF0000"/>
                </a:solidFill>
                <a:effectLst/>
                <a:latin typeface="system-ui"/>
              </a:rPr>
            </a:br>
            <a:r>
              <a:rPr lang="en-US" sz="3600" b="0" i="0" dirty="0">
                <a:solidFill>
                  <a:srgbClr val="FF0000"/>
                </a:solidFill>
                <a:effectLst/>
                <a:latin typeface="system-ui"/>
              </a:rPr>
              <a:t>background-image</a:t>
            </a:r>
            <a:r>
              <a:rPr lang="en-US" sz="3600" b="0" i="0" dirty="0">
                <a:solidFill>
                  <a:srgbClr val="000000"/>
                </a:solidFill>
                <a:effectLst/>
                <a:latin typeface="system-ui"/>
              </a:rPr>
              <a:t>:</a:t>
            </a:r>
            <a:r>
              <a:rPr lang="en-US" sz="3600" b="0" i="0" dirty="0">
                <a:solidFill>
                  <a:srgbClr val="0000CD"/>
                </a:solidFill>
                <a:effectLst/>
                <a:latin typeface="system-ui"/>
              </a:rPr>
              <a:t> </a:t>
            </a:r>
            <a:r>
              <a:rPr lang="en-US" sz="3600" b="0" i="0" dirty="0" err="1">
                <a:solidFill>
                  <a:srgbClr val="0000CD"/>
                </a:solidFill>
                <a:effectLst/>
                <a:latin typeface="system-ui"/>
              </a:rPr>
              <a:t>url</a:t>
            </a:r>
            <a:r>
              <a:rPr lang="en-US" sz="3600" b="0" i="0" dirty="0">
                <a:solidFill>
                  <a:srgbClr val="0000CD"/>
                </a:solidFill>
                <a:effectLst/>
                <a:latin typeface="system-ui"/>
              </a:rPr>
              <a:t>("image.png")</a:t>
            </a:r>
            <a:r>
              <a:rPr lang="en-US" sz="3600" b="0" i="0" dirty="0">
                <a:solidFill>
                  <a:srgbClr val="000000"/>
                </a:solidFill>
                <a:effectLst/>
                <a:latin typeface="system-ui"/>
              </a:rPr>
              <a:t>;</a:t>
            </a:r>
            <a:br>
              <a:rPr lang="en-US" sz="3600" b="0" i="0" dirty="0">
                <a:solidFill>
                  <a:srgbClr val="FF0000"/>
                </a:solidFill>
                <a:effectLst/>
                <a:latin typeface="system-ui"/>
              </a:rPr>
            </a:br>
            <a:r>
              <a:rPr lang="en-US" sz="3600" b="0" i="0" dirty="0">
                <a:solidFill>
                  <a:srgbClr val="000000"/>
                </a:solidFill>
                <a:effectLst/>
                <a:latin typeface="system-ui"/>
              </a:rPr>
              <a:t>}</a:t>
            </a:r>
            <a:endParaRPr lang="en-US" sz="3600" dirty="0"/>
          </a:p>
        </p:txBody>
      </p:sp>
    </p:spTree>
    <p:extLst>
      <p:ext uri="{BB962C8B-B14F-4D97-AF65-F5344CB8AC3E}">
        <p14:creationId xmlns:p14="http://schemas.microsoft.com/office/powerpoint/2010/main" val="141965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84380</TotalTime>
  <Words>1411</Words>
  <Application>Microsoft Office PowerPoint</Application>
  <PresentationFormat>Custom</PresentationFormat>
  <Paragraphs>51</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7342</cp:revision>
  <cp:lastPrinted>2016-07-10T15:03:07Z</cp:lastPrinted>
  <dcterms:created xsi:type="dcterms:W3CDTF">2014-07-01T16:42:18Z</dcterms:created>
  <dcterms:modified xsi:type="dcterms:W3CDTF">2022-10-18T02:59:18Z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